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7"/>
  </p:notesMasterIdLst>
  <p:sldIdLst>
    <p:sldId id="256" r:id="rId2"/>
    <p:sldId id="306" r:id="rId3"/>
    <p:sldId id="405" r:id="rId4"/>
    <p:sldId id="307" r:id="rId5"/>
    <p:sldId id="409" r:id="rId6"/>
    <p:sldId id="410" r:id="rId7"/>
    <p:sldId id="406" r:id="rId8"/>
    <p:sldId id="334" r:id="rId9"/>
    <p:sldId id="351" r:id="rId10"/>
    <p:sldId id="335" r:id="rId11"/>
    <p:sldId id="336" r:id="rId12"/>
    <p:sldId id="407" r:id="rId13"/>
    <p:sldId id="413" r:id="rId14"/>
    <p:sldId id="412" r:id="rId15"/>
    <p:sldId id="362" r:id="rId16"/>
    <p:sldId id="363" r:id="rId17"/>
    <p:sldId id="364" r:id="rId18"/>
    <p:sldId id="365" r:id="rId19"/>
    <p:sldId id="366" r:id="rId20"/>
    <p:sldId id="371" r:id="rId21"/>
    <p:sldId id="372" r:id="rId22"/>
    <p:sldId id="373" r:id="rId23"/>
    <p:sldId id="408" r:id="rId24"/>
    <p:sldId id="374" r:id="rId25"/>
    <p:sldId id="375" r:id="rId26"/>
    <p:sldId id="376" r:id="rId27"/>
    <p:sldId id="377" r:id="rId28"/>
    <p:sldId id="378" r:id="rId29"/>
    <p:sldId id="379" r:id="rId30"/>
    <p:sldId id="380" r:id="rId31"/>
    <p:sldId id="381" r:id="rId32"/>
    <p:sldId id="382" r:id="rId33"/>
    <p:sldId id="414" r:id="rId34"/>
    <p:sldId id="415" r:id="rId35"/>
    <p:sldId id="416" r:id="rId36"/>
    <p:sldId id="417" r:id="rId37"/>
    <p:sldId id="418" r:id="rId38"/>
    <p:sldId id="419" r:id="rId39"/>
    <p:sldId id="420" r:id="rId40"/>
    <p:sldId id="421" r:id="rId41"/>
    <p:sldId id="387" r:id="rId42"/>
    <p:sldId id="388" r:id="rId43"/>
    <p:sldId id="389" r:id="rId44"/>
    <p:sldId id="390" r:id="rId45"/>
    <p:sldId id="391" r:id="rId46"/>
    <p:sldId id="392" r:id="rId47"/>
    <p:sldId id="393" r:id="rId48"/>
    <p:sldId id="394" r:id="rId49"/>
    <p:sldId id="395" r:id="rId50"/>
    <p:sldId id="396" r:id="rId51"/>
    <p:sldId id="397" r:id="rId52"/>
    <p:sldId id="398" r:id="rId53"/>
    <p:sldId id="399" r:id="rId54"/>
    <p:sldId id="400" r:id="rId55"/>
    <p:sldId id="273"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3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EAE97-5112-41E3-96B1-B4E0B2AAA4FB}" type="datetimeFigureOut">
              <a:rPr lang="en-IN" smtClean="0"/>
              <a:t>23-09-2020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9C9665-C610-4878-A4BD-6020D37D55FC}" type="slidenum">
              <a:rPr lang="en-IN" smtClean="0"/>
              <a:t>‹#›</a:t>
            </a:fld>
            <a:endParaRPr lang="en-IN"/>
          </a:p>
        </p:txBody>
      </p:sp>
    </p:spTree>
    <p:extLst>
      <p:ext uri="{BB962C8B-B14F-4D97-AF65-F5344CB8AC3E}">
        <p14:creationId xmlns:p14="http://schemas.microsoft.com/office/powerpoint/2010/main" val="86182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C9C9665-C610-4878-A4BD-6020D37D55FC}" type="slidenum">
              <a:rPr lang="en-IN" smtClean="0"/>
              <a:t>28</a:t>
            </a:fld>
            <a:endParaRPr lang="en-IN"/>
          </a:p>
        </p:txBody>
      </p:sp>
    </p:spTree>
    <p:extLst>
      <p:ext uri="{BB962C8B-B14F-4D97-AF65-F5344CB8AC3E}">
        <p14:creationId xmlns:p14="http://schemas.microsoft.com/office/powerpoint/2010/main" val="137108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E0D832A-D734-4F31-8E99-E6E8203D21DC}" type="datetimeFigureOut">
              <a:rPr lang="en-IN" smtClean="0"/>
              <a:t>23-09-2020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1079075495"/>
      </p:ext>
    </p:extLst>
  </p:cSld>
  <p:clrMapOvr>
    <a:masterClrMapping/>
  </p:clrMapOvr>
  <p:transition spd="slow">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E0D832A-D734-4F31-8E99-E6E8203D21DC}" type="datetimeFigureOut">
              <a:rPr lang="en-IN" smtClean="0"/>
              <a:t>23-09-2020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3202755840"/>
      </p:ext>
    </p:extLst>
  </p:cSld>
  <p:clrMapOvr>
    <a:masterClrMapping/>
  </p:clrMapOvr>
  <p:transition spd="slow">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E0D832A-D734-4F31-8E99-E6E8203D21DC}" type="datetimeFigureOut">
              <a:rPr lang="en-IN" smtClean="0"/>
              <a:t>23-09-2020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4134389216"/>
      </p:ext>
    </p:extLst>
  </p:cSld>
  <p:clrMapOvr>
    <a:masterClrMapping/>
  </p:clrMapOvr>
  <p:transition spd="slow">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E0D832A-D734-4F31-8E99-E6E8203D21DC}" type="datetimeFigureOut">
              <a:rPr lang="en-IN" smtClean="0"/>
              <a:t>23-09-2020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922301730"/>
      </p:ext>
    </p:extLst>
  </p:cSld>
  <p:clrMapOvr>
    <a:masterClrMapping/>
  </p:clrMapOvr>
  <p:transition spd="slow">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0D832A-D734-4F31-8E99-E6E8203D21DC}" type="datetimeFigureOut">
              <a:rPr lang="en-IN" smtClean="0"/>
              <a:t>23-09-2020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198687913"/>
      </p:ext>
    </p:extLst>
  </p:cSld>
  <p:clrMapOvr>
    <a:masterClrMapping/>
  </p:clrMapOvr>
  <p:transition spd="slow">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E0D832A-D734-4F31-8E99-E6E8203D21DC}" type="datetimeFigureOut">
              <a:rPr lang="en-IN" smtClean="0"/>
              <a:t>23-09-2020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1858486564"/>
      </p:ext>
    </p:extLst>
  </p:cSld>
  <p:clrMapOvr>
    <a:masterClrMapping/>
  </p:clrMapOvr>
  <p:transition spd="slow">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E0D832A-D734-4F31-8E99-E6E8203D21DC}" type="datetimeFigureOut">
              <a:rPr lang="en-IN" smtClean="0"/>
              <a:t>23-09-2020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1477588737"/>
      </p:ext>
    </p:extLst>
  </p:cSld>
  <p:clrMapOvr>
    <a:masterClrMapping/>
  </p:clrMapOvr>
  <p:transition spd="slow">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E0D832A-D734-4F31-8E99-E6E8203D21DC}" type="datetimeFigureOut">
              <a:rPr lang="en-IN" smtClean="0"/>
              <a:t>23-09-2020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4022291878"/>
      </p:ext>
    </p:extLst>
  </p:cSld>
  <p:clrMapOvr>
    <a:masterClrMapping/>
  </p:clrMapOvr>
  <p:transition spd="slow">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0D832A-D734-4F31-8E99-E6E8203D21DC}" type="datetimeFigureOut">
              <a:rPr lang="en-IN" smtClean="0"/>
              <a:t>23-09-2020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277466654"/>
      </p:ext>
    </p:extLst>
  </p:cSld>
  <p:clrMapOvr>
    <a:masterClrMapping/>
  </p:clrMapOvr>
  <p:transition spd="slow">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0D832A-D734-4F31-8E99-E6E8203D21DC}" type="datetimeFigureOut">
              <a:rPr lang="en-IN" smtClean="0"/>
              <a:t>23-09-2020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4152717417"/>
      </p:ext>
    </p:extLst>
  </p:cSld>
  <p:clrMapOvr>
    <a:masterClrMapping/>
  </p:clrMapOvr>
  <p:transition spd="slow">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0D832A-D734-4F31-8E99-E6E8203D21DC}" type="datetimeFigureOut">
              <a:rPr lang="en-IN" smtClean="0"/>
              <a:t>23-09-2020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5E1FBF-9729-4659-9E14-07F5F4A9F091}" type="slidenum">
              <a:rPr lang="en-IN" smtClean="0"/>
              <a:t>‹#›</a:t>
            </a:fld>
            <a:endParaRPr lang="en-IN"/>
          </a:p>
        </p:txBody>
      </p:sp>
    </p:spTree>
    <p:extLst>
      <p:ext uri="{BB962C8B-B14F-4D97-AF65-F5344CB8AC3E}">
        <p14:creationId xmlns:p14="http://schemas.microsoft.com/office/powerpoint/2010/main" val="1827665968"/>
      </p:ext>
    </p:extLst>
  </p:cSld>
  <p:clrMapOvr>
    <a:masterClrMapping/>
  </p:clrMapOvr>
  <p:transition spd="slow">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0D832A-D734-4F31-8E99-E6E8203D21DC}" type="datetimeFigureOut">
              <a:rPr lang="en-IN" smtClean="0"/>
              <a:t>23-09-2020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E1FBF-9729-4659-9E14-07F5F4A9F091}" type="slidenum">
              <a:rPr lang="en-IN" smtClean="0"/>
              <a:t>‹#›</a:t>
            </a:fld>
            <a:endParaRPr lang="en-IN"/>
          </a:p>
        </p:txBody>
      </p:sp>
    </p:spTree>
    <p:extLst>
      <p:ext uri="{BB962C8B-B14F-4D97-AF65-F5344CB8AC3E}">
        <p14:creationId xmlns:p14="http://schemas.microsoft.com/office/powerpoint/2010/main" val="25532332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p:wipe/>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amnath@ksp.co.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53733"/>
            <a:ext cx="9231630" cy="2615247"/>
          </a:xfrm>
        </p:spPr>
        <p:txBody>
          <a:bodyPr>
            <a:normAutofit/>
          </a:bodyPr>
          <a:lstStyle/>
          <a:p>
            <a:r>
              <a:rPr lang="en-IN" dirty="0" smtClean="0">
                <a:latin typeface="Trebuchet MS" panose="020B0603020202020204" pitchFamily="34" charset="0"/>
              </a:rPr>
              <a:t>Tax audit  </a:t>
            </a:r>
            <a:r>
              <a:rPr lang="en-IN" dirty="0" smtClean="0">
                <a:latin typeface="Trebuchet MS" panose="020B0603020202020204" pitchFamily="34" charset="0"/>
              </a:rPr>
              <a:t>u/s. 44AB of the IT Act </a:t>
            </a:r>
            <a:r>
              <a:rPr lang="en-IN" dirty="0" smtClean="0">
                <a:latin typeface="Trebuchet MS" panose="020B0603020202020204" pitchFamily="34" charset="0"/>
              </a:rPr>
              <a:t>  </a:t>
            </a:r>
            <a:r>
              <a:rPr lang="en-IN" dirty="0" smtClean="0">
                <a:latin typeface="Trebuchet MS" panose="020B0603020202020204" pitchFamily="34" charset="0"/>
              </a:rPr>
              <a:t/>
            </a:r>
            <a:br>
              <a:rPr lang="en-IN" dirty="0" smtClean="0">
                <a:latin typeface="Trebuchet MS" panose="020B0603020202020204" pitchFamily="34" charset="0"/>
              </a:rPr>
            </a:br>
            <a:r>
              <a:rPr lang="en-IN" dirty="0" smtClean="0">
                <a:latin typeface="Trebuchet MS" panose="020B0603020202020204" pitchFamily="34" charset="0"/>
              </a:rPr>
              <a:t>Recent Developments</a:t>
            </a:r>
            <a:endParaRPr lang="en-IN" dirty="0">
              <a:latin typeface="Trebuchet MS" panose="020B0603020202020204" pitchFamily="34" charset="0"/>
            </a:endParaRPr>
          </a:p>
        </p:txBody>
      </p:sp>
      <p:sp>
        <p:nvSpPr>
          <p:cNvPr id="3" name="Subtitle 2"/>
          <p:cNvSpPr>
            <a:spLocks noGrp="1"/>
          </p:cNvSpPr>
          <p:nvPr>
            <p:ph type="subTitle" idx="1"/>
          </p:nvPr>
        </p:nvSpPr>
        <p:spPr>
          <a:xfrm>
            <a:off x="1524000" y="4162108"/>
            <a:ext cx="9144000" cy="1655762"/>
          </a:xfrm>
        </p:spPr>
        <p:txBody>
          <a:bodyPr>
            <a:normAutofit/>
          </a:bodyPr>
          <a:lstStyle/>
          <a:p>
            <a:pPr algn="r"/>
            <a:r>
              <a:rPr lang="en-IN" dirty="0" smtClean="0">
                <a:latin typeface="Trebuchet MS" panose="020B0603020202020204" pitchFamily="34" charset="0"/>
              </a:rPr>
              <a:t>V RAMNATH B COM FCA</a:t>
            </a:r>
          </a:p>
          <a:p>
            <a:pPr algn="r"/>
            <a:r>
              <a:rPr lang="en-IN" dirty="0" smtClean="0">
                <a:latin typeface="Trebuchet MS" panose="020B0603020202020204" pitchFamily="34" charset="0"/>
              </a:rPr>
              <a:t>COIMBATORE</a:t>
            </a:r>
          </a:p>
          <a:p>
            <a:pPr algn="r"/>
            <a:r>
              <a:rPr lang="en-IN" dirty="0" smtClean="0">
                <a:latin typeface="Trebuchet MS" panose="020B0603020202020204" pitchFamily="34" charset="0"/>
                <a:hlinkClick r:id="rId2"/>
              </a:rPr>
              <a:t>ramnath@ksp.co.in</a:t>
            </a:r>
            <a:endParaRPr lang="en-IN" dirty="0" smtClean="0">
              <a:latin typeface="Trebuchet MS" panose="020B0603020202020204" pitchFamily="34" charset="0"/>
            </a:endParaRPr>
          </a:p>
          <a:p>
            <a:endParaRPr lang="en-IN" dirty="0"/>
          </a:p>
        </p:txBody>
      </p:sp>
    </p:spTree>
    <p:extLst>
      <p:ext uri="{BB962C8B-B14F-4D97-AF65-F5344CB8AC3E}">
        <p14:creationId xmlns:p14="http://schemas.microsoft.com/office/powerpoint/2010/main" val="1631101262"/>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APPLICABILITY OF SEC 44AB – CONTD…</a:t>
            </a:r>
          </a:p>
        </p:txBody>
      </p:sp>
      <p:sp>
        <p:nvSpPr>
          <p:cNvPr id="3" name="Content Placeholder 2"/>
          <p:cNvSpPr>
            <a:spLocks noGrp="1"/>
          </p:cNvSpPr>
          <p:nvPr>
            <p:ph sz="half" idx="1"/>
          </p:nvPr>
        </p:nvSpPr>
        <p:spPr>
          <a:xfrm>
            <a:off x="838200" y="1825625"/>
            <a:ext cx="6271260" cy="4351338"/>
          </a:xfrm>
        </p:spPr>
        <p:txBody>
          <a:bodyPr>
            <a:normAutofit lnSpcReduction="10000"/>
          </a:bodyPr>
          <a:lstStyle/>
          <a:p>
            <a:pPr marL="354013" indent="-354013" algn="just">
              <a:buFont typeface="Courier New" panose="02070309020205020404" pitchFamily="49" charset="0"/>
              <a:buChar char="o"/>
            </a:pPr>
            <a:r>
              <a:rPr lang="en-IN" dirty="0">
                <a:latin typeface="Trebuchet MS" panose="020B0603020202020204" pitchFamily="34" charset="0"/>
              </a:rPr>
              <a:t>Mr. A is carrying different business </a:t>
            </a:r>
          </a:p>
          <a:p>
            <a:pPr marL="720725" lvl="1" indent="-366713" algn="just">
              <a:buFont typeface="Courier New" panose="02070309020205020404" pitchFamily="49" charset="0"/>
              <a:buChar char="o"/>
            </a:pPr>
            <a:r>
              <a:rPr lang="en-IN" dirty="0">
                <a:latin typeface="Trebuchet MS" panose="020B0603020202020204" pitchFamily="34" charset="0"/>
              </a:rPr>
              <a:t>Retail trade – </a:t>
            </a:r>
            <a:r>
              <a:rPr lang="en-IN" dirty="0" smtClean="0">
                <a:latin typeface="Trebuchet MS" panose="020B0603020202020204" pitchFamily="34" charset="0"/>
              </a:rPr>
              <a:t>Turnover - Rs.90 </a:t>
            </a:r>
            <a:r>
              <a:rPr lang="en-IN" dirty="0">
                <a:latin typeface="Trebuchet MS" panose="020B0603020202020204" pitchFamily="34" charset="0"/>
              </a:rPr>
              <a:t>lacs – In </a:t>
            </a:r>
            <a:r>
              <a:rPr lang="en-IN" dirty="0" smtClean="0">
                <a:latin typeface="Trebuchet MS" panose="020B0603020202020204" pitchFamily="34" charset="0"/>
              </a:rPr>
              <a:t>Cochin</a:t>
            </a:r>
            <a:endParaRPr lang="en-IN" dirty="0">
              <a:latin typeface="Trebuchet MS" panose="020B0603020202020204" pitchFamily="34" charset="0"/>
            </a:endParaRPr>
          </a:p>
          <a:p>
            <a:pPr marL="720725" lvl="1" indent="-366713" algn="just">
              <a:buFont typeface="Courier New" panose="02070309020205020404" pitchFamily="49" charset="0"/>
              <a:buChar char="o"/>
            </a:pPr>
            <a:r>
              <a:rPr lang="en-IN" dirty="0">
                <a:latin typeface="Trebuchet MS" panose="020B0603020202020204" pitchFamily="34" charset="0"/>
              </a:rPr>
              <a:t>Construction of buildings – </a:t>
            </a:r>
            <a:r>
              <a:rPr lang="en-IN" dirty="0" smtClean="0">
                <a:latin typeface="Trebuchet MS" panose="020B0603020202020204" pitchFamily="34" charset="0"/>
              </a:rPr>
              <a:t>Turnover - Rs.50 </a:t>
            </a:r>
            <a:r>
              <a:rPr lang="en-IN" dirty="0">
                <a:latin typeface="Trebuchet MS" panose="020B0603020202020204" pitchFamily="34" charset="0"/>
              </a:rPr>
              <a:t>lacs – In </a:t>
            </a:r>
            <a:r>
              <a:rPr lang="en-IN" dirty="0" smtClean="0">
                <a:latin typeface="Trebuchet MS" panose="020B0603020202020204" pitchFamily="34" charset="0"/>
              </a:rPr>
              <a:t>Trichur</a:t>
            </a:r>
            <a:endParaRPr lang="en-IN" dirty="0">
              <a:latin typeface="Trebuchet MS" panose="020B0603020202020204" pitchFamily="34" charset="0"/>
            </a:endParaRPr>
          </a:p>
          <a:p>
            <a:pPr marL="720725" lvl="1" indent="-366713" algn="just">
              <a:buFont typeface="Courier New" panose="02070309020205020404" pitchFamily="49" charset="0"/>
              <a:buChar char="o"/>
            </a:pPr>
            <a:r>
              <a:rPr lang="en-IN" dirty="0">
                <a:latin typeface="Trebuchet MS" panose="020B0603020202020204" pitchFamily="34" charset="0"/>
              </a:rPr>
              <a:t>Liquor manufacturing – </a:t>
            </a:r>
            <a:r>
              <a:rPr lang="en-IN" dirty="0" smtClean="0">
                <a:latin typeface="Trebuchet MS" panose="020B0603020202020204" pitchFamily="34" charset="0"/>
              </a:rPr>
              <a:t>Turnover - Rs</a:t>
            </a:r>
            <a:r>
              <a:rPr lang="en-IN" dirty="0">
                <a:latin typeface="Trebuchet MS" panose="020B0603020202020204" pitchFamily="34" charset="0"/>
              </a:rPr>
              <a:t>. 75 lacs – in Karnataka</a:t>
            </a:r>
          </a:p>
          <a:p>
            <a:pPr marL="354013" indent="-354013" algn="just">
              <a:buFont typeface="Courier New" panose="02070309020205020404" pitchFamily="49" charset="0"/>
              <a:buChar char="o"/>
            </a:pPr>
            <a:r>
              <a:rPr lang="en-IN" dirty="0">
                <a:latin typeface="Trebuchet MS" panose="020B0603020202020204" pitchFamily="34" charset="0"/>
              </a:rPr>
              <a:t>He would like to know whether sec 44AB is applicable for each business wise or for all business put together. </a:t>
            </a:r>
          </a:p>
        </p:txBody>
      </p:sp>
      <p:sp>
        <p:nvSpPr>
          <p:cNvPr id="4" name="Content Placeholder 3"/>
          <p:cNvSpPr>
            <a:spLocks noGrp="1"/>
          </p:cNvSpPr>
          <p:nvPr>
            <p:ph sz="half" idx="2"/>
          </p:nvPr>
        </p:nvSpPr>
        <p:spPr>
          <a:xfrm>
            <a:off x="7246620" y="1825625"/>
            <a:ext cx="4107180" cy="4351338"/>
          </a:xfrm>
        </p:spPr>
        <p:txBody>
          <a:bodyPr>
            <a:normAutofit lnSpcReduction="10000"/>
          </a:bodyPr>
          <a:lstStyle/>
          <a:p>
            <a:pPr algn="just"/>
            <a:r>
              <a:rPr lang="en-IN" dirty="0">
                <a:latin typeface="Trebuchet MS" panose="020B0603020202020204" pitchFamily="34" charset="0"/>
              </a:rPr>
              <a:t>Every person,—</a:t>
            </a:r>
          </a:p>
          <a:p>
            <a:pPr marL="457200" indent="-457200" algn="just">
              <a:buAutoNum type="alphaLcParenBoth"/>
            </a:pPr>
            <a:r>
              <a:rPr lang="en-IN" dirty="0">
                <a:latin typeface="Trebuchet MS" panose="020B0603020202020204" pitchFamily="34" charset="0"/>
              </a:rPr>
              <a:t>carrying on business shall, </a:t>
            </a:r>
            <a:r>
              <a:rPr lang="en-IN" i="1" dirty="0" smtClean="0">
                <a:latin typeface="Trebuchet MS" panose="020B0603020202020204" pitchFamily="34" charset="0"/>
              </a:rPr>
              <a:t>carrying </a:t>
            </a:r>
            <a:r>
              <a:rPr lang="en-IN" i="1" dirty="0">
                <a:latin typeface="Trebuchet MS" panose="020B0603020202020204" pitchFamily="34" charset="0"/>
              </a:rPr>
              <a:t>on business shall, if </a:t>
            </a:r>
            <a:r>
              <a:rPr lang="en-IN" b="1" i="1" dirty="0">
                <a:solidFill>
                  <a:srgbClr val="FF0000"/>
                </a:solidFill>
                <a:latin typeface="Trebuchet MS" panose="020B0603020202020204" pitchFamily="34" charset="0"/>
              </a:rPr>
              <a:t>his </a:t>
            </a:r>
            <a:r>
              <a:rPr lang="en-IN" i="1" dirty="0">
                <a:solidFill>
                  <a:srgbClr val="FF0000"/>
                </a:solidFill>
                <a:latin typeface="Trebuchet MS" panose="020B0603020202020204" pitchFamily="34" charset="0"/>
              </a:rPr>
              <a:t>total sales, turnover or gross receipts</a:t>
            </a:r>
            <a:r>
              <a:rPr lang="en-IN" i="1" dirty="0">
                <a:latin typeface="Trebuchet MS" panose="020B0603020202020204" pitchFamily="34" charset="0"/>
              </a:rPr>
              <a:t>, as the case may be, in business exceed or exceeds </a:t>
            </a:r>
            <a:r>
              <a:rPr lang="en-IN" b="1" i="1" dirty="0">
                <a:solidFill>
                  <a:srgbClr val="FF0000"/>
                </a:solidFill>
                <a:latin typeface="Trebuchet MS" panose="020B0603020202020204" pitchFamily="34" charset="0"/>
              </a:rPr>
              <a:t>one crore rupees</a:t>
            </a:r>
            <a:r>
              <a:rPr lang="en-IN" i="1" dirty="0">
                <a:latin typeface="Trebuchet MS" panose="020B0603020202020204" pitchFamily="34" charset="0"/>
              </a:rPr>
              <a:t> in any previous year ;</a:t>
            </a:r>
          </a:p>
          <a:p>
            <a:endParaRPr lang="en-IN" dirty="0"/>
          </a:p>
        </p:txBody>
      </p:sp>
    </p:spTree>
    <p:extLst>
      <p:ext uri="{BB962C8B-B14F-4D97-AF65-F5344CB8AC3E}">
        <p14:creationId xmlns:p14="http://schemas.microsoft.com/office/powerpoint/2010/main" val="721016386"/>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APPLICABILITY OF SEC 44AB – CONTD…</a:t>
            </a:r>
          </a:p>
        </p:txBody>
      </p:sp>
      <p:sp>
        <p:nvSpPr>
          <p:cNvPr id="3" name="Content Placeholder 2"/>
          <p:cNvSpPr>
            <a:spLocks noGrp="1"/>
          </p:cNvSpPr>
          <p:nvPr>
            <p:ph sz="half" idx="1"/>
          </p:nvPr>
        </p:nvSpPr>
        <p:spPr/>
        <p:txBody>
          <a:bodyPr>
            <a:normAutofit fontScale="92500"/>
          </a:bodyPr>
          <a:lstStyle/>
          <a:p>
            <a:pPr marL="354013" indent="-354013" algn="just">
              <a:buFont typeface="Courier New" panose="02070309020205020404" pitchFamily="49" charset="0"/>
              <a:buChar char="o"/>
            </a:pPr>
            <a:r>
              <a:rPr lang="en-IN" dirty="0">
                <a:latin typeface="Trebuchet MS" panose="020B0603020202020204" pitchFamily="34" charset="0"/>
              </a:rPr>
              <a:t>Dr R is a medical practitioner, having clinic and medical shop.</a:t>
            </a:r>
          </a:p>
          <a:p>
            <a:pPr marL="354013" indent="-354013" algn="just">
              <a:buFont typeface="Courier New" panose="02070309020205020404" pitchFamily="49" charset="0"/>
              <a:buChar char="o"/>
            </a:pPr>
            <a:r>
              <a:rPr lang="en-IN" dirty="0">
                <a:latin typeface="Trebuchet MS" panose="020B0603020202020204" pitchFamily="34" charset="0"/>
              </a:rPr>
              <a:t>His turnover/gross receipts are as under:</a:t>
            </a:r>
          </a:p>
          <a:p>
            <a:pPr marL="720725" lvl="1" indent="-366713" algn="just">
              <a:buFont typeface="Courier New" panose="02070309020205020404" pitchFamily="49" charset="0"/>
              <a:buChar char="o"/>
            </a:pPr>
            <a:r>
              <a:rPr lang="en-IN" dirty="0">
                <a:latin typeface="Trebuchet MS" panose="020B0603020202020204" pitchFamily="34" charset="0"/>
              </a:rPr>
              <a:t>Fees from Profession – Rs. 40 lacs</a:t>
            </a:r>
          </a:p>
          <a:p>
            <a:pPr marL="720725" lvl="1" indent="-366713" algn="just">
              <a:buFont typeface="Courier New" panose="02070309020205020404" pitchFamily="49" charset="0"/>
              <a:buChar char="o"/>
            </a:pPr>
            <a:r>
              <a:rPr lang="en-IN" dirty="0">
                <a:latin typeface="Trebuchet MS" panose="020B0603020202020204" pitchFamily="34" charset="0"/>
              </a:rPr>
              <a:t>Sales in medial Shop – Rs. 70 lacs </a:t>
            </a:r>
          </a:p>
          <a:p>
            <a:pPr marL="354013" indent="-354013" algn="just">
              <a:buFont typeface="Courier New" panose="02070309020205020404" pitchFamily="49" charset="0"/>
              <a:buChar char="o"/>
            </a:pPr>
            <a:r>
              <a:rPr lang="en-IN" dirty="0">
                <a:latin typeface="Trebuchet MS" panose="020B0603020202020204" pitchFamily="34" charset="0"/>
              </a:rPr>
              <a:t>Advise whether sec 44AB is applicable to him.</a:t>
            </a:r>
          </a:p>
        </p:txBody>
      </p:sp>
      <p:sp>
        <p:nvSpPr>
          <p:cNvPr id="4" name="Content Placeholder 3"/>
          <p:cNvSpPr>
            <a:spLocks noGrp="1"/>
          </p:cNvSpPr>
          <p:nvPr>
            <p:ph sz="half" idx="2"/>
          </p:nvPr>
        </p:nvSpPr>
        <p:spPr/>
        <p:txBody>
          <a:bodyPr>
            <a:normAutofit fontScale="92500"/>
          </a:bodyPr>
          <a:lstStyle/>
          <a:p>
            <a:pPr algn="just"/>
            <a:r>
              <a:rPr lang="en-IN" dirty="0">
                <a:latin typeface="Trebuchet MS" panose="020B0603020202020204" pitchFamily="34" charset="0"/>
              </a:rPr>
              <a:t>Every person,—</a:t>
            </a:r>
          </a:p>
          <a:p>
            <a:pPr marL="457200" indent="-457200" algn="just">
              <a:buAutoNum type="alphaLcParenBoth"/>
            </a:pPr>
            <a:r>
              <a:rPr lang="en-IN" dirty="0">
                <a:latin typeface="Trebuchet MS" panose="020B0603020202020204" pitchFamily="34" charset="0"/>
              </a:rPr>
              <a:t>carrying on business shall, if </a:t>
            </a:r>
            <a:r>
              <a:rPr lang="en-IN" b="1" dirty="0">
                <a:solidFill>
                  <a:srgbClr val="FF0000"/>
                </a:solidFill>
                <a:latin typeface="Trebuchet MS" panose="020B0603020202020204" pitchFamily="34" charset="0"/>
              </a:rPr>
              <a:t>his </a:t>
            </a:r>
            <a:r>
              <a:rPr lang="en-IN" dirty="0">
                <a:solidFill>
                  <a:srgbClr val="FF0000"/>
                </a:solidFill>
                <a:latin typeface="Trebuchet MS" panose="020B0603020202020204" pitchFamily="34" charset="0"/>
              </a:rPr>
              <a:t>total sales, turnover or gross receipts</a:t>
            </a:r>
            <a:r>
              <a:rPr lang="en-IN" dirty="0">
                <a:latin typeface="Trebuchet MS" panose="020B0603020202020204" pitchFamily="34" charset="0"/>
              </a:rPr>
              <a:t>, as the case may be, in business exceed or exceeds </a:t>
            </a:r>
            <a:r>
              <a:rPr lang="en-IN" b="1" dirty="0">
                <a:solidFill>
                  <a:srgbClr val="FF0000"/>
                </a:solidFill>
                <a:latin typeface="Trebuchet MS" panose="020B0603020202020204" pitchFamily="34" charset="0"/>
              </a:rPr>
              <a:t>one crore rupees</a:t>
            </a:r>
            <a:r>
              <a:rPr lang="en-IN" dirty="0">
                <a:latin typeface="Trebuchet MS" panose="020B0603020202020204" pitchFamily="34" charset="0"/>
              </a:rPr>
              <a:t> in any previous year ; </a:t>
            </a:r>
            <a:r>
              <a:rPr lang="en-IN" b="1" dirty="0">
                <a:solidFill>
                  <a:srgbClr val="FF0000"/>
                </a:solidFill>
                <a:latin typeface="Trebuchet MS" panose="020B0603020202020204" pitchFamily="34" charset="0"/>
              </a:rPr>
              <a:t>Or</a:t>
            </a:r>
          </a:p>
          <a:p>
            <a:pPr marL="457200" indent="-457200" algn="just">
              <a:buAutoNum type="alphaLcParenBoth"/>
            </a:pPr>
            <a:r>
              <a:rPr lang="en-IN" dirty="0">
                <a:latin typeface="Trebuchet MS" panose="020B0603020202020204" pitchFamily="34" charset="0"/>
              </a:rPr>
              <a:t>carrying on profession shall, if </a:t>
            </a:r>
            <a:r>
              <a:rPr lang="en-IN" b="1" dirty="0">
                <a:solidFill>
                  <a:srgbClr val="FF0000"/>
                </a:solidFill>
                <a:latin typeface="Trebuchet MS" panose="020B0603020202020204" pitchFamily="34" charset="0"/>
              </a:rPr>
              <a:t>his</a:t>
            </a:r>
            <a:r>
              <a:rPr lang="en-IN" dirty="0">
                <a:solidFill>
                  <a:srgbClr val="FF0000"/>
                </a:solidFill>
                <a:latin typeface="Trebuchet MS" panose="020B0603020202020204" pitchFamily="34" charset="0"/>
              </a:rPr>
              <a:t> gross receipts in profession</a:t>
            </a:r>
            <a:r>
              <a:rPr lang="en-IN" dirty="0">
                <a:latin typeface="Trebuchet MS" panose="020B0603020202020204" pitchFamily="34" charset="0"/>
              </a:rPr>
              <a:t> exceed fifty lakh rupees in any previous year; </a:t>
            </a:r>
          </a:p>
        </p:txBody>
      </p:sp>
    </p:spTree>
    <p:extLst>
      <p:ext uri="{BB962C8B-B14F-4D97-AF65-F5344CB8AC3E}">
        <p14:creationId xmlns:p14="http://schemas.microsoft.com/office/powerpoint/2010/main" val="1873019132"/>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420350" cy="1006475"/>
          </a:xfrm>
        </p:spPr>
        <p:txBody>
          <a:bodyPr>
            <a:normAutofit fontScale="90000"/>
          </a:bodyPr>
          <a:lstStyle/>
          <a:p>
            <a:r>
              <a:rPr lang="en-IN" dirty="0" smtClean="0">
                <a:latin typeface="Trebuchet MS" panose="020B0603020202020204" pitchFamily="34" charset="0"/>
              </a:rPr>
              <a:t>APPLICABILITY OF SEC 44AB – PRESUMPTIVE CASES – comparative study</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endParaRPr lang="en-IN" dirty="0" smtClean="0"/>
          </a:p>
          <a:p>
            <a:endParaRPr lang="en-IN" dirty="0"/>
          </a:p>
          <a:p>
            <a:endParaRPr lang="en-IN" dirty="0" smtClean="0"/>
          </a:p>
          <a:p>
            <a:endParaRPr lang="en-IN" dirty="0"/>
          </a:p>
          <a:p>
            <a:endParaRPr lang="en-IN" dirty="0" smtClean="0"/>
          </a:p>
          <a:p>
            <a:endParaRPr lang="en-IN" dirty="0"/>
          </a:p>
          <a:p>
            <a:endParaRPr lang="en-IN" dirty="0" smtClean="0"/>
          </a:p>
          <a:p>
            <a:endParaRPr lang="en-IN" dirty="0"/>
          </a:p>
          <a:p>
            <a:endParaRPr lang="en-IN" dirty="0" smtClean="0"/>
          </a:p>
          <a:p>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9564059"/>
              </p:ext>
            </p:extLst>
          </p:nvPr>
        </p:nvGraphicFramePr>
        <p:xfrm>
          <a:off x="971548" y="1482725"/>
          <a:ext cx="10161272" cy="4815840"/>
        </p:xfrm>
        <a:graphic>
          <a:graphicData uri="http://schemas.openxmlformats.org/drawingml/2006/table">
            <a:tbl>
              <a:tblPr firstRow="1" bandRow="1">
                <a:tableStyleId>{5C22544A-7EE6-4342-B048-85BDC9FD1C3A}</a:tableStyleId>
              </a:tblPr>
              <a:tblGrid>
                <a:gridCol w="2354582"/>
                <a:gridCol w="3097530"/>
                <a:gridCol w="2480310"/>
                <a:gridCol w="2228850"/>
              </a:tblGrid>
              <a:tr h="370840">
                <a:tc>
                  <a:txBody>
                    <a:bodyPr/>
                    <a:lstStyle/>
                    <a:p>
                      <a:r>
                        <a:rPr lang="en-IN" sz="2200" dirty="0" smtClean="0">
                          <a:latin typeface="Trebuchet MS" panose="020B0603020202020204" pitchFamily="34" charset="0"/>
                        </a:rPr>
                        <a:t>Particulars</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Sec 44AD</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Sec 44ADA</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Sec 44AE</a:t>
                      </a:r>
                      <a:endParaRPr lang="en-IN" sz="2200" dirty="0">
                        <a:latin typeface="Trebuchet MS" panose="020B0603020202020204" pitchFamily="34" charset="0"/>
                      </a:endParaRPr>
                    </a:p>
                  </a:txBody>
                  <a:tcPr/>
                </a:tc>
              </a:tr>
              <a:tr h="370840">
                <a:tc>
                  <a:txBody>
                    <a:bodyPr/>
                    <a:lstStyle/>
                    <a:p>
                      <a:r>
                        <a:rPr lang="en-IN" sz="2200" dirty="0" smtClean="0">
                          <a:latin typeface="Trebuchet MS" panose="020B0603020202020204" pitchFamily="34" charset="0"/>
                        </a:rPr>
                        <a:t>Type of assessee</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INDL. HUF,</a:t>
                      </a:r>
                      <a:r>
                        <a:rPr lang="en-IN" sz="2200" baseline="0" dirty="0" smtClean="0">
                          <a:latin typeface="Trebuchet MS" panose="020B0603020202020204" pitchFamily="34" charset="0"/>
                        </a:rPr>
                        <a:t> Firm (Other than LLP) – all residents</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Resident</a:t>
                      </a:r>
                      <a:r>
                        <a:rPr lang="en-IN" sz="2200" baseline="0" dirty="0" smtClean="0">
                          <a:latin typeface="Trebuchet MS" panose="020B0603020202020204" pitchFamily="34" charset="0"/>
                        </a:rPr>
                        <a:t> assessee</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No restrictions </a:t>
                      </a:r>
                      <a:endParaRPr lang="en-IN" sz="2200" dirty="0">
                        <a:latin typeface="Trebuchet MS" panose="020B0603020202020204" pitchFamily="34" charset="0"/>
                      </a:endParaRPr>
                    </a:p>
                  </a:txBody>
                  <a:tcPr/>
                </a:tc>
              </a:tr>
              <a:tr h="370840">
                <a:tc>
                  <a:txBody>
                    <a:bodyPr/>
                    <a:lstStyle/>
                    <a:p>
                      <a:r>
                        <a:rPr lang="en-IN" sz="2200" dirty="0" smtClean="0">
                          <a:latin typeface="Trebuchet MS" panose="020B0603020202020204" pitchFamily="34" charset="0"/>
                        </a:rPr>
                        <a:t>When %/sum</a:t>
                      </a:r>
                      <a:r>
                        <a:rPr lang="en-IN" sz="2200" baseline="0" dirty="0" smtClean="0">
                          <a:latin typeface="Trebuchet MS" panose="020B0603020202020204" pitchFamily="34" charset="0"/>
                        </a:rPr>
                        <a:t> not offered, </a:t>
                      </a:r>
                      <a:endParaRPr lang="en-IN" sz="2200" dirty="0" smtClean="0">
                        <a:latin typeface="Trebuchet MS" panose="020B0603020202020204" pitchFamily="34" charset="0"/>
                      </a:endParaRPr>
                    </a:p>
                    <a:p>
                      <a:r>
                        <a:rPr lang="en-IN" sz="2200" dirty="0" smtClean="0">
                          <a:latin typeface="Trebuchet MS" panose="020B0603020202020204" pitchFamily="34" charset="0"/>
                        </a:rPr>
                        <a:t>Sec</a:t>
                      </a:r>
                      <a:r>
                        <a:rPr lang="en-IN" sz="2200" baseline="0" dirty="0" smtClean="0">
                          <a:latin typeface="Trebuchet MS" panose="020B0603020202020204" pitchFamily="34" charset="0"/>
                        </a:rPr>
                        <a:t> 44AB applies </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Only</a:t>
                      </a:r>
                      <a:r>
                        <a:rPr lang="en-IN" sz="2200" baseline="0" dirty="0" smtClean="0">
                          <a:latin typeface="Trebuchet MS" panose="020B0603020202020204" pitchFamily="34" charset="0"/>
                        </a:rPr>
                        <a:t> when income exceeds basic limit &amp; </a:t>
                      </a:r>
                      <a:r>
                        <a:rPr lang="en-IN" sz="2200" baseline="0" dirty="0" err="1" smtClean="0">
                          <a:latin typeface="Trebuchet MS" panose="020B0603020202020204" pitchFamily="34" charset="0"/>
                        </a:rPr>
                        <a:t>Ss</a:t>
                      </a:r>
                      <a:r>
                        <a:rPr lang="en-IN" sz="2200" baseline="0" dirty="0" smtClean="0">
                          <a:latin typeface="Trebuchet MS" panose="020B0603020202020204" pitchFamily="34" charset="0"/>
                        </a:rPr>
                        <a:t> (4) applies</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When income</a:t>
                      </a:r>
                      <a:r>
                        <a:rPr lang="en-IN" sz="2200" baseline="0" dirty="0" smtClean="0">
                          <a:latin typeface="Trebuchet MS" panose="020B0603020202020204" pitchFamily="34" charset="0"/>
                        </a:rPr>
                        <a:t> exceeds basic limit</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Whether</a:t>
                      </a:r>
                      <a:r>
                        <a:rPr lang="en-IN" sz="2200" baseline="0" dirty="0" smtClean="0">
                          <a:latin typeface="Trebuchet MS" panose="020B0603020202020204" pitchFamily="34" charset="0"/>
                        </a:rPr>
                        <a:t> or not income exceeds basic limit</a:t>
                      </a:r>
                      <a:endParaRPr lang="en-IN" sz="2200" dirty="0">
                        <a:latin typeface="Trebuchet MS" panose="020B0603020202020204" pitchFamily="34" charset="0"/>
                      </a:endParaRPr>
                    </a:p>
                  </a:txBody>
                  <a:tcPr/>
                </a:tc>
              </a:tr>
              <a:tr h="370840">
                <a:tc>
                  <a:txBody>
                    <a:bodyPr/>
                    <a:lstStyle/>
                    <a:p>
                      <a:endParaRPr lang="en-IN" sz="2200" dirty="0">
                        <a:latin typeface="Trebuchet MS" panose="020B0603020202020204" pitchFamily="34" charset="0"/>
                      </a:endParaRPr>
                    </a:p>
                  </a:txBody>
                  <a:tcPr/>
                </a:tc>
                <a:tc gridSpan="3">
                  <a:txBody>
                    <a:bodyPr/>
                    <a:lstStyle/>
                    <a:p>
                      <a:r>
                        <a:rPr lang="en-IN" sz="2200" baseline="0" dirty="0" smtClean="0">
                          <a:solidFill>
                            <a:srgbClr val="FF0000"/>
                          </a:solidFill>
                          <a:latin typeface="Trebuchet MS" panose="020B0603020202020204" pitchFamily="34" charset="0"/>
                        </a:rPr>
                        <a:t>For partnership firm incurring losses, can it be said that it is less than basic limit??  - hence no audit</a:t>
                      </a:r>
                      <a:r>
                        <a:rPr lang="en-IN" sz="2200" baseline="0" dirty="0" smtClean="0">
                          <a:latin typeface="Trebuchet MS" panose="020B0603020202020204" pitchFamily="34" charset="0"/>
                        </a:rPr>
                        <a:t> </a:t>
                      </a:r>
                    </a:p>
                  </a:txBody>
                  <a:tcPr/>
                </a:tc>
                <a:tc hMerge="1">
                  <a:txBody>
                    <a:bodyPr/>
                    <a:lstStyle/>
                    <a:p>
                      <a:endParaRPr lang="en-IN"/>
                    </a:p>
                  </a:txBody>
                  <a:tcPr/>
                </a:tc>
                <a:tc hMerge="1">
                  <a:txBody>
                    <a:bodyPr/>
                    <a:lstStyle/>
                    <a:p>
                      <a:endParaRPr lang="en-IN" sz="2200" dirty="0">
                        <a:latin typeface="Trebuchet MS" panose="020B0603020202020204" pitchFamily="34" charset="0"/>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200" dirty="0" smtClean="0">
                          <a:latin typeface="Trebuchet MS" panose="020B0603020202020204" pitchFamily="34" charset="0"/>
                        </a:rPr>
                        <a:t>In case of firm,</a:t>
                      </a:r>
                      <a:r>
                        <a:rPr lang="en-IN" sz="2200" baseline="0" dirty="0" smtClean="0">
                          <a:latin typeface="Trebuchet MS" panose="020B0603020202020204" pitchFamily="34" charset="0"/>
                        </a:rPr>
                        <a:t> </a:t>
                      </a:r>
                      <a:r>
                        <a:rPr lang="en-IN" sz="2200" baseline="0" dirty="0" err="1" smtClean="0">
                          <a:latin typeface="Trebuchet MS" panose="020B0603020202020204" pitchFamily="34" charset="0"/>
                        </a:rPr>
                        <a:t>allowability</a:t>
                      </a:r>
                      <a:r>
                        <a:rPr lang="en-IN" sz="2200" baseline="0" dirty="0" smtClean="0">
                          <a:latin typeface="Trebuchet MS" panose="020B0603020202020204" pitchFamily="34" charset="0"/>
                        </a:rPr>
                        <a:t> of </a:t>
                      </a:r>
                      <a:r>
                        <a:rPr lang="en-IN" sz="2200" dirty="0" smtClean="0">
                          <a:latin typeface="Trebuchet MS" panose="020B0603020202020204" pitchFamily="34" charset="0"/>
                        </a:rPr>
                        <a:t>Partners’ salary</a:t>
                      </a:r>
                      <a:r>
                        <a:rPr lang="en-IN" sz="2200" baseline="0" dirty="0" smtClean="0">
                          <a:latin typeface="Trebuchet MS" panose="020B0603020202020204" pitchFamily="34" charset="0"/>
                        </a:rPr>
                        <a:t> &amp; interest</a:t>
                      </a:r>
                      <a:endParaRPr lang="en-IN" sz="2200" dirty="0" smtClean="0">
                        <a:latin typeface="Trebuchet MS" panose="020B0603020202020204" pitchFamily="34" charset="0"/>
                      </a:endParaRPr>
                    </a:p>
                  </a:txBody>
                  <a:tcPr/>
                </a:tc>
                <a:tc>
                  <a:txBody>
                    <a:bodyPr/>
                    <a:lstStyle/>
                    <a:p>
                      <a:r>
                        <a:rPr lang="en-IN" sz="2200" dirty="0" smtClean="0">
                          <a:latin typeface="Trebuchet MS" panose="020B0603020202020204" pitchFamily="34" charset="0"/>
                        </a:rPr>
                        <a:t>Deemed</a:t>
                      </a:r>
                      <a:r>
                        <a:rPr lang="en-IN" sz="2200" baseline="0" dirty="0" smtClean="0">
                          <a:latin typeface="Trebuchet MS" panose="020B0603020202020204" pitchFamily="34" charset="0"/>
                        </a:rPr>
                        <a:t> to be allowed</a:t>
                      </a:r>
                      <a:endParaRPr lang="en-IN" sz="2200" dirty="0">
                        <a:latin typeface="Trebuchet MS" panose="020B0603020202020204" pitchFamily="34" charset="0"/>
                      </a:endParaRPr>
                    </a:p>
                  </a:txBody>
                  <a:tcPr/>
                </a:tc>
                <a:tc>
                  <a:txBody>
                    <a:bodyPr/>
                    <a:lstStyle/>
                    <a:p>
                      <a:r>
                        <a:rPr lang="en-IN" sz="2200" dirty="0" smtClean="0">
                          <a:latin typeface="Trebuchet MS" panose="020B0603020202020204" pitchFamily="34" charset="0"/>
                        </a:rPr>
                        <a:t>Deemed to be allowed</a:t>
                      </a:r>
                      <a:endParaRPr lang="en-IN" sz="2200" dirty="0">
                        <a:latin typeface="Trebuchet MS" panose="020B0603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200" dirty="0" smtClean="0">
                          <a:latin typeface="Trebuchet MS" panose="020B0603020202020204" pitchFamily="34" charset="0"/>
                        </a:rPr>
                        <a:t>From the presumptive income, claim</a:t>
                      </a:r>
                      <a:r>
                        <a:rPr lang="en-IN" sz="2200" baseline="0" dirty="0" smtClean="0">
                          <a:latin typeface="Trebuchet MS" panose="020B0603020202020204" pitchFamily="34" charset="0"/>
                        </a:rPr>
                        <a:t> can be made</a:t>
                      </a:r>
                      <a:endParaRPr lang="en-IN" sz="2200" dirty="0" smtClean="0">
                        <a:latin typeface="Trebuchet MS" panose="020B0603020202020204" pitchFamily="34" charset="0"/>
                      </a:endParaRPr>
                    </a:p>
                  </a:txBody>
                  <a:tcPr/>
                </a:tc>
              </a:tr>
            </a:tbl>
          </a:graphicData>
        </a:graphic>
      </p:graphicFrame>
    </p:spTree>
    <p:extLst>
      <p:ext uri="{BB962C8B-B14F-4D97-AF65-F5344CB8AC3E}">
        <p14:creationId xmlns:p14="http://schemas.microsoft.com/office/powerpoint/2010/main" val="3229429692"/>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Amendment in section 44AD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en-IN" b="1" dirty="0" smtClean="0">
                <a:solidFill>
                  <a:srgbClr val="FF0000"/>
                </a:solidFill>
                <a:latin typeface="Trebuchet MS" panose="020B0603020202020204" pitchFamily="34" charset="0"/>
              </a:rPr>
              <a:t>From A Y 2017-18 onwards </a:t>
            </a:r>
          </a:p>
          <a:p>
            <a:pPr marL="0" indent="0" algn="just">
              <a:buNone/>
            </a:pPr>
            <a:r>
              <a:rPr lang="en-IN" dirty="0" smtClean="0">
                <a:latin typeface="Trebuchet MS" panose="020B0603020202020204" pitchFamily="34" charset="0"/>
              </a:rPr>
              <a:t>(</a:t>
            </a:r>
            <a:r>
              <a:rPr lang="en-IN" dirty="0">
                <a:latin typeface="Trebuchet MS" panose="020B0603020202020204" pitchFamily="34" charset="0"/>
              </a:rPr>
              <a:t>4) Where an eligible assessee </a:t>
            </a:r>
            <a:r>
              <a:rPr lang="en-IN" dirty="0">
                <a:solidFill>
                  <a:srgbClr val="FF0000"/>
                </a:solidFill>
                <a:latin typeface="Trebuchet MS" panose="020B0603020202020204" pitchFamily="34" charset="0"/>
              </a:rPr>
              <a:t>declares profit </a:t>
            </a:r>
            <a:r>
              <a:rPr lang="en-IN" dirty="0">
                <a:latin typeface="Trebuchet MS" panose="020B0603020202020204" pitchFamily="34" charset="0"/>
              </a:rPr>
              <a:t>for any previous year in accordance with the provisions of this section and he </a:t>
            </a:r>
            <a:r>
              <a:rPr lang="en-IN" dirty="0">
                <a:solidFill>
                  <a:srgbClr val="FF0000"/>
                </a:solidFill>
                <a:latin typeface="Trebuchet MS" panose="020B0603020202020204" pitchFamily="34" charset="0"/>
              </a:rPr>
              <a:t>declares profit for any of the five assessment years </a:t>
            </a:r>
            <a:r>
              <a:rPr lang="en-IN" dirty="0">
                <a:latin typeface="Trebuchet MS" panose="020B0603020202020204" pitchFamily="34" charset="0"/>
              </a:rPr>
              <a:t>relevant to the previous year succeeding such previous year </a:t>
            </a:r>
            <a:r>
              <a:rPr lang="en-IN" dirty="0">
                <a:solidFill>
                  <a:srgbClr val="FF0000"/>
                </a:solidFill>
                <a:latin typeface="Trebuchet MS" panose="020B0603020202020204" pitchFamily="34" charset="0"/>
              </a:rPr>
              <a:t>not in accordance with the provisions of sub-section (1)</a:t>
            </a:r>
            <a:r>
              <a:rPr lang="en-IN" dirty="0">
                <a:latin typeface="Trebuchet MS" panose="020B0603020202020204" pitchFamily="34" charset="0"/>
              </a:rPr>
              <a:t>, he shall </a:t>
            </a:r>
            <a:r>
              <a:rPr lang="en-IN" dirty="0">
                <a:solidFill>
                  <a:srgbClr val="FF0000"/>
                </a:solidFill>
                <a:latin typeface="Trebuchet MS" panose="020B0603020202020204" pitchFamily="34" charset="0"/>
              </a:rPr>
              <a:t>not be eligible to claim </a:t>
            </a:r>
            <a:r>
              <a:rPr lang="en-IN" dirty="0">
                <a:latin typeface="Trebuchet MS" panose="020B0603020202020204" pitchFamily="34" charset="0"/>
              </a:rPr>
              <a:t>the benefit of the provisions of this section for five assessment years subsequent to the assessment year relevant to the previous year in which the profit has not been declared in accordance with the provisions of sub-section (1</a:t>
            </a:r>
            <a:r>
              <a:rPr lang="en-IN" dirty="0" smtClean="0">
                <a:latin typeface="Trebuchet MS" panose="020B0603020202020204" pitchFamily="34" charset="0"/>
              </a:rPr>
              <a:t>).</a:t>
            </a:r>
          </a:p>
          <a:p>
            <a:pPr marL="0" indent="0">
              <a:buNone/>
            </a:pPr>
            <a:r>
              <a:rPr lang="en-IN" b="1" dirty="0" smtClean="0">
                <a:solidFill>
                  <a:srgbClr val="FF0000"/>
                </a:solidFill>
                <a:latin typeface="Trebuchet MS" panose="020B0603020202020204" pitchFamily="34" charset="0"/>
              </a:rPr>
              <a:t>Prior to AY 2017-18 </a:t>
            </a:r>
            <a:endParaRPr lang="en-IN" dirty="0" smtClean="0">
              <a:latin typeface="Trebuchet MS" panose="020B0603020202020204" pitchFamily="34" charset="0"/>
            </a:endParaRPr>
          </a:p>
          <a:p>
            <a:pPr marL="0" indent="0" algn="just">
              <a:buNone/>
            </a:pPr>
            <a:r>
              <a:rPr lang="en-IN" dirty="0" smtClean="0">
                <a:latin typeface="Trebuchet MS" panose="020B0603020202020204" pitchFamily="34" charset="0"/>
              </a:rPr>
              <a:t>(4) The provisions of Chapter XVII-C shall not apply to an eligible assessee in so far as they relate to the eligible business.</a:t>
            </a:r>
          </a:p>
          <a:p>
            <a:pPr marL="0" indent="0">
              <a:buNone/>
            </a:pPr>
            <a:endParaRPr lang="en-IN" dirty="0"/>
          </a:p>
          <a:p>
            <a:endParaRPr lang="en-IN" dirty="0"/>
          </a:p>
          <a:p>
            <a:endParaRPr lang="en-IN" dirty="0"/>
          </a:p>
        </p:txBody>
      </p:sp>
    </p:spTree>
    <p:extLst>
      <p:ext uri="{BB962C8B-B14F-4D97-AF65-F5344CB8AC3E}">
        <p14:creationId xmlns:p14="http://schemas.microsoft.com/office/powerpoint/2010/main" val="713904250"/>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Amendment in section 44AD</a:t>
            </a:r>
            <a:endParaRPr lang="en-IN" dirty="0">
              <a:latin typeface="Trebuchet MS" panose="020B0603020202020204" pitchFamily="34" charset="0"/>
            </a:endParaRPr>
          </a:p>
        </p:txBody>
      </p:sp>
      <p:sp>
        <p:nvSpPr>
          <p:cNvPr id="4" name="Content Placeholder 3"/>
          <p:cNvSpPr>
            <a:spLocks noGrp="1"/>
          </p:cNvSpPr>
          <p:nvPr>
            <p:ph sz="half" idx="1"/>
          </p:nvPr>
        </p:nvSpPr>
        <p:spPr/>
        <p:txBody>
          <a:bodyPr>
            <a:normAutofit fontScale="77500" lnSpcReduction="20000"/>
          </a:bodyPr>
          <a:lstStyle/>
          <a:p>
            <a:pPr marL="0" indent="0">
              <a:buNone/>
            </a:pPr>
            <a:r>
              <a:rPr lang="en-IN" b="1" dirty="0" smtClean="0">
                <a:solidFill>
                  <a:srgbClr val="FF0000"/>
                </a:solidFill>
                <a:latin typeface="Trebuchet MS" panose="020B0603020202020204" pitchFamily="34" charset="0"/>
              </a:rPr>
              <a:t>From A Y 2017-18 onwards</a:t>
            </a:r>
          </a:p>
          <a:p>
            <a:pPr marL="0" indent="0" algn="just">
              <a:buNone/>
            </a:pPr>
            <a:r>
              <a:rPr lang="en-IN" dirty="0" smtClean="0">
                <a:latin typeface="Trebuchet MS" panose="020B0603020202020204" pitchFamily="34" charset="0"/>
              </a:rPr>
              <a:t>(5) Notwithstanding anything contained in the foregoing provisions of this section, an eligible assessee </a:t>
            </a:r>
            <a:r>
              <a:rPr lang="en-IN" dirty="0" smtClean="0">
                <a:solidFill>
                  <a:srgbClr val="FF0000"/>
                </a:solidFill>
                <a:latin typeface="Trebuchet MS" panose="020B0603020202020204" pitchFamily="34" charset="0"/>
              </a:rPr>
              <a:t>to whom the provisions of sub-section (4) are applicable</a:t>
            </a:r>
            <a:r>
              <a:rPr lang="en-IN" dirty="0" smtClean="0">
                <a:latin typeface="Trebuchet MS" panose="020B0603020202020204" pitchFamily="34" charset="0"/>
              </a:rPr>
              <a:t> and whose total income exceeds the maximum amount which is not chargeable to income-tax, shall be required to keep and maintain such books of account and other documents as required under sub-section (2) of section 44AA and get them audited and furnish a report of such audit as required under section 44AB.</a:t>
            </a:r>
          </a:p>
          <a:p>
            <a:endParaRPr lang="en-IN" dirty="0"/>
          </a:p>
        </p:txBody>
      </p:sp>
      <p:sp>
        <p:nvSpPr>
          <p:cNvPr id="6" name="Content Placeholder 5"/>
          <p:cNvSpPr>
            <a:spLocks noGrp="1"/>
          </p:cNvSpPr>
          <p:nvPr>
            <p:ph sz="half" idx="2"/>
          </p:nvPr>
        </p:nvSpPr>
        <p:spPr/>
        <p:txBody>
          <a:bodyPr>
            <a:normAutofit fontScale="77500" lnSpcReduction="20000"/>
          </a:bodyPr>
          <a:lstStyle/>
          <a:p>
            <a:pPr marL="0" indent="0">
              <a:buNone/>
            </a:pPr>
            <a:r>
              <a:rPr lang="en-IN" b="1" dirty="0" smtClean="0">
                <a:solidFill>
                  <a:srgbClr val="FF0000"/>
                </a:solidFill>
                <a:latin typeface="Trebuchet MS" panose="020B0603020202020204" pitchFamily="34" charset="0"/>
              </a:rPr>
              <a:t>Upto AY 2016-17 </a:t>
            </a:r>
          </a:p>
          <a:p>
            <a:pPr marL="0" indent="0" algn="just">
              <a:buNone/>
            </a:pPr>
            <a:r>
              <a:rPr lang="en-IN" dirty="0" smtClean="0">
                <a:latin typeface="Trebuchet MS" panose="020B0603020202020204" pitchFamily="34" charset="0"/>
              </a:rPr>
              <a:t>(</a:t>
            </a:r>
            <a:r>
              <a:rPr lang="en-IN" dirty="0">
                <a:latin typeface="Trebuchet MS" panose="020B0603020202020204" pitchFamily="34" charset="0"/>
              </a:rPr>
              <a:t>5) Notwithstanding anything contained in the foregoing provisions of this section, an eligible assessee </a:t>
            </a:r>
            <a:r>
              <a:rPr lang="en-IN" dirty="0">
                <a:solidFill>
                  <a:srgbClr val="FF0000"/>
                </a:solidFill>
                <a:latin typeface="Trebuchet MS" panose="020B0603020202020204" pitchFamily="34" charset="0"/>
              </a:rPr>
              <a:t>who claims that his profits and gains from the eligible business are lower than the profits and gains specified in sub-section (1)</a:t>
            </a:r>
            <a:r>
              <a:rPr lang="en-IN" dirty="0">
                <a:latin typeface="Trebuchet MS" panose="020B0603020202020204" pitchFamily="34" charset="0"/>
              </a:rPr>
              <a:t> and whose total income exceeds the maximum amount which is not chargeable to income-tax, shall be required to keep and maintain such books of account and other documents as required under sub-section (2) of section 44AA and get them audited and furnish a report of such audit as required under section 44AB.</a:t>
            </a:r>
          </a:p>
          <a:p>
            <a:endParaRPr lang="en-IN" dirty="0"/>
          </a:p>
        </p:txBody>
      </p:sp>
    </p:spTree>
    <p:extLst>
      <p:ext uri="{BB962C8B-B14F-4D97-AF65-F5344CB8AC3E}">
        <p14:creationId xmlns:p14="http://schemas.microsoft.com/office/powerpoint/2010/main" val="2430503523"/>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BASICS OF 3CD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pPr lvl="0" algn="just"/>
            <a:r>
              <a:rPr lang="en-IN" dirty="0">
                <a:latin typeface="Trebuchet MS" panose="020B0603020202020204" pitchFamily="34" charset="0"/>
              </a:rPr>
              <a:t>Form No: 3CD is an annexure to Form 3CA/3CB. </a:t>
            </a:r>
          </a:p>
          <a:p>
            <a:pPr algn="just"/>
            <a:r>
              <a:rPr lang="en-IN" dirty="0" smtClean="0">
                <a:latin typeface="Trebuchet MS" panose="020B0603020202020204" pitchFamily="34" charset="0"/>
              </a:rPr>
              <a:t>The </a:t>
            </a:r>
            <a:r>
              <a:rPr lang="en-IN" dirty="0">
                <a:latin typeface="Trebuchet MS" panose="020B0603020202020204" pitchFamily="34" charset="0"/>
              </a:rPr>
              <a:t>primary responsibility to provide accurate data in Form 3CD is on the assessee. </a:t>
            </a:r>
          </a:p>
          <a:p>
            <a:pPr lvl="0" algn="just"/>
            <a:r>
              <a:rPr lang="en-IN" dirty="0">
                <a:latin typeface="Trebuchet MS" panose="020B0603020202020204" pitchFamily="34" charset="0"/>
              </a:rPr>
              <a:t>The tax auditor only verifies the data furnished by the assessee</a:t>
            </a:r>
          </a:p>
          <a:p>
            <a:pPr algn="just"/>
            <a:r>
              <a:rPr lang="en-IN" dirty="0" smtClean="0">
                <a:latin typeface="Trebuchet MS" panose="020B0603020202020204" pitchFamily="34" charset="0"/>
              </a:rPr>
              <a:t>Adequate documentation is necessary </a:t>
            </a:r>
          </a:p>
          <a:p>
            <a:pPr algn="just"/>
            <a:r>
              <a:rPr lang="en-IN" dirty="0" smtClean="0">
                <a:latin typeface="Trebuchet MS" panose="020B0603020202020204" pitchFamily="34" charset="0"/>
              </a:rPr>
              <a:t>Materiality </a:t>
            </a:r>
            <a:r>
              <a:rPr lang="en-IN" dirty="0">
                <a:latin typeface="Trebuchet MS" panose="020B0603020202020204" pitchFamily="34" charset="0"/>
              </a:rPr>
              <a:t>concept vis a vis True and correct </a:t>
            </a:r>
            <a:r>
              <a:rPr lang="en-IN" dirty="0" smtClean="0">
                <a:latin typeface="Trebuchet MS" panose="020B0603020202020204" pitchFamily="34" charset="0"/>
              </a:rPr>
              <a:t>view</a:t>
            </a:r>
          </a:p>
          <a:p>
            <a:pPr lvl="1" algn="just"/>
            <a:r>
              <a:rPr lang="en-IN" dirty="0" smtClean="0">
                <a:latin typeface="Trebuchet MS" panose="020B0603020202020204" pitchFamily="34" charset="0"/>
              </a:rPr>
              <a:t>In our </a:t>
            </a:r>
            <a:r>
              <a:rPr lang="en-IN" dirty="0">
                <a:latin typeface="Trebuchet MS" panose="020B0603020202020204" pitchFamily="34" charset="0"/>
              </a:rPr>
              <a:t>opinion and to the best of </a:t>
            </a:r>
            <a:r>
              <a:rPr lang="en-IN" dirty="0" smtClean="0">
                <a:latin typeface="Trebuchet MS" panose="020B0603020202020204" pitchFamily="34" charset="0"/>
              </a:rPr>
              <a:t>our </a:t>
            </a:r>
            <a:r>
              <a:rPr lang="en-IN" dirty="0">
                <a:latin typeface="Trebuchet MS" panose="020B0603020202020204" pitchFamily="34" charset="0"/>
              </a:rPr>
              <a:t>information and according to examination of books of account including other relevant documents and explanations given to </a:t>
            </a:r>
            <a:r>
              <a:rPr lang="en-IN" dirty="0" smtClean="0">
                <a:latin typeface="Trebuchet MS" panose="020B0603020202020204" pitchFamily="34" charset="0"/>
              </a:rPr>
              <a:t>us</a:t>
            </a:r>
            <a:r>
              <a:rPr lang="en-IN" dirty="0">
                <a:latin typeface="Trebuchet MS" panose="020B0603020202020204" pitchFamily="34" charset="0"/>
              </a:rPr>
              <a:t>, </a:t>
            </a:r>
            <a:r>
              <a:rPr lang="en-IN" dirty="0">
                <a:solidFill>
                  <a:srgbClr val="FF0000"/>
                </a:solidFill>
                <a:latin typeface="Trebuchet MS" panose="020B0603020202020204" pitchFamily="34" charset="0"/>
              </a:rPr>
              <a:t>the particulars given in the said Form No.3 CD are true and correct</a:t>
            </a:r>
            <a:r>
              <a:rPr lang="en-IN" dirty="0">
                <a:latin typeface="Trebuchet MS" panose="020B0603020202020204" pitchFamily="34" charset="0"/>
              </a:rPr>
              <a:t> </a:t>
            </a:r>
            <a:endParaRPr lang="en-IN" dirty="0" smtClean="0">
              <a:latin typeface="Trebuchet MS" panose="020B0603020202020204" pitchFamily="34" charset="0"/>
            </a:endParaRPr>
          </a:p>
        </p:txBody>
      </p:sp>
    </p:spTree>
    <p:extLst>
      <p:ext uri="{BB962C8B-B14F-4D97-AF65-F5344CB8AC3E}">
        <p14:creationId xmlns:p14="http://schemas.microsoft.com/office/powerpoint/2010/main" val="2110971705"/>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BASICS OF </a:t>
            </a:r>
            <a:r>
              <a:rPr lang="en-IN" dirty="0" smtClean="0">
                <a:latin typeface="Trebuchet MS" panose="020B0603020202020204" pitchFamily="34" charset="0"/>
              </a:rPr>
              <a:t>3CD (Contd..)</a:t>
            </a:r>
            <a:endParaRPr lang="en-IN" dirty="0"/>
          </a:p>
        </p:txBody>
      </p:sp>
      <p:sp>
        <p:nvSpPr>
          <p:cNvPr id="3" name="Content Placeholder 2"/>
          <p:cNvSpPr>
            <a:spLocks noGrp="1"/>
          </p:cNvSpPr>
          <p:nvPr>
            <p:ph idx="1"/>
          </p:nvPr>
        </p:nvSpPr>
        <p:spPr/>
        <p:txBody>
          <a:bodyPr>
            <a:normAutofit/>
          </a:bodyPr>
          <a:lstStyle/>
          <a:p>
            <a:pPr lvl="0"/>
            <a:r>
              <a:rPr lang="en-IN" dirty="0">
                <a:latin typeface="Trebuchet MS" panose="020B0603020202020204" pitchFamily="34" charset="0"/>
              </a:rPr>
              <a:t>Difference of opinion between assessee and tax auditor </a:t>
            </a:r>
            <a:endParaRPr lang="en-IN" dirty="0" smtClean="0">
              <a:latin typeface="Trebuchet MS" panose="020B0603020202020204" pitchFamily="34" charset="0"/>
            </a:endParaRPr>
          </a:p>
          <a:p>
            <a:pPr lvl="1"/>
            <a:r>
              <a:rPr lang="en-IN" dirty="0" smtClean="0">
                <a:latin typeface="Trebuchet MS" panose="020B0603020202020204" pitchFamily="34" charset="0"/>
              </a:rPr>
              <a:t>Para </a:t>
            </a:r>
            <a:r>
              <a:rPr lang="en-IN" dirty="0">
                <a:latin typeface="Trebuchet MS" panose="020B0603020202020204" pitchFamily="34" charset="0"/>
              </a:rPr>
              <a:t>3 of Form </a:t>
            </a:r>
            <a:r>
              <a:rPr lang="en-IN" dirty="0" smtClean="0">
                <a:latin typeface="Trebuchet MS" panose="020B0603020202020204" pitchFamily="34" charset="0"/>
              </a:rPr>
              <a:t>3CA</a:t>
            </a:r>
          </a:p>
          <a:p>
            <a:pPr lvl="2" algn="just"/>
            <a:r>
              <a:rPr lang="en-IN" dirty="0">
                <a:latin typeface="Trebuchet MS" panose="020B0603020202020204" pitchFamily="34" charset="0"/>
              </a:rPr>
              <a:t>In </a:t>
            </a:r>
            <a:r>
              <a:rPr lang="en-IN" dirty="0" smtClean="0">
                <a:latin typeface="Trebuchet MS" panose="020B0603020202020204" pitchFamily="34" charset="0"/>
              </a:rPr>
              <a:t>our </a:t>
            </a:r>
            <a:r>
              <a:rPr lang="en-IN" dirty="0">
                <a:latin typeface="Trebuchet MS" panose="020B0603020202020204" pitchFamily="34" charset="0"/>
              </a:rPr>
              <a:t>opinion and to the best of </a:t>
            </a:r>
            <a:r>
              <a:rPr lang="en-IN" dirty="0" smtClean="0">
                <a:latin typeface="Trebuchet MS" panose="020B0603020202020204" pitchFamily="34" charset="0"/>
              </a:rPr>
              <a:t>our </a:t>
            </a:r>
            <a:r>
              <a:rPr lang="en-IN" dirty="0">
                <a:latin typeface="Trebuchet MS" panose="020B0603020202020204" pitchFamily="34" charset="0"/>
              </a:rPr>
              <a:t>information and according to examination of books of account including other relevant documents and explanations given to </a:t>
            </a:r>
            <a:r>
              <a:rPr lang="en-IN" dirty="0" smtClean="0">
                <a:latin typeface="Trebuchet MS" panose="020B0603020202020204" pitchFamily="34" charset="0"/>
              </a:rPr>
              <a:t>us</a:t>
            </a:r>
            <a:r>
              <a:rPr lang="en-IN" dirty="0">
                <a:latin typeface="Trebuchet MS" panose="020B0603020202020204" pitchFamily="34" charset="0"/>
              </a:rPr>
              <a:t>, the particulars given in the said Form No.3 CD are true and correct </a:t>
            </a:r>
            <a:r>
              <a:rPr lang="en-IN" dirty="0">
                <a:solidFill>
                  <a:srgbClr val="FF0000"/>
                </a:solidFill>
                <a:latin typeface="Trebuchet MS" panose="020B0603020202020204" pitchFamily="34" charset="0"/>
              </a:rPr>
              <a:t>subject to the following observations/qualifications, if any</a:t>
            </a:r>
            <a:r>
              <a:rPr lang="en-IN" dirty="0">
                <a:latin typeface="Trebuchet MS" panose="020B0603020202020204" pitchFamily="34" charset="0"/>
              </a:rPr>
              <a:t>:</a:t>
            </a:r>
            <a:endParaRPr lang="en-IN" dirty="0" smtClean="0">
              <a:latin typeface="Trebuchet MS" panose="020B0603020202020204" pitchFamily="34" charset="0"/>
            </a:endParaRPr>
          </a:p>
          <a:p>
            <a:pPr lvl="1"/>
            <a:r>
              <a:rPr lang="en-IN" dirty="0" smtClean="0">
                <a:latin typeface="Trebuchet MS" panose="020B0603020202020204" pitchFamily="34" charset="0"/>
              </a:rPr>
              <a:t>Para </a:t>
            </a:r>
            <a:r>
              <a:rPr lang="en-IN" dirty="0">
                <a:latin typeface="Trebuchet MS" panose="020B0603020202020204" pitchFamily="34" charset="0"/>
              </a:rPr>
              <a:t>5 of Form </a:t>
            </a:r>
            <a:r>
              <a:rPr lang="en-IN" dirty="0" smtClean="0">
                <a:latin typeface="Trebuchet MS" panose="020B0603020202020204" pitchFamily="34" charset="0"/>
              </a:rPr>
              <a:t>3CB</a:t>
            </a:r>
          </a:p>
          <a:p>
            <a:pPr lvl="2" algn="just"/>
            <a:r>
              <a:rPr lang="en-IN" dirty="0">
                <a:latin typeface="Trebuchet MS" panose="020B0603020202020204" pitchFamily="34" charset="0"/>
              </a:rPr>
              <a:t>In </a:t>
            </a:r>
            <a:r>
              <a:rPr lang="en-IN" dirty="0" smtClean="0">
                <a:latin typeface="Trebuchet MS" panose="020B0603020202020204" pitchFamily="34" charset="0"/>
              </a:rPr>
              <a:t>our </a:t>
            </a:r>
            <a:r>
              <a:rPr lang="en-IN" dirty="0">
                <a:latin typeface="Trebuchet MS" panose="020B0603020202020204" pitchFamily="34" charset="0"/>
              </a:rPr>
              <a:t>opinion and to the best of </a:t>
            </a:r>
            <a:r>
              <a:rPr lang="en-IN" dirty="0" smtClean="0">
                <a:latin typeface="Trebuchet MS" panose="020B0603020202020204" pitchFamily="34" charset="0"/>
              </a:rPr>
              <a:t>our </a:t>
            </a:r>
            <a:r>
              <a:rPr lang="en-IN" dirty="0">
                <a:latin typeface="Trebuchet MS" panose="020B0603020202020204" pitchFamily="34" charset="0"/>
              </a:rPr>
              <a:t>information and according to explanations given </a:t>
            </a:r>
            <a:r>
              <a:rPr lang="en-IN" dirty="0" smtClean="0">
                <a:latin typeface="Trebuchet MS" panose="020B0603020202020204" pitchFamily="34" charset="0"/>
              </a:rPr>
              <a:t>to us</a:t>
            </a:r>
            <a:r>
              <a:rPr lang="en-IN" dirty="0">
                <a:latin typeface="Trebuchet MS" panose="020B0603020202020204" pitchFamily="34" charset="0"/>
              </a:rPr>
              <a:t>, the particulars given in the said Form No.3 CD are true and correct </a:t>
            </a:r>
            <a:r>
              <a:rPr lang="en-IN" dirty="0">
                <a:solidFill>
                  <a:srgbClr val="FF0000"/>
                </a:solidFill>
                <a:latin typeface="Trebuchet MS" panose="020B0603020202020204" pitchFamily="34" charset="0"/>
              </a:rPr>
              <a:t>subject to following observations/qualifications, if any</a:t>
            </a:r>
            <a:r>
              <a:rPr lang="en-IN" dirty="0">
                <a:latin typeface="Trebuchet MS" panose="020B0603020202020204" pitchFamily="34" charset="0"/>
              </a:rPr>
              <a:t>:</a:t>
            </a:r>
          </a:p>
          <a:p>
            <a:pPr lvl="1"/>
            <a:r>
              <a:rPr lang="en-IN" dirty="0">
                <a:latin typeface="Trebuchet MS" panose="020B0603020202020204" pitchFamily="34" charset="0"/>
              </a:rPr>
              <a:t>Impact – Sec 143(1)(a)(iv</a:t>
            </a:r>
            <a:r>
              <a:rPr lang="en-IN" dirty="0" smtClean="0">
                <a:latin typeface="Trebuchet MS" panose="020B0603020202020204" pitchFamily="34" charset="0"/>
              </a:rPr>
              <a:t>)</a:t>
            </a:r>
            <a:r>
              <a:rPr lang="en-IN" dirty="0" smtClean="0">
                <a:solidFill>
                  <a:srgbClr val="FF0000"/>
                </a:solidFill>
                <a:latin typeface="Trebuchet MS" panose="020B0603020202020204" pitchFamily="34" charset="0"/>
              </a:rPr>
              <a:t> </a:t>
            </a:r>
          </a:p>
          <a:p>
            <a:pPr lvl="2" algn="just"/>
            <a:r>
              <a:rPr lang="en-IN" dirty="0" smtClean="0">
                <a:solidFill>
                  <a:srgbClr val="FF0000"/>
                </a:solidFill>
                <a:latin typeface="Trebuchet MS" panose="020B0603020202020204" pitchFamily="34" charset="0"/>
              </a:rPr>
              <a:t>“disallowance </a:t>
            </a:r>
            <a:r>
              <a:rPr lang="en-IN" dirty="0">
                <a:solidFill>
                  <a:srgbClr val="FF0000"/>
                </a:solidFill>
                <a:latin typeface="Trebuchet MS" panose="020B0603020202020204" pitchFamily="34" charset="0"/>
              </a:rPr>
              <a:t>of expenditure indicated in the audit report but not taken into account in computing the total income in the </a:t>
            </a:r>
            <a:r>
              <a:rPr lang="en-IN" dirty="0" smtClean="0">
                <a:solidFill>
                  <a:srgbClr val="FF0000"/>
                </a:solidFill>
                <a:latin typeface="Trebuchet MS" panose="020B0603020202020204" pitchFamily="34" charset="0"/>
              </a:rPr>
              <a:t>return”</a:t>
            </a:r>
            <a:endParaRPr lang="en-IN" dirty="0">
              <a:solidFill>
                <a:srgbClr val="FF0000"/>
              </a:solidFill>
              <a:latin typeface="Trebuchet MS" panose="020B0603020202020204" pitchFamily="34" charset="0"/>
            </a:endParaRPr>
          </a:p>
          <a:p>
            <a:endParaRPr lang="en-IN" dirty="0"/>
          </a:p>
        </p:txBody>
      </p:sp>
    </p:spTree>
    <p:extLst>
      <p:ext uri="{BB962C8B-B14F-4D97-AF65-F5344CB8AC3E}">
        <p14:creationId xmlns:p14="http://schemas.microsoft.com/office/powerpoint/2010/main" val="265926277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Basic details – Clause 1 to 8</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10000"/>
          </a:bodyPr>
          <a:lstStyle/>
          <a:p>
            <a:pPr marL="354013" indent="-354013">
              <a:buFont typeface="Courier New" panose="02070309020205020404" pitchFamily="49" charset="0"/>
              <a:buChar char="o"/>
            </a:pPr>
            <a:r>
              <a:rPr lang="en-IN" sz="3000" dirty="0" smtClean="0">
                <a:latin typeface="Trebuchet MS" panose="020B0603020202020204" pitchFamily="34" charset="0"/>
              </a:rPr>
              <a:t>Clause 2 deals with the address of the assessee</a:t>
            </a:r>
          </a:p>
          <a:p>
            <a:pPr marL="354013" indent="-354013">
              <a:buFont typeface="Courier New" panose="02070309020205020404" pitchFamily="49" charset="0"/>
              <a:buChar char="o"/>
            </a:pPr>
            <a:r>
              <a:rPr lang="en-IN" sz="3000" dirty="0" smtClean="0">
                <a:latin typeface="Trebuchet MS" panose="020B0603020202020204" pitchFamily="34" charset="0"/>
              </a:rPr>
              <a:t>To report whether </a:t>
            </a:r>
          </a:p>
          <a:p>
            <a:pPr marL="811213" lvl="1" indent="-354013">
              <a:buFont typeface="Courier New" panose="02070309020205020404" pitchFamily="49" charset="0"/>
              <a:buChar char="o"/>
            </a:pPr>
            <a:r>
              <a:rPr lang="en-IN" sz="2400" dirty="0" smtClean="0">
                <a:latin typeface="Trebuchet MS" panose="020B0603020202020204" pitchFamily="34" charset="0"/>
              </a:rPr>
              <a:t>Residential </a:t>
            </a:r>
            <a:r>
              <a:rPr lang="en-IN" sz="2400" dirty="0">
                <a:latin typeface="Trebuchet MS" panose="020B0603020202020204" pitchFamily="34" charset="0"/>
              </a:rPr>
              <a:t>address or business </a:t>
            </a:r>
            <a:r>
              <a:rPr lang="en-IN" sz="2400" dirty="0" smtClean="0">
                <a:latin typeface="Trebuchet MS" panose="020B0603020202020204" pitchFamily="34" charset="0"/>
              </a:rPr>
              <a:t>address of Individual assessee?</a:t>
            </a:r>
          </a:p>
          <a:p>
            <a:pPr marL="811213" lvl="1" indent="-354013">
              <a:buFont typeface="Courier New" panose="02070309020205020404" pitchFamily="49" charset="0"/>
              <a:buChar char="o"/>
            </a:pPr>
            <a:r>
              <a:rPr lang="en-IN" dirty="0">
                <a:latin typeface="Trebuchet MS" panose="020B0603020202020204" pitchFamily="34" charset="0"/>
              </a:rPr>
              <a:t>A</a:t>
            </a:r>
            <a:r>
              <a:rPr lang="en-IN" dirty="0" smtClean="0">
                <a:latin typeface="Trebuchet MS" panose="020B0603020202020204" pitchFamily="34" charset="0"/>
              </a:rPr>
              <a:t>ddress as on balance </a:t>
            </a:r>
            <a:r>
              <a:rPr lang="en-IN" dirty="0">
                <a:latin typeface="Trebuchet MS" panose="020B0603020202020204" pitchFamily="34" charset="0"/>
              </a:rPr>
              <a:t>sheet date </a:t>
            </a:r>
            <a:r>
              <a:rPr lang="en-IN" dirty="0" smtClean="0">
                <a:latin typeface="Trebuchet MS" panose="020B0603020202020204" pitchFamily="34" charset="0"/>
              </a:rPr>
              <a:t>and address on </a:t>
            </a:r>
            <a:r>
              <a:rPr lang="en-IN" dirty="0">
                <a:latin typeface="Trebuchet MS" panose="020B0603020202020204" pitchFamily="34" charset="0"/>
              </a:rPr>
              <a:t>audit report signing </a:t>
            </a:r>
            <a:r>
              <a:rPr lang="en-IN" dirty="0" smtClean="0">
                <a:latin typeface="Trebuchet MS" panose="020B0603020202020204" pitchFamily="34" charset="0"/>
              </a:rPr>
              <a:t>date, where there is change?</a:t>
            </a:r>
            <a:endParaRPr lang="en-IN" dirty="0">
              <a:latin typeface="Trebuchet MS" panose="020B0603020202020204" pitchFamily="34" charset="0"/>
            </a:endParaRPr>
          </a:p>
          <a:p>
            <a:pPr marL="70549" indent="-354013">
              <a:buFont typeface="Courier New" panose="02070309020205020404" pitchFamily="49" charset="0"/>
              <a:buChar char="o"/>
            </a:pPr>
            <a:r>
              <a:rPr lang="en-IN" sz="3200" dirty="0" smtClean="0">
                <a:latin typeface="Trebuchet MS" panose="020B0603020202020204" pitchFamily="34" charset="0"/>
              </a:rPr>
              <a:t>Need to verify </a:t>
            </a:r>
            <a:r>
              <a:rPr lang="en-IN" sz="3200" dirty="0">
                <a:latin typeface="Trebuchet MS" panose="020B0603020202020204" pitchFamily="34" charset="0"/>
              </a:rPr>
              <a:t>ROC </a:t>
            </a:r>
            <a:r>
              <a:rPr lang="en-IN" sz="3200" dirty="0" smtClean="0">
                <a:latin typeface="Trebuchet MS" panose="020B0603020202020204" pitchFamily="34" charset="0"/>
              </a:rPr>
              <a:t>records</a:t>
            </a:r>
            <a:endParaRPr lang="en-IN" sz="3400" dirty="0" smtClean="0">
              <a:latin typeface="Trebuchet MS" panose="020B0603020202020204" pitchFamily="34" charset="0"/>
            </a:endParaRPr>
          </a:p>
          <a:p>
            <a:pPr marL="354013" indent="-354013">
              <a:buFont typeface="Courier New" panose="02070309020205020404" pitchFamily="49" charset="0"/>
              <a:buChar char="o"/>
            </a:pPr>
            <a:r>
              <a:rPr lang="en-IN" sz="3000" dirty="0" smtClean="0">
                <a:latin typeface="Trebuchet MS" panose="020B0603020202020204" pitchFamily="34" charset="0"/>
              </a:rPr>
              <a:t>Necessary to cross verify  </a:t>
            </a:r>
            <a:endParaRPr lang="en-IN" sz="3000" dirty="0">
              <a:latin typeface="Trebuchet MS" panose="020B0603020202020204" pitchFamily="34" charset="0"/>
            </a:endParaRPr>
          </a:p>
          <a:p>
            <a:pPr marL="768668" lvl="2" indent="-457200">
              <a:buFont typeface="Courier New" panose="02070309020205020404" pitchFamily="49" charset="0"/>
              <a:buChar char="o"/>
            </a:pPr>
            <a:r>
              <a:rPr lang="en-IN" sz="2600" dirty="0">
                <a:latin typeface="Trebuchet MS" panose="020B0603020202020204" pitchFamily="34" charset="0"/>
              </a:rPr>
              <a:t>IT PAN Card details</a:t>
            </a:r>
          </a:p>
          <a:p>
            <a:pPr marL="768668" lvl="2" indent="-457200">
              <a:buFont typeface="Courier New" panose="02070309020205020404" pitchFamily="49" charset="0"/>
              <a:buChar char="o"/>
            </a:pPr>
            <a:r>
              <a:rPr lang="en-IN" sz="2600" dirty="0">
                <a:latin typeface="Trebuchet MS" panose="020B0603020202020204" pitchFamily="34" charset="0"/>
              </a:rPr>
              <a:t>Profile page of IT Department website</a:t>
            </a:r>
          </a:p>
          <a:p>
            <a:pPr marL="768668" lvl="2" indent="-457200">
              <a:buFont typeface="Courier New" panose="02070309020205020404" pitchFamily="49" charset="0"/>
              <a:buChar char="o"/>
            </a:pPr>
            <a:r>
              <a:rPr lang="en-IN" sz="2600" dirty="0">
                <a:latin typeface="Trebuchet MS" panose="020B0603020202020204" pitchFamily="34" charset="0"/>
              </a:rPr>
              <a:t>Software used for uploading the ROI of assessee</a:t>
            </a:r>
          </a:p>
          <a:p>
            <a:pPr marL="768668" lvl="2" indent="-457200">
              <a:buFont typeface="Courier New" panose="02070309020205020404" pitchFamily="49" charset="0"/>
              <a:buChar char="o"/>
            </a:pPr>
            <a:r>
              <a:rPr lang="en-IN" sz="2600" dirty="0">
                <a:latin typeface="Trebuchet MS" panose="020B0603020202020204" pitchFamily="34" charset="0"/>
              </a:rPr>
              <a:t>Office records of the tax auditor</a:t>
            </a:r>
          </a:p>
          <a:p>
            <a:pPr marL="527749" lvl="1" indent="-354013">
              <a:buFont typeface="Courier New" panose="02070309020205020404" pitchFamily="49" charset="0"/>
              <a:buChar char="o"/>
            </a:pPr>
            <a:endParaRPr lang="en-IN" sz="2800" dirty="0" smtClean="0"/>
          </a:p>
        </p:txBody>
      </p:sp>
    </p:spTree>
    <p:extLst>
      <p:ext uri="{BB962C8B-B14F-4D97-AF65-F5344CB8AC3E}">
        <p14:creationId xmlns:p14="http://schemas.microsoft.com/office/powerpoint/2010/main" val="2295642902"/>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latin typeface="Trebuchet MS" panose="020B0603020202020204" pitchFamily="34" charset="0"/>
              </a:rPr>
              <a:t>Basic details – Clause 1 to 8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pPr marL="354013" indent="-354013">
              <a:buFont typeface="Courier New" panose="02070309020205020404" pitchFamily="49" charset="0"/>
              <a:buChar char="o"/>
            </a:pPr>
            <a:r>
              <a:rPr lang="en-IN" sz="3000" dirty="0" smtClean="0">
                <a:latin typeface="Trebuchet MS" panose="020B0603020202020204" pitchFamily="34" charset="0"/>
              </a:rPr>
              <a:t>Clause 4 – details of </a:t>
            </a:r>
            <a:r>
              <a:rPr lang="en-IN" sz="3000" b="1" u="sng" dirty="0" smtClean="0">
                <a:solidFill>
                  <a:srgbClr val="FF0000"/>
                </a:solidFill>
                <a:latin typeface="Trebuchet MS" panose="020B0603020202020204" pitchFamily="34" charset="0"/>
              </a:rPr>
              <a:t>indirect tax</a:t>
            </a:r>
            <a:r>
              <a:rPr lang="en-IN" sz="3000" dirty="0" smtClean="0">
                <a:latin typeface="Trebuchet MS" panose="020B0603020202020204" pitchFamily="34" charset="0"/>
              </a:rPr>
              <a:t> registration details</a:t>
            </a:r>
          </a:p>
          <a:p>
            <a:pPr marL="527749" lvl="1" indent="-354013">
              <a:buFont typeface="Courier New" panose="02070309020205020404" pitchFamily="49" charset="0"/>
              <a:buChar char="o"/>
            </a:pPr>
            <a:r>
              <a:rPr lang="en-IN" sz="2600" dirty="0" smtClean="0">
                <a:latin typeface="Trebuchet MS" panose="020B0603020202020204" pitchFamily="34" charset="0"/>
              </a:rPr>
              <a:t>Only tax registration details to be given.</a:t>
            </a:r>
          </a:p>
          <a:p>
            <a:pPr marL="527749" lvl="1" indent="-354013">
              <a:buFont typeface="Courier New" panose="02070309020205020404" pitchFamily="49" charset="0"/>
              <a:buChar char="o"/>
            </a:pPr>
            <a:r>
              <a:rPr lang="en-IN" sz="2600" dirty="0" smtClean="0">
                <a:latin typeface="Trebuchet MS" panose="020B0603020202020204" pitchFamily="34" charset="0"/>
              </a:rPr>
              <a:t>For customs - no registration number ??????</a:t>
            </a:r>
          </a:p>
          <a:p>
            <a:pPr marL="527749" lvl="1" indent="-354013">
              <a:buFont typeface="Courier New" panose="02070309020205020404" pitchFamily="49" charset="0"/>
              <a:buChar char="o"/>
            </a:pPr>
            <a:r>
              <a:rPr lang="en-IN" sz="2800" dirty="0">
                <a:solidFill>
                  <a:srgbClr val="FF0000"/>
                </a:solidFill>
                <a:latin typeface="Trebuchet MS" panose="020B0603020202020204" pitchFamily="34" charset="0"/>
              </a:rPr>
              <a:t>GST registration number is to be </a:t>
            </a:r>
            <a:r>
              <a:rPr lang="en-IN" sz="2800" dirty="0" smtClean="0">
                <a:solidFill>
                  <a:srgbClr val="FF0000"/>
                </a:solidFill>
                <a:latin typeface="Trebuchet MS" panose="020B0603020202020204" pitchFamily="34" charset="0"/>
              </a:rPr>
              <a:t>given</a:t>
            </a:r>
            <a:endParaRPr lang="en-IN" sz="2600" dirty="0" smtClean="0">
              <a:latin typeface="Trebuchet MS" panose="020B0603020202020204" pitchFamily="34" charset="0"/>
            </a:endParaRPr>
          </a:p>
          <a:p>
            <a:pPr marL="527749" lvl="1" indent="-354013">
              <a:buFont typeface="Courier New" panose="02070309020205020404" pitchFamily="49" charset="0"/>
              <a:buChar char="o"/>
            </a:pPr>
            <a:r>
              <a:rPr lang="en-IN" sz="2600" dirty="0" smtClean="0">
                <a:latin typeface="Trebuchet MS" panose="020B0603020202020204" pitchFamily="34" charset="0"/>
              </a:rPr>
              <a:t>If not obtained – although levy applicable - ?????</a:t>
            </a:r>
          </a:p>
          <a:p>
            <a:pPr marL="984949" lvl="2" indent="-354013">
              <a:buFont typeface="Courier New" panose="02070309020205020404" pitchFamily="49" charset="0"/>
              <a:buChar char="o"/>
            </a:pPr>
            <a:r>
              <a:rPr lang="en-IN" sz="2200" dirty="0" smtClean="0">
                <a:latin typeface="Trebuchet MS" panose="020B0603020202020204" pitchFamily="34" charset="0"/>
              </a:rPr>
              <a:t>Mr. A is liable to pay Goods and service tax. </a:t>
            </a:r>
          </a:p>
          <a:p>
            <a:pPr marL="984949" lvl="2" indent="-354013">
              <a:buFont typeface="Courier New" panose="02070309020205020404" pitchFamily="49" charset="0"/>
              <a:buChar char="o"/>
            </a:pPr>
            <a:r>
              <a:rPr lang="en-IN" sz="2200" dirty="0" smtClean="0">
                <a:latin typeface="Trebuchet MS" panose="020B0603020202020204" pitchFamily="34" charset="0"/>
              </a:rPr>
              <a:t>But he did not obtain the GST Registration number. </a:t>
            </a:r>
          </a:p>
          <a:p>
            <a:pPr marL="984949" lvl="2" indent="-354013">
              <a:buFont typeface="Courier New" panose="02070309020205020404" pitchFamily="49" charset="0"/>
              <a:buChar char="o"/>
            </a:pPr>
            <a:r>
              <a:rPr lang="en-IN" sz="2200" dirty="0" smtClean="0">
                <a:latin typeface="Trebuchet MS" panose="020B0603020202020204" pitchFamily="34" charset="0"/>
              </a:rPr>
              <a:t>How to report this in Clause 4 of Form 3CD??</a:t>
            </a:r>
          </a:p>
          <a:p>
            <a:pPr marL="70549" indent="-354013">
              <a:buFont typeface="Courier New" panose="02070309020205020404" pitchFamily="49" charset="0"/>
              <a:buChar char="o"/>
            </a:pPr>
            <a:r>
              <a:rPr lang="en-IN" sz="3000" dirty="0" smtClean="0">
                <a:latin typeface="Trebuchet MS" panose="020B0603020202020204" pitchFamily="34" charset="0"/>
              </a:rPr>
              <a:t>Clause 8 – sec 44AB clause applicable (a, b, c, d, e or third proviso)</a:t>
            </a:r>
          </a:p>
          <a:p>
            <a:pPr marL="527749" lvl="1" indent="-354013">
              <a:buFont typeface="Courier New" panose="02070309020205020404" pitchFamily="49" charset="0"/>
              <a:buChar char="o"/>
            </a:pPr>
            <a:endParaRPr lang="en-IN" sz="2600" dirty="0" smtClean="0"/>
          </a:p>
        </p:txBody>
      </p:sp>
    </p:spTree>
    <p:extLst>
      <p:ext uri="{BB962C8B-B14F-4D97-AF65-F5344CB8AC3E}">
        <p14:creationId xmlns:p14="http://schemas.microsoft.com/office/powerpoint/2010/main" val="1553555668"/>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latin typeface="Trebuchet MS" panose="020B0603020202020204" pitchFamily="34" charset="0"/>
              </a:rPr>
              <a:t>Books and documents – Clause 11 (b)</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IN" sz="2500" dirty="0">
                <a:latin typeface="Trebuchet MS" panose="020B0603020202020204" pitchFamily="34" charset="0"/>
              </a:rPr>
              <a:t>Prescribed </a:t>
            </a:r>
          </a:p>
          <a:p>
            <a:pPr lvl="1"/>
            <a:r>
              <a:rPr lang="en-IN" sz="2500" dirty="0">
                <a:latin typeface="Trebuchet MS" panose="020B0603020202020204" pitchFamily="34" charset="0"/>
              </a:rPr>
              <a:t>For Specified 11 professionals – as per Rule 6F</a:t>
            </a:r>
          </a:p>
          <a:p>
            <a:pPr lvl="1"/>
            <a:r>
              <a:rPr lang="en-IN" sz="2500" dirty="0">
                <a:latin typeface="Trebuchet MS" panose="020B0603020202020204" pitchFamily="34" charset="0"/>
              </a:rPr>
              <a:t>For </a:t>
            </a:r>
            <a:r>
              <a:rPr lang="en-IN" sz="2500" dirty="0" smtClean="0">
                <a:latin typeface="Trebuchet MS" panose="020B0603020202020204" pitchFamily="34" charset="0"/>
              </a:rPr>
              <a:t>other professionals and all business </a:t>
            </a:r>
            <a:r>
              <a:rPr lang="en-IN" sz="2500" dirty="0">
                <a:latin typeface="Trebuchet MS" panose="020B0603020202020204" pitchFamily="34" charset="0"/>
              </a:rPr>
              <a:t>– not yet prescribed</a:t>
            </a:r>
            <a:endParaRPr lang="en-IN" sz="2500" dirty="0" smtClean="0">
              <a:latin typeface="Trebuchet MS" panose="020B0603020202020204" pitchFamily="34" charset="0"/>
            </a:endParaRPr>
          </a:p>
          <a:p>
            <a:pPr>
              <a:buFont typeface="Wingdings" panose="05000000000000000000" pitchFamily="2" charset="2"/>
              <a:buChar char="v"/>
            </a:pPr>
            <a:r>
              <a:rPr lang="en-IN" sz="2500" dirty="0" smtClean="0">
                <a:latin typeface="Trebuchet MS" panose="020B0603020202020204" pitchFamily="34" charset="0"/>
              </a:rPr>
              <a:t>Maintained </a:t>
            </a:r>
          </a:p>
          <a:p>
            <a:pPr lvl="1"/>
            <a:r>
              <a:rPr lang="en-IN" sz="2500" dirty="0" smtClean="0">
                <a:latin typeface="Trebuchet MS" panose="020B0603020202020204" pitchFamily="34" charset="0"/>
              </a:rPr>
              <a:t>In More than one place – Whether all such place to be reported??</a:t>
            </a:r>
          </a:p>
          <a:p>
            <a:pPr lvl="1"/>
            <a:r>
              <a:rPr lang="en-IN" sz="2500" dirty="0" smtClean="0">
                <a:latin typeface="Trebuchet MS" panose="020B0603020202020204" pitchFamily="34" charset="0"/>
              </a:rPr>
              <a:t>In such cases whether the details of books maintained at each such place to be reported???</a:t>
            </a:r>
          </a:p>
          <a:p>
            <a:pPr lvl="1"/>
            <a:r>
              <a:rPr lang="en-IN" sz="2500" dirty="0" smtClean="0">
                <a:latin typeface="Trebuchet MS" panose="020B0603020202020204" pitchFamily="34" charset="0"/>
              </a:rPr>
              <a:t>Refer to sec 133A</a:t>
            </a:r>
          </a:p>
          <a:p>
            <a:pPr>
              <a:buFont typeface="Wingdings" panose="05000000000000000000" pitchFamily="2" charset="2"/>
              <a:buChar char="v"/>
            </a:pPr>
            <a:r>
              <a:rPr lang="en-IN" sz="2500" dirty="0" smtClean="0">
                <a:latin typeface="Trebuchet MS" panose="020B0603020202020204" pitchFamily="34" charset="0"/>
              </a:rPr>
              <a:t>Examined</a:t>
            </a:r>
          </a:p>
          <a:p>
            <a:pPr lvl="1"/>
            <a:r>
              <a:rPr lang="en-IN" sz="2500" dirty="0" smtClean="0">
                <a:latin typeface="Trebuchet MS" panose="020B0603020202020204" pitchFamily="34" charset="0"/>
              </a:rPr>
              <a:t>Whether details of underlying evidences are to be reported?? </a:t>
            </a:r>
          </a:p>
          <a:p>
            <a:pPr lvl="2"/>
            <a:r>
              <a:rPr lang="en-IN" sz="2500" dirty="0" smtClean="0">
                <a:latin typeface="Trebuchet MS" panose="020B0603020202020204" pitchFamily="34" charset="0"/>
              </a:rPr>
              <a:t>Books </a:t>
            </a:r>
            <a:r>
              <a:rPr lang="en-IN" sz="2500" b="1" dirty="0" smtClean="0">
                <a:solidFill>
                  <a:srgbClr val="00B050"/>
                </a:solidFill>
                <a:latin typeface="Trebuchet MS" panose="020B0603020202020204" pitchFamily="34" charset="0"/>
              </a:rPr>
              <a:t>and other relevant documents</a:t>
            </a:r>
          </a:p>
        </p:txBody>
      </p:sp>
    </p:spTree>
    <p:extLst>
      <p:ext uri="{BB962C8B-B14F-4D97-AF65-F5344CB8AC3E}">
        <p14:creationId xmlns:p14="http://schemas.microsoft.com/office/powerpoint/2010/main" val="1797856807"/>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APPLICABILITY OF SEC 44AB</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85000" lnSpcReduction="20000"/>
          </a:bodyPr>
          <a:lstStyle/>
          <a:p>
            <a:pPr algn="just"/>
            <a:r>
              <a:rPr lang="en-IN" dirty="0">
                <a:latin typeface="Trebuchet MS" panose="020B0603020202020204" pitchFamily="34" charset="0"/>
              </a:rPr>
              <a:t>Every person,—</a:t>
            </a:r>
          </a:p>
          <a:p>
            <a:pPr marL="457200" indent="-457200" algn="just">
              <a:buAutoNum type="alphaLcParenBoth"/>
            </a:pPr>
            <a:r>
              <a:rPr lang="en-IN" dirty="0" smtClean="0">
                <a:latin typeface="Trebuchet MS" panose="020B0603020202020204" pitchFamily="34" charset="0"/>
              </a:rPr>
              <a:t>carrying </a:t>
            </a:r>
            <a:r>
              <a:rPr lang="en-IN" dirty="0">
                <a:latin typeface="Trebuchet MS" panose="020B0603020202020204" pitchFamily="34" charset="0"/>
              </a:rPr>
              <a:t>on business shall, if </a:t>
            </a:r>
            <a:r>
              <a:rPr lang="en-IN" b="1" dirty="0">
                <a:solidFill>
                  <a:srgbClr val="FF0000"/>
                </a:solidFill>
                <a:latin typeface="Trebuchet MS" panose="020B0603020202020204" pitchFamily="34" charset="0"/>
              </a:rPr>
              <a:t>his </a:t>
            </a:r>
            <a:r>
              <a:rPr lang="en-IN" dirty="0">
                <a:solidFill>
                  <a:srgbClr val="FF0000"/>
                </a:solidFill>
                <a:latin typeface="Trebuchet MS" panose="020B0603020202020204" pitchFamily="34" charset="0"/>
              </a:rPr>
              <a:t>total sales, turnover or gross receipts</a:t>
            </a:r>
            <a:r>
              <a:rPr lang="en-IN" dirty="0">
                <a:latin typeface="Trebuchet MS" panose="020B0603020202020204" pitchFamily="34" charset="0"/>
              </a:rPr>
              <a:t>, as the case may be, in business exceed or exceeds </a:t>
            </a:r>
            <a:r>
              <a:rPr lang="en-IN" b="1" dirty="0">
                <a:solidFill>
                  <a:srgbClr val="FF0000"/>
                </a:solidFill>
                <a:latin typeface="Trebuchet MS" panose="020B0603020202020204" pitchFamily="34" charset="0"/>
              </a:rPr>
              <a:t>one crore rupees</a:t>
            </a:r>
            <a:r>
              <a:rPr lang="en-IN" dirty="0">
                <a:latin typeface="Trebuchet MS" panose="020B0603020202020204" pitchFamily="34" charset="0"/>
              </a:rPr>
              <a:t> in any previous year ; </a:t>
            </a:r>
            <a:endParaRPr lang="en-IN" dirty="0" smtClean="0">
              <a:latin typeface="Trebuchet MS" panose="020B0603020202020204" pitchFamily="34" charset="0"/>
            </a:endParaRPr>
          </a:p>
          <a:p>
            <a:pPr marL="1439863" indent="-993775" algn="just">
              <a:buNone/>
            </a:pPr>
            <a:r>
              <a:rPr lang="en-IN" b="1" i="1" dirty="0" smtClean="0">
                <a:latin typeface="Trebuchet MS" panose="020B0603020202020204" pitchFamily="34" charset="0"/>
              </a:rPr>
              <a:t>Provided</a:t>
            </a:r>
            <a:r>
              <a:rPr lang="en-IN" i="1" dirty="0">
                <a:latin typeface="Trebuchet MS" panose="020B0603020202020204" pitchFamily="34" charset="0"/>
              </a:rPr>
              <a:t> that in the case of a person whose</a:t>
            </a:r>
            <a:r>
              <a:rPr lang="en-IN" i="1" dirty="0" smtClean="0">
                <a:latin typeface="Trebuchet MS" panose="020B0603020202020204" pitchFamily="34" charset="0"/>
              </a:rPr>
              <a:t>—</a:t>
            </a:r>
            <a:endParaRPr lang="en-IN" i="1" dirty="0">
              <a:latin typeface="Trebuchet MS" panose="020B0603020202020204" pitchFamily="34" charset="0"/>
            </a:endParaRPr>
          </a:p>
          <a:p>
            <a:pPr marL="1074738" indent="-628650" algn="just">
              <a:buNone/>
            </a:pPr>
            <a:r>
              <a:rPr lang="en-IN" i="1" dirty="0" smtClean="0">
                <a:latin typeface="Trebuchet MS" panose="020B0603020202020204" pitchFamily="34" charset="0"/>
              </a:rPr>
              <a:t>(</a:t>
            </a:r>
            <a:r>
              <a:rPr lang="en-IN" i="1" dirty="0">
                <a:latin typeface="Trebuchet MS" panose="020B0603020202020204" pitchFamily="34" charset="0"/>
              </a:rPr>
              <a:t>a)  aggregate of </a:t>
            </a:r>
            <a:r>
              <a:rPr lang="en-IN" i="1" dirty="0">
                <a:solidFill>
                  <a:srgbClr val="FF0000"/>
                </a:solidFill>
                <a:latin typeface="Trebuchet MS" panose="020B0603020202020204" pitchFamily="34" charset="0"/>
              </a:rPr>
              <a:t>all amounts received</a:t>
            </a:r>
            <a:r>
              <a:rPr lang="en-IN" i="1" dirty="0">
                <a:latin typeface="Trebuchet MS" panose="020B0603020202020204" pitchFamily="34" charset="0"/>
              </a:rPr>
              <a:t> including amount received for sales, turnover or gross receipts during the previous year, in cash, </a:t>
            </a:r>
            <a:r>
              <a:rPr lang="en-IN" i="1" dirty="0">
                <a:solidFill>
                  <a:srgbClr val="FF0000"/>
                </a:solidFill>
                <a:latin typeface="Trebuchet MS" panose="020B0603020202020204" pitchFamily="34" charset="0"/>
              </a:rPr>
              <a:t>does not exceed five per cent</a:t>
            </a:r>
            <a:r>
              <a:rPr lang="en-IN" i="1" dirty="0">
                <a:latin typeface="Trebuchet MS" panose="020B0603020202020204" pitchFamily="34" charset="0"/>
              </a:rPr>
              <a:t> of the said amount; </a:t>
            </a:r>
            <a:r>
              <a:rPr lang="en-IN" i="1" dirty="0">
                <a:solidFill>
                  <a:srgbClr val="FF0000"/>
                </a:solidFill>
                <a:latin typeface="Trebuchet MS" panose="020B0603020202020204" pitchFamily="34" charset="0"/>
              </a:rPr>
              <a:t>and</a:t>
            </a:r>
          </a:p>
          <a:p>
            <a:pPr marL="1074738" indent="-628650" algn="just">
              <a:buNone/>
            </a:pPr>
            <a:r>
              <a:rPr lang="en-IN" i="1" dirty="0" smtClean="0">
                <a:latin typeface="Trebuchet MS" panose="020B0603020202020204" pitchFamily="34" charset="0"/>
              </a:rPr>
              <a:t>(</a:t>
            </a:r>
            <a:r>
              <a:rPr lang="en-IN" i="1" dirty="0">
                <a:latin typeface="Trebuchet MS" panose="020B0603020202020204" pitchFamily="34" charset="0"/>
              </a:rPr>
              <a:t>b)  </a:t>
            </a:r>
            <a:r>
              <a:rPr lang="en-IN" i="1" dirty="0" smtClean="0">
                <a:latin typeface="Trebuchet MS" panose="020B0603020202020204" pitchFamily="34" charset="0"/>
              </a:rPr>
              <a:t>	aggregate </a:t>
            </a:r>
            <a:r>
              <a:rPr lang="en-IN" i="1" dirty="0">
                <a:latin typeface="Trebuchet MS" panose="020B0603020202020204" pitchFamily="34" charset="0"/>
              </a:rPr>
              <a:t>of </a:t>
            </a:r>
            <a:r>
              <a:rPr lang="en-IN" i="1" dirty="0">
                <a:solidFill>
                  <a:srgbClr val="FF0000"/>
                </a:solidFill>
                <a:latin typeface="Trebuchet MS" panose="020B0603020202020204" pitchFamily="34" charset="0"/>
              </a:rPr>
              <a:t>all payments made</a:t>
            </a:r>
            <a:r>
              <a:rPr lang="en-IN" i="1" dirty="0">
                <a:latin typeface="Trebuchet MS" panose="020B0603020202020204" pitchFamily="34" charset="0"/>
              </a:rPr>
              <a:t> including amount incurred for expenditure, in cash, during the previous year </a:t>
            </a:r>
            <a:r>
              <a:rPr lang="en-IN" i="1" dirty="0">
                <a:solidFill>
                  <a:srgbClr val="FF0000"/>
                </a:solidFill>
                <a:latin typeface="Trebuchet MS" panose="020B0603020202020204" pitchFamily="34" charset="0"/>
              </a:rPr>
              <a:t>does not exceed five per cent </a:t>
            </a:r>
            <a:r>
              <a:rPr lang="en-IN" i="1" dirty="0">
                <a:latin typeface="Trebuchet MS" panose="020B0603020202020204" pitchFamily="34" charset="0"/>
              </a:rPr>
              <a:t>of the said payment,</a:t>
            </a:r>
          </a:p>
          <a:p>
            <a:pPr marL="1074738" indent="-628650" algn="just">
              <a:buNone/>
            </a:pPr>
            <a:r>
              <a:rPr lang="en-IN" i="1" dirty="0" smtClean="0">
                <a:latin typeface="Trebuchet MS" panose="020B0603020202020204" pitchFamily="34" charset="0"/>
              </a:rPr>
              <a:t>this </a:t>
            </a:r>
            <a:r>
              <a:rPr lang="en-IN" i="1" dirty="0">
                <a:latin typeface="Trebuchet MS" panose="020B0603020202020204" pitchFamily="34" charset="0"/>
              </a:rPr>
              <a:t>clause shall have effect as if for the words "one crore rupees", the words </a:t>
            </a:r>
            <a:r>
              <a:rPr lang="en-IN" b="1" i="1" dirty="0">
                <a:solidFill>
                  <a:srgbClr val="FF0000"/>
                </a:solidFill>
                <a:latin typeface="Trebuchet MS" panose="020B0603020202020204" pitchFamily="34" charset="0"/>
              </a:rPr>
              <a:t>"five crore rupees"</a:t>
            </a:r>
            <a:r>
              <a:rPr lang="en-IN" i="1" dirty="0">
                <a:latin typeface="Trebuchet MS" panose="020B0603020202020204" pitchFamily="34" charset="0"/>
              </a:rPr>
              <a:t> had been </a:t>
            </a:r>
            <a:r>
              <a:rPr lang="en-IN" i="1" dirty="0" smtClean="0">
                <a:latin typeface="Trebuchet MS" panose="020B0603020202020204" pitchFamily="34" charset="0"/>
              </a:rPr>
              <a:t>substituted; </a:t>
            </a:r>
            <a:r>
              <a:rPr lang="en-IN" i="1" dirty="0" smtClean="0">
                <a:solidFill>
                  <a:srgbClr val="FF0000"/>
                </a:solidFill>
                <a:latin typeface="Trebuchet MS" panose="020B0603020202020204" pitchFamily="34" charset="0"/>
              </a:rPr>
              <a:t>(amendment from AY 2020-21) </a:t>
            </a:r>
            <a:r>
              <a:rPr lang="en-IN" dirty="0" smtClean="0">
                <a:latin typeface="Trebuchet MS" panose="020B0603020202020204" pitchFamily="34" charset="0"/>
              </a:rPr>
              <a:t>Or</a:t>
            </a:r>
          </a:p>
        </p:txBody>
      </p:sp>
    </p:spTree>
    <p:extLst>
      <p:ext uri="{BB962C8B-B14F-4D97-AF65-F5344CB8AC3E}">
        <p14:creationId xmlns:p14="http://schemas.microsoft.com/office/powerpoint/2010/main" val="1300282448"/>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Inadmissible Deductions</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
            </a:pPr>
            <a:r>
              <a:rPr lang="en-IN" sz="3000" dirty="0" smtClean="0">
                <a:latin typeface="Trebuchet MS" panose="020B0603020202020204" pitchFamily="34" charset="0"/>
              </a:rPr>
              <a:t>Employee share of Labour welfare contributions – Cl 20(b)</a:t>
            </a:r>
          </a:p>
          <a:p>
            <a:pPr lvl="1" algn="just">
              <a:buFont typeface="Wingdings" panose="05000000000000000000" pitchFamily="2" charset="2"/>
              <a:buChar char="§"/>
            </a:pPr>
            <a:r>
              <a:rPr lang="en-IN" sz="2800" dirty="0">
                <a:latin typeface="Trebuchet MS" panose="020B0603020202020204" pitchFamily="34" charset="0"/>
              </a:rPr>
              <a:t>Employee share – due date – as per sec 139(1</a:t>
            </a:r>
            <a:r>
              <a:rPr lang="en-IN" sz="2800" dirty="0" smtClean="0">
                <a:latin typeface="Trebuchet MS" panose="020B0603020202020204" pitchFamily="34" charset="0"/>
              </a:rPr>
              <a:t>) or respective statute?</a:t>
            </a:r>
          </a:p>
          <a:p>
            <a:pPr lvl="1" algn="just">
              <a:buFont typeface="Wingdings" panose="05000000000000000000" pitchFamily="2" charset="2"/>
              <a:buChar char="§"/>
            </a:pPr>
            <a:r>
              <a:rPr lang="en-IN" sz="2800" dirty="0" smtClean="0">
                <a:latin typeface="Trebuchet MS" panose="020B0603020202020204" pitchFamily="34" charset="0"/>
              </a:rPr>
              <a:t>Remedy for the addition in the intimation u/s. 143(1) – </a:t>
            </a:r>
            <a:r>
              <a:rPr lang="en-IN" sz="2800" dirty="0" smtClean="0">
                <a:solidFill>
                  <a:srgbClr val="FF0000"/>
                </a:solidFill>
                <a:latin typeface="Trebuchet MS" panose="020B0603020202020204" pitchFamily="34" charset="0"/>
              </a:rPr>
              <a:t>appeal or rectification??</a:t>
            </a:r>
            <a:endParaRPr lang="en-IN" sz="2600" dirty="0" smtClean="0">
              <a:solidFill>
                <a:srgbClr val="FF0000"/>
              </a:solidFill>
              <a:latin typeface="Trebuchet MS" panose="020B0603020202020204" pitchFamily="34" charset="0"/>
            </a:endParaRPr>
          </a:p>
          <a:p>
            <a:pPr algn="just">
              <a:buFont typeface="Wingdings" panose="05000000000000000000" pitchFamily="2" charset="2"/>
              <a:buChar char="§"/>
            </a:pPr>
            <a:r>
              <a:rPr lang="en-IN" sz="3000" dirty="0" smtClean="0">
                <a:latin typeface="Trebuchet MS" panose="020B0603020202020204" pitchFamily="34" charset="0"/>
              </a:rPr>
              <a:t>Due date for PF – whether 15</a:t>
            </a:r>
            <a:r>
              <a:rPr lang="en-IN" sz="3000" baseline="30000" dirty="0" smtClean="0">
                <a:latin typeface="Trebuchet MS" panose="020B0603020202020204" pitchFamily="34" charset="0"/>
              </a:rPr>
              <a:t>th</a:t>
            </a:r>
            <a:r>
              <a:rPr lang="en-IN" sz="3000" dirty="0" smtClean="0">
                <a:latin typeface="Trebuchet MS" panose="020B0603020202020204" pitchFamily="34" charset="0"/>
              </a:rPr>
              <a:t> or 20</a:t>
            </a:r>
            <a:r>
              <a:rPr lang="en-IN" sz="3000" baseline="30000" dirty="0" smtClean="0">
                <a:latin typeface="Trebuchet MS" panose="020B0603020202020204" pitchFamily="34" charset="0"/>
              </a:rPr>
              <a:t>th</a:t>
            </a:r>
            <a:r>
              <a:rPr lang="en-IN" sz="3000" dirty="0" smtClean="0">
                <a:latin typeface="Trebuchet MS" panose="020B0603020202020204" pitchFamily="34" charset="0"/>
              </a:rPr>
              <a:t> ? </a:t>
            </a:r>
          </a:p>
          <a:p>
            <a:pPr algn="just">
              <a:buFont typeface="Wingdings" panose="05000000000000000000" pitchFamily="2" charset="2"/>
              <a:buChar char="§"/>
            </a:pPr>
            <a:r>
              <a:rPr lang="en-IN" sz="3000" dirty="0">
                <a:latin typeface="Trebuchet MS" panose="020B0603020202020204" pitchFamily="34" charset="0"/>
              </a:rPr>
              <a:t>Whether delayed cases alone to be reported or entire details are to be reported</a:t>
            </a:r>
            <a:r>
              <a:rPr lang="en-IN" sz="3000" dirty="0" smtClean="0">
                <a:latin typeface="Trebuchet MS" panose="020B0603020202020204" pitchFamily="34" charset="0"/>
              </a:rPr>
              <a:t>?</a:t>
            </a:r>
          </a:p>
          <a:p>
            <a:endParaRPr lang="en-IN" dirty="0"/>
          </a:p>
        </p:txBody>
      </p:sp>
    </p:spTree>
    <p:extLst>
      <p:ext uri="{BB962C8B-B14F-4D97-AF65-F5344CB8AC3E}">
        <p14:creationId xmlns:p14="http://schemas.microsoft.com/office/powerpoint/2010/main" val="4294538070"/>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Inadmissible Deductions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10000"/>
          </a:bodyPr>
          <a:lstStyle/>
          <a:p>
            <a:r>
              <a:rPr lang="en-IN" dirty="0" smtClean="0">
                <a:latin typeface="Trebuchet MS" panose="020B0603020202020204" pitchFamily="34" charset="0"/>
              </a:rPr>
              <a:t>Sec 43B – cl 26</a:t>
            </a:r>
          </a:p>
          <a:p>
            <a:r>
              <a:rPr lang="en-IN" dirty="0" smtClean="0">
                <a:latin typeface="Trebuchet MS" panose="020B0603020202020204" pitchFamily="34" charset="0"/>
              </a:rPr>
              <a:t>Applies to mercantile system of accounting</a:t>
            </a:r>
          </a:p>
          <a:p>
            <a:r>
              <a:rPr lang="en-IN" dirty="0" smtClean="0">
                <a:latin typeface="Trebuchet MS" panose="020B0603020202020204" pitchFamily="34" charset="0"/>
              </a:rPr>
              <a:t>Indirectly mandates to follow cash system</a:t>
            </a:r>
          </a:p>
          <a:p>
            <a:r>
              <a:rPr lang="en-IN" dirty="0" smtClean="0">
                <a:latin typeface="Trebuchet MS" panose="020B0603020202020204" pitchFamily="34" charset="0"/>
              </a:rPr>
              <a:t>Covers only</a:t>
            </a:r>
          </a:p>
          <a:p>
            <a:pPr lvl="1"/>
            <a:r>
              <a:rPr lang="en-IN" dirty="0" smtClean="0">
                <a:latin typeface="Trebuchet MS" panose="020B0603020202020204" pitchFamily="34" charset="0"/>
              </a:rPr>
              <a:t>Tax, cess, duty</a:t>
            </a:r>
          </a:p>
          <a:p>
            <a:pPr lvl="1"/>
            <a:r>
              <a:rPr lang="en-IN" dirty="0" smtClean="0">
                <a:latin typeface="Trebuchet MS" panose="020B0603020202020204" pitchFamily="34" charset="0"/>
              </a:rPr>
              <a:t>Labour welfare contributions</a:t>
            </a:r>
          </a:p>
          <a:p>
            <a:pPr lvl="1"/>
            <a:r>
              <a:rPr lang="en-IN" dirty="0" smtClean="0">
                <a:latin typeface="Trebuchet MS" panose="020B0603020202020204" pitchFamily="34" charset="0"/>
              </a:rPr>
              <a:t>Bonus</a:t>
            </a:r>
          </a:p>
          <a:p>
            <a:pPr lvl="1" algn="just"/>
            <a:r>
              <a:rPr lang="en-IN" dirty="0" smtClean="0">
                <a:latin typeface="Trebuchet MS" panose="020B0603020202020204" pitchFamily="34" charset="0"/>
              </a:rPr>
              <a:t>Interest on term loan WC loan from Scheduled Banks &amp; Public Financial Institutions</a:t>
            </a:r>
          </a:p>
          <a:p>
            <a:pPr lvl="1"/>
            <a:r>
              <a:rPr lang="en-IN" dirty="0" smtClean="0">
                <a:latin typeface="Trebuchet MS" panose="020B0603020202020204" pitchFamily="34" charset="0"/>
              </a:rPr>
              <a:t>Leave encashment (SC reversed </a:t>
            </a:r>
            <a:r>
              <a:rPr lang="en-IN" dirty="0" err="1" smtClean="0">
                <a:latin typeface="Trebuchet MS" panose="020B0603020202020204" pitchFamily="34" charset="0"/>
              </a:rPr>
              <a:t>Kol</a:t>
            </a:r>
            <a:r>
              <a:rPr lang="en-IN" dirty="0" smtClean="0">
                <a:latin typeface="Trebuchet MS" panose="020B0603020202020204" pitchFamily="34" charset="0"/>
              </a:rPr>
              <a:t> HC Judgement)</a:t>
            </a:r>
          </a:p>
          <a:p>
            <a:pPr lvl="1"/>
            <a:r>
              <a:rPr lang="en-IN" dirty="0" smtClean="0">
                <a:solidFill>
                  <a:srgbClr val="FF0000"/>
                </a:solidFill>
                <a:latin typeface="Trebuchet MS" panose="020B0603020202020204" pitchFamily="34" charset="0"/>
              </a:rPr>
              <a:t>Rent for use of railway properties </a:t>
            </a:r>
          </a:p>
          <a:p>
            <a:pPr marL="128016" lvl="1" indent="0">
              <a:buNone/>
            </a:pPr>
            <a:endParaRPr lang="en-IN" dirty="0" smtClean="0"/>
          </a:p>
        </p:txBody>
      </p:sp>
    </p:spTree>
    <p:extLst>
      <p:ext uri="{BB962C8B-B14F-4D97-AF65-F5344CB8AC3E}">
        <p14:creationId xmlns:p14="http://schemas.microsoft.com/office/powerpoint/2010/main" val="3226477490"/>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Inadmissible </a:t>
            </a:r>
            <a:r>
              <a:rPr lang="en-IN" dirty="0">
                <a:latin typeface="Trebuchet MS" panose="020B0603020202020204" pitchFamily="34" charset="0"/>
              </a:rPr>
              <a:t>Deductions (Contd</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dirty="0" smtClean="0">
                <a:latin typeface="Trebuchet MS" panose="020B0603020202020204" pitchFamily="34" charset="0"/>
              </a:rPr>
              <a:t>Reporting of info </a:t>
            </a:r>
          </a:p>
          <a:p>
            <a:pPr lvl="1" algn="just"/>
            <a:r>
              <a:rPr lang="en-IN" dirty="0">
                <a:latin typeface="Trebuchet MS" panose="020B0603020202020204" pitchFamily="34" charset="0"/>
              </a:rPr>
              <a:t>A</a:t>
            </a:r>
            <a:r>
              <a:rPr lang="en-IN" dirty="0" smtClean="0">
                <a:latin typeface="Trebuchet MS" panose="020B0603020202020204" pitchFamily="34" charset="0"/>
              </a:rPr>
              <a:t>bout disallowances made in the last year for which payment made/ not made during the year</a:t>
            </a:r>
          </a:p>
          <a:p>
            <a:pPr lvl="1" algn="just"/>
            <a:r>
              <a:rPr lang="en-IN" dirty="0" smtClean="0">
                <a:latin typeface="Trebuchet MS" panose="020B0603020202020204" pitchFamily="34" charset="0"/>
              </a:rPr>
              <a:t>About the items outstanding as at year end for which payment made / not made before the due date of filing the Return of income</a:t>
            </a:r>
          </a:p>
          <a:p>
            <a:pPr lvl="1" algn="just"/>
            <a:r>
              <a:rPr lang="en-IN" dirty="0" smtClean="0">
                <a:solidFill>
                  <a:srgbClr val="FF0000"/>
                </a:solidFill>
                <a:latin typeface="Trebuchet MS" panose="020B0603020202020204" pitchFamily="34" charset="0"/>
              </a:rPr>
              <a:t>Payment made after issue of TAR – since one month gap is there in between the due date of TAR / Filing of ROI</a:t>
            </a:r>
          </a:p>
          <a:p>
            <a:pPr algn="just"/>
            <a:r>
              <a:rPr lang="en-IN" dirty="0">
                <a:latin typeface="Trebuchet MS" panose="020B0603020202020204" pitchFamily="34" charset="0"/>
              </a:rPr>
              <a:t>Advance ED/GST paid – allowable in which year</a:t>
            </a:r>
            <a:r>
              <a:rPr lang="en-IN" dirty="0" smtClean="0">
                <a:latin typeface="Trebuchet MS" panose="020B0603020202020204" pitchFamily="34" charset="0"/>
              </a:rPr>
              <a:t>???</a:t>
            </a:r>
          </a:p>
          <a:p>
            <a:pPr algn="just"/>
            <a:r>
              <a:rPr lang="en-IN" dirty="0" smtClean="0">
                <a:solidFill>
                  <a:srgbClr val="FF0000"/>
                </a:solidFill>
                <a:latin typeface="Trebuchet MS" panose="020B0603020202020204" pitchFamily="34" charset="0"/>
              </a:rPr>
              <a:t>Use</a:t>
            </a:r>
            <a:r>
              <a:rPr lang="en-IN" dirty="0" smtClean="0">
                <a:latin typeface="Trebuchet MS" panose="020B0603020202020204" pitchFamily="34" charset="0"/>
              </a:rPr>
              <a:t> of railway assets </a:t>
            </a:r>
          </a:p>
          <a:p>
            <a:pPr lvl="1" algn="just"/>
            <a:r>
              <a:rPr lang="en-IN" dirty="0" smtClean="0">
                <a:latin typeface="Trebuchet MS" panose="020B0603020202020204" pitchFamily="34" charset="0"/>
              </a:rPr>
              <a:t>If third party, whether TDS u/s. 194I or TDS u/s.194C?? – basis </a:t>
            </a:r>
            <a:endParaRPr lang="en-IN" dirty="0">
              <a:latin typeface="Trebuchet MS" panose="020B0603020202020204" pitchFamily="34" charset="0"/>
            </a:endParaRPr>
          </a:p>
          <a:p>
            <a:pPr algn="just"/>
            <a:endParaRPr lang="en-IN" dirty="0" smtClean="0">
              <a:solidFill>
                <a:srgbClr val="FF0000"/>
              </a:solidFill>
              <a:latin typeface="Trebuchet MS" panose="020B0603020202020204" pitchFamily="34" charset="0"/>
            </a:endParaRPr>
          </a:p>
          <a:p>
            <a:endParaRPr lang="en-IN" dirty="0"/>
          </a:p>
        </p:txBody>
      </p:sp>
    </p:spTree>
    <p:extLst>
      <p:ext uri="{BB962C8B-B14F-4D97-AF65-F5344CB8AC3E}">
        <p14:creationId xmlns:p14="http://schemas.microsoft.com/office/powerpoint/2010/main" val="1915933329"/>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Inadmissible Deductions (Contd..)</a:t>
            </a:r>
            <a:endParaRPr lang="en-IN" dirty="0"/>
          </a:p>
        </p:txBody>
      </p:sp>
      <p:sp>
        <p:nvSpPr>
          <p:cNvPr id="3" name="Content Placeholder 2"/>
          <p:cNvSpPr>
            <a:spLocks noGrp="1"/>
          </p:cNvSpPr>
          <p:nvPr>
            <p:ph sz="half" idx="1"/>
          </p:nvPr>
        </p:nvSpPr>
        <p:spPr/>
        <p:txBody>
          <a:bodyPr>
            <a:normAutofit lnSpcReduction="10000"/>
          </a:bodyPr>
          <a:lstStyle/>
          <a:p>
            <a:pPr algn="just"/>
            <a:r>
              <a:rPr lang="en-IN" dirty="0" smtClean="0">
                <a:latin typeface="Trebuchet MS" panose="020B0603020202020204" pitchFamily="34" charset="0"/>
              </a:rPr>
              <a:t>Bonus </a:t>
            </a:r>
            <a:r>
              <a:rPr lang="en-IN" dirty="0">
                <a:latin typeface="Trebuchet MS" panose="020B0603020202020204" pitchFamily="34" charset="0"/>
              </a:rPr>
              <a:t>provision for FY </a:t>
            </a:r>
            <a:r>
              <a:rPr lang="en-IN" dirty="0" smtClean="0">
                <a:latin typeface="Trebuchet MS" panose="020B0603020202020204" pitchFamily="34" charset="0"/>
              </a:rPr>
              <a:t>2018-19 </a:t>
            </a:r>
            <a:r>
              <a:rPr lang="en-IN" dirty="0">
                <a:latin typeface="Trebuchet MS" panose="020B0603020202020204" pitchFamily="34" charset="0"/>
              </a:rPr>
              <a:t>– Rs.10 lacs disallowed – since it is not paid within the due date of filing of </a:t>
            </a:r>
            <a:r>
              <a:rPr lang="en-IN" dirty="0" smtClean="0">
                <a:latin typeface="Trebuchet MS" panose="020B0603020202020204" pitchFamily="34" charset="0"/>
              </a:rPr>
              <a:t>ROI. </a:t>
            </a:r>
          </a:p>
          <a:p>
            <a:pPr algn="just"/>
            <a:r>
              <a:rPr lang="en-IN" dirty="0" smtClean="0">
                <a:latin typeface="Trebuchet MS" panose="020B0603020202020204" pitchFamily="34" charset="0"/>
              </a:rPr>
              <a:t>Rs </a:t>
            </a:r>
            <a:r>
              <a:rPr lang="en-IN" dirty="0">
                <a:latin typeface="Trebuchet MS" panose="020B0603020202020204" pitchFamily="34" charset="0"/>
              </a:rPr>
              <a:t>8 lacs paid </a:t>
            </a:r>
            <a:r>
              <a:rPr lang="en-IN" dirty="0" smtClean="0">
                <a:latin typeface="Trebuchet MS" panose="020B0603020202020204" pitchFamily="34" charset="0"/>
              </a:rPr>
              <a:t>in December 2019 (In FY 2019-20)</a:t>
            </a:r>
          </a:p>
          <a:p>
            <a:pPr algn="just"/>
            <a:r>
              <a:rPr lang="en-IN" dirty="0" smtClean="0">
                <a:latin typeface="Trebuchet MS" panose="020B0603020202020204" pitchFamily="34" charset="0"/>
              </a:rPr>
              <a:t>Rs.2 lacs paid in June 2020 (In FY 2020-21 but before the due date of FY 2019-20)</a:t>
            </a:r>
          </a:p>
          <a:p>
            <a:pPr algn="just"/>
            <a:r>
              <a:rPr lang="en-IN" dirty="0" smtClean="0">
                <a:latin typeface="Trebuchet MS" panose="020B0603020202020204" pitchFamily="34" charset="0"/>
              </a:rPr>
              <a:t>How </a:t>
            </a:r>
            <a:r>
              <a:rPr lang="en-IN" dirty="0">
                <a:latin typeface="Trebuchet MS" panose="020B0603020202020204" pitchFamily="34" charset="0"/>
              </a:rPr>
              <a:t>much would be allowable for the FY </a:t>
            </a:r>
            <a:r>
              <a:rPr lang="en-IN" dirty="0" smtClean="0">
                <a:latin typeface="Trebuchet MS" panose="020B0603020202020204" pitchFamily="34" charset="0"/>
              </a:rPr>
              <a:t>2019-20?</a:t>
            </a:r>
            <a:endParaRPr lang="en-IN" dirty="0">
              <a:latin typeface="Trebuchet MS" panose="020B0603020202020204" pitchFamily="34" charset="0"/>
            </a:endParaRPr>
          </a:p>
          <a:p>
            <a:endParaRPr lang="en-IN" dirty="0"/>
          </a:p>
        </p:txBody>
      </p:sp>
      <p:sp>
        <p:nvSpPr>
          <p:cNvPr id="4" name="Content Placeholder 3"/>
          <p:cNvSpPr>
            <a:spLocks noGrp="1"/>
          </p:cNvSpPr>
          <p:nvPr>
            <p:ph sz="half" idx="2"/>
          </p:nvPr>
        </p:nvSpPr>
        <p:spPr/>
        <p:txBody>
          <a:bodyPr>
            <a:normAutofit lnSpcReduction="10000"/>
          </a:bodyPr>
          <a:lstStyle/>
          <a:p>
            <a:pPr algn="just"/>
            <a:r>
              <a:rPr lang="en-IN" dirty="0" smtClean="0">
                <a:latin typeface="Trebuchet MS" panose="020B0603020202020204" pitchFamily="34" charset="0"/>
              </a:rPr>
              <a:t>Fixed Deposit made with bank in Dec 2019 for 3 years </a:t>
            </a:r>
          </a:p>
          <a:p>
            <a:pPr algn="just"/>
            <a:r>
              <a:rPr lang="en-IN" dirty="0" smtClean="0">
                <a:latin typeface="Trebuchet MS" panose="020B0603020202020204" pitchFamily="34" charset="0"/>
              </a:rPr>
              <a:t>Loan against the FD taken in Feb 2020 </a:t>
            </a:r>
          </a:p>
          <a:p>
            <a:pPr algn="just"/>
            <a:r>
              <a:rPr lang="en-IN" dirty="0" smtClean="0">
                <a:latin typeface="Trebuchet MS" panose="020B0603020202020204" pitchFamily="34" charset="0"/>
              </a:rPr>
              <a:t>Interest accrued on FD – Rs.1.5 lacs </a:t>
            </a:r>
          </a:p>
          <a:p>
            <a:pPr algn="just"/>
            <a:r>
              <a:rPr lang="en-IN" dirty="0" smtClean="0">
                <a:latin typeface="Trebuchet MS" panose="020B0603020202020204" pitchFamily="34" charset="0"/>
              </a:rPr>
              <a:t>Interest accrued on Loan against FD – Rs.1.1 lacs (Not paid upto due date) </a:t>
            </a:r>
          </a:p>
          <a:p>
            <a:pPr algn="just"/>
            <a:r>
              <a:rPr lang="en-IN" dirty="0" smtClean="0">
                <a:latin typeface="Trebuchet MS" panose="020B0603020202020204" pitchFamily="34" charset="0"/>
              </a:rPr>
              <a:t>Applicability of sec 43B</a:t>
            </a:r>
          </a:p>
        </p:txBody>
      </p:sp>
    </p:spTree>
    <p:extLst>
      <p:ext uri="{BB962C8B-B14F-4D97-AF65-F5344CB8AC3E}">
        <p14:creationId xmlns:p14="http://schemas.microsoft.com/office/powerpoint/2010/main" val="1608566231"/>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Inadmissible Deductions (Contd</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IN" sz="3000" dirty="0">
                <a:latin typeface="Trebuchet MS" panose="020B0603020202020204" pitchFamily="34" charset="0"/>
              </a:rPr>
              <a:t>capital or revenue/personal </a:t>
            </a:r>
            <a:r>
              <a:rPr lang="en-IN" sz="3000" dirty="0" smtClean="0">
                <a:latin typeface="Trebuchet MS" panose="020B0603020202020204" pitchFamily="34" charset="0"/>
              </a:rPr>
              <a:t>expenses – cl 21(a)</a:t>
            </a:r>
            <a:endParaRPr lang="en-IN" sz="3000" dirty="0">
              <a:latin typeface="Trebuchet MS" panose="020B0603020202020204" pitchFamily="34" charset="0"/>
            </a:endParaRPr>
          </a:p>
          <a:p>
            <a:pPr lvl="1">
              <a:buFont typeface="Wingdings" panose="05000000000000000000" pitchFamily="2" charset="2"/>
              <a:buChar char="§"/>
            </a:pPr>
            <a:r>
              <a:rPr lang="en-IN" sz="2600" dirty="0" smtClean="0">
                <a:latin typeface="Trebuchet MS" panose="020B0603020202020204" pitchFamily="34" charset="0"/>
              </a:rPr>
              <a:t>Motor </a:t>
            </a:r>
            <a:r>
              <a:rPr lang="en-IN" sz="2600" dirty="0">
                <a:latin typeface="Trebuchet MS" panose="020B0603020202020204" pitchFamily="34" charset="0"/>
              </a:rPr>
              <a:t>car used by director / partner</a:t>
            </a:r>
          </a:p>
          <a:p>
            <a:pPr lvl="1">
              <a:buFont typeface="Wingdings" panose="05000000000000000000" pitchFamily="2" charset="2"/>
              <a:buChar char="§"/>
            </a:pPr>
            <a:r>
              <a:rPr lang="en-IN" sz="2600" dirty="0" smtClean="0">
                <a:latin typeface="Trebuchet MS" panose="020B0603020202020204" pitchFamily="34" charset="0"/>
              </a:rPr>
              <a:t>Renovation </a:t>
            </a:r>
            <a:r>
              <a:rPr lang="en-IN" sz="2600" dirty="0">
                <a:latin typeface="Trebuchet MS" panose="020B0603020202020204" pitchFamily="34" charset="0"/>
              </a:rPr>
              <a:t>of rental premises</a:t>
            </a:r>
          </a:p>
          <a:p>
            <a:pPr>
              <a:buFont typeface="Wingdings" panose="05000000000000000000" pitchFamily="2" charset="2"/>
              <a:buChar char="§"/>
            </a:pPr>
            <a:r>
              <a:rPr lang="en-IN" sz="3000" dirty="0" smtClean="0">
                <a:latin typeface="Trebuchet MS" panose="020B0603020202020204" pitchFamily="34" charset="0"/>
              </a:rPr>
              <a:t>Penalties &amp; fines – Cl 21(a) - Three types of penalty	</a:t>
            </a:r>
          </a:p>
          <a:p>
            <a:pPr lvl="1">
              <a:buFont typeface="Wingdings" panose="05000000000000000000" pitchFamily="2" charset="2"/>
              <a:buChar char="§"/>
            </a:pPr>
            <a:r>
              <a:rPr lang="en-IN" sz="2600" dirty="0" smtClean="0">
                <a:latin typeface="Trebuchet MS" panose="020B0603020202020204" pitchFamily="34" charset="0"/>
              </a:rPr>
              <a:t>Penalty for violation of law</a:t>
            </a:r>
          </a:p>
          <a:p>
            <a:pPr lvl="1">
              <a:buFont typeface="Wingdings" panose="05000000000000000000" pitchFamily="2" charset="2"/>
              <a:buChar char="§"/>
            </a:pPr>
            <a:r>
              <a:rPr lang="en-IN" sz="2600" dirty="0" smtClean="0">
                <a:latin typeface="Trebuchet MS" panose="020B0603020202020204" pitchFamily="34" charset="0"/>
              </a:rPr>
              <a:t>Any other penalty</a:t>
            </a:r>
          </a:p>
          <a:p>
            <a:pPr lvl="1" algn="just">
              <a:buFont typeface="Wingdings" panose="05000000000000000000" pitchFamily="2" charset="2"/>
              <a:buChar char="§"/>
            </a:pPr>
            <a:r>
              <a:rPr lang="en-IN" sz="2600" dirty="0" smtClean="0">
                <a:latin typeface="Trebuchet MS" panose="020B0603020202020204" pitchFamily="34" charset="0"/>
              </a:rPr>
              <a:t>Expenditure incurred for any purpose which is offence or prohibited by law</a:t>
            </a:r>
            <a:endParaRPr lang="en-IN" sz="2600" dirty="0">
              <a:latin typeface="Trebuchet MS" panose="020B0603020202020204" pitchFamily="34" charset="0"/>
            </a:endParaRPr>
          </a:p>
          <a:p>
            <a:endParaRPr lang="en-IN" dirty="0"/>
          </a:p>
        </p:txBody>
      </p:sp>
    </p:spTree>
    <p:extLst>
      <p:ext uri="{BB962C8B-B14F-4D97-AF65-F5344CB8AC3E}">
        <p14:creationId xmlns:p14="http://schemas.microsoft.com/office/powerpoint/2010/main" val="3554702243"/>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8519"/>
            <a:ext cx="10515600" cy="995915"/>
          </a:xfrm>
        </p:spPr>
        <p:txBody>
          <a:bodyPr>
            <a:normAutofit/>
          </a:bodyPr>
          <a:lstStyle/>
          <a:p>
            <a:r>
              <a:rPr lang="en-IN" dirty="0">
                <a:latin typeface="Trebuchet MS" panose="020B0603020202020204" pitchFamily="34" charset="0"/>
              </a:rPr>
              <a:t>Inadmissible Deductions (Contd..)</a:t>
            </a:r>
          </a:p>
        </p:txBody>
      </p:sp>
      <p:sp>
        <p:nvSpPr>
          <p:cNvPr id="3" name="Content Placeholder 2"/>
          <p:cNvSpPr>
            <a:spLocks noGrp="1"/>
          </p:cNvSpPr>
          <p:nvPr>
            <p:ph idx="1"/>
          </p:nvPr>
        </p:nvSpPr>
        <p:spPr/>
        <p:txBody>
          <a:bodyPr>
            <a:normAutofit fontScale="85000" lnSpcReduction="20000"/>
          </a:bodyPr>
          <a:lstStyle/>
          <a:p>
            <a:pPr>
              <a:buFont typeface="Arial" panose="020B0604020202020204" pitchFamily="34" charset="0"/>
              <a:buChar char="•"/>
            </a:pPr>
            <a:r>
              <a:rPr lang="en-IN" sz="3000" dirty="0" smtClean="0">
                <a:latin typeface="Trebuchet MS" panose="020B0603020202020204" pitchFamily="34" charset="0"/>
              </a:rPr>
              <a:t>Sec 40A(3) - Ceiling limit of Rs.10000/- per day, month, year?</a:t>
            </a:r>
          </a:p>
          <a:p>
            <a:r>
              <a:rPr lang="en-IN" sz="3000" dirty="0" smtClean="0">
                <a:latin typeface="Trebuchet MS" panose="020B0603020202020204" pitchFamily="34" charset="0"/>
              </a:rPr>
              <a:t>Sec 40A(3A) cases to be reported</a:t>
            </a:r>
          </a:p>
          <a:p>
            <a:pPr>
              <a:buFont typeface="Arial" panose="020B0604020202020204" pitchFamily="34" charset="0"/>
              <a:buChar char="•"/>
            </a:pPr>
            <a:r>
              <a:rPr lang="en-IN" sz="3000" dirty="0" smtClean="0">
                <a:latin typeface="Trebuchet MS" panose="020B0603020202020204" pitchFamily="34" charset="0"/>
              </a:rPr>
              <a:t>Rule </a:t>
            </a:r>
            <a:r>
              <a:rPr lang="en-IN" sz="3000" dirty="0">
                <a:latin typeface="Trebuchet MS" panose="020B0603020202020204" pitchFamily="34" charset="0"/>
              </a:rPr>
              <a:t>6DD is to be taken care of while ascertaining the applicability of sec 40A(3</a:t>
            </a:r>
            <a:r>
              <a:rPr lang="en-IN" sz="3000" dirty="0" smtClean="0">
                <a:latin typeface="Trebuchet MS" panose="020B0603020202020204" pitchFamily="34" charset="0"/>
              </a:rPr>
              <a:t>).</a:t>
            </a:r>
          </a:p>
          <a:p>
            <a:pPr lvl="1"/>
            <a:r>
              <a:rPr lang="en-IN" sz="2600" dirty="0" smtClean="0">
                <a:latin typeface="Trebuchet MS" panose="020B0603020202020204" pitchFamily="34" charset="0"/>
              </a:rPr>
              <a:t>Payment in cash on Sunday/bank holiday (</a:t>
            </a:r>
            <a:r>
              <a:rPr lang="en-IN" sz="2600" dirty="0" smtClean="0">
                <a:solidFill>
                  <a:srgbClr val="FF0000"/>
                </a:solidFill>
                <a:latin typeface="Trebuchet MS" panose="020B0603020202020204" pitchFamily="34" charset="0"/>
              </a:rPr>
              <a:t>Cl [j] omitted w e f 29-1-2020</a:t>
            </a:r>
            <a:r>
              <a:rPr lang="en-IN" sz="2600" dirty="0" smtClean="0">
                <a:latin typeface="Trebuchet MS" panose="020B0603020202020204" pitchFamily="34" charset="0"/>
              </a:rPr>
              <a:t>)</a:t>
            </a:r>
          </a:p>
          <a:p>
            <a:pPr>
              <a:buFont typeface="Arial" panose="020B0604020202020204" pitchFamily="34" charset="0"/>
              <a:buChar char="•"/>
            </a:pPr>
            <a:r>
              <a:rPr lang="en-IN" sz="3000" dirty="0" smtClean="0">
                <a:latin typeface="Trebuchet MS" panose="020B0603020202020204" pitchFamily="34" charset="0"/>
              </a:rPr>
              <a:t>Applicability of sec 40A(3</a:t>
            </a:r>
            <a:r>
              <a:rPr lang="en-IN" sz="3000" dirty="0">
                <a:latin typeface="Trebuchet MS" panose="020B0603020202020204" pitchFamily="34" charset="0"/>
              </a:rPr>
              <a:t>) </a:t>
            </a:r>
            <a:r>
              <a:rPr lang="en-IN" sz="3000" dirty="0" smtClean="0">
                <a:latin typeface="Trebuchet MS" panose="020B0603020202020204" pitchFamily="34" charset="0"/>
              </a:rPr>
              <a:t>to </a:t>
            </a:r>
          </a:p>
          <a:p>
            <a:pPr lvl="1" algn="just">
              <a:buFont typeface="Arial" panose="020B0604020202020204" pitchFamily="34" charset="0"/>
              <a:buChar char="•"/>
            </a:pPr>
            <a:r>
              <a:rPr lang="en-IN" sz="2600" dirty="0" smtClean="0">
                <a:latin typeface="Trebuchet MS" panose="020B0603020202020204" pitchFamily="34" charset="0"/>
              </a:rPr>
              <a:t>real </a:t>
            </a:r>
            <a:r>
              <a:rPr lang="en-IN" sz="2600" dirty="0">
                <a:latin typeface="Trebuchet MS" panose="020B0603020202020204" pitchFamily="34" charset="0"/>
              </a:rPr>
              <a:t>estate </a:t>
            </a:r>
            <a:r>
              <a:rPr lang="en-IN" sz="2600" dirty="0" smtClean="0">
                <a:latin typeface="Trebuchet MS" panose="020B0603020202020204" pitchFamily="34" charset="0"/>
              </a:rPr>
              <a:t>transactions??</a:t>
            </a:r>
          </a:p>
          <a:p>
            <a:pPr lvl="1" algn="just">
              <a:buFont typeface="Arial" panose="020B0604020202020204" pitchFamily="34" charset="0"/>
              <a:buChar char="•"/>
            </a:pPr>
            <a:r>
              <a:rPr lang="en-IN" sz="2600" dirty="0" smtClean="0">
                <a:latin typeface="Trebuchet MS" panose="020B0603020202020204" pitchFamily="34" charset="0"/>
              </a:rPr>
              <a:t>direct </a:t>
            </a:r>
            <a:r>
              <a:rPr lang="en-IN" sz="2600" dirty="0">
                <a:latin typeface="Trebuchet MS" panose="020B0603020202020204" pitchFamily="34" charset="0"/>
              </a:rPr>
              <a:t>deposit in the supplier’s bank </a:t>
            </a:r>
            <a:r>
              <a:rPr lang="en-IN" sz="2600" dirty="0" smtClean="0">
                <a:latin typeface="Trebuchet MS" panose="020B0603020202020204" pitchFamily="34" charset="0"/>
              </a:rPr>
              <a:t>account??</a:t>
            </a:r>
          </a:p>
          <a:p>
            <a:pPr lvl="1" algn="just">
              <a:buFont typeface="Arial" panose="020B0604020202020204" pitchFamily="34" charset="0"/>
              <a:buChar char="•"/>
            </a:pPr>
            <a:r>
              <a:rPr lang="en-IN" sz="2600" dirty="0" smtClean="0">
                <a:latin typeface="Trebuchet MS" panose="020B0603020202020204" pitchFamily="34" charset="0"/>
              </a:rPr>
              <a:t>Foreign currency payment – ceiling of Rs.10000 (</a:t>
            </a:r>
            <a:r>
              <a:rPr lang="en-IN" sz="2600" dirty="0" err="1" smtClean="0">
                <a:latin typeface="Trebuchet MS" panose="020B0603020202020204" pitchFamily="34" charset="0"/>
              </a:rPr>
              <a:t>Ramlord</a:t>
            </a:r>
            <a:r>
              <a:rPr lang="en-IN" sz="2600" dirty="0" smtClean="0">
                <a:latin typeface="Trebuchet MS" panose="020B0603020202020204" pitchFamily="34" charset="0"/>
              </a:rPr>
              <a:t> Apparels – 2020 (9) TMI 322 Mum ITAT)</a:t>
            </a:r>
          </a:p>
          <a:p>
            <a:pPr lvl="1" algn="just">
              <a:buFont typeface="Arial" panose="020B0604020202020204" pitchFamily="34" charset="0"/>
              <a:buChar char="•"/>
            </a:pPr>
            <a:r>
              <a:rPr lang="en-IN" sz="2600" dirty="0" smtClean="0">
                <a:solidFill>
                  <a:srgbClr val="FF0000"/>
                </a:solidFill>
                <a:latin typeface="Trebuchet MS" panose="020B0603020202020204" pitchFamily="34" charset="0"/>
              </a:rPr>
              <a:t>Genuine transactions vs compelling circumstances (</a:t>
            </a:r>
            <a:r>
              <a:rPr lang="en-IN" sz="2600" dirty="0" err="1" smtClean="0">
                <a:solidFill>
                  <a:srgbClr val="FF0000"/>
                </a:solidFill>
                <a:latin typeface="Trebuchet MS" panose="020B0603020202020204" pitchFamily="34" charset="0"/>
              </a:rPr>
              <a:t>Natesan</a:t>
            </a:r>
            <a:r>
              <a:rPr lang="en-IN" sz="2600" dirty="0" smtClean="0">
                <a:solidFill>
                  <a:srgbClr val="FF0000"/>
                </a:solidFill>
                <a:latin typeface="Trebuchet MS" panose="020B0603020202020204" pitchFamily="34" charset="0"/>
              </a:rPr>
              <a:t> Krishnamoorthy – 2019 (1) TMI 607 Mad HC)</a:t>
            </a:r>
            <a:endParaRPr lang="en-IN" sz="2600" dirty="0">
              <a:solidFill>
                <a:srgbClr val="FF0000"/>
              </a:solidFill>
              <a:latin typeface="Trebuchet MS" panose="020B0603020202020204" pitchFamily="34" charset="0"/>
            </a:endParaRPr>
          </a:p>
          <a:p>
            <a:r>
              <a:rPr lang="en-IN" sz="3000" dirty="0" smtClean="0">
                <a:latin typeface="Trebuchet MS" panose="020B0603020202020204" pitchFamily="34" charset="0"/>
              </a:rPr>
              <a:t>Documentation for sec 40A(3)</a:t>
            </a:r>
          </a:p>
          <a:p>
            <a:pPr marL="0" indent="0">
              <a:buNone/>
            </a:pPr>
            <a:endParaRPr lang="en-IN" sz="3000" dirty="0">
              <a:latin typeface="Trebuchet MS" panose="020B0603020202020204" pitchFamily="34" charset="0"/>
            </a:endParaRPr>
          </a:p>
          <a:p>
            <a:endParaRPr lang="en-IN" dirty="0"/>
          </a:p>
        </p:txBody>
      </p:sp>
    </p:spTree>
    <p:extLst>
      <p:ext uri="{BB962C8B-B14F-4D97-AF65-F5344CB8AC3E}">
        <p14:creationId xmlns:p14="http://schemas.microsoft.com/office/powerpoint/2010/main" val="2326814074"/>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Inadmissible Deductions (Contd</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en-IN" dirty="0" smtClean="0">
                <a:latin typeface="Trebuchet MS" panose="020B0603020202020204" pitchFamily="34" charset="0"/>
              </a:rPr>
              <a:t>Eligibility of interest </a:t>
            </a:r>
            <a:r>
              <a:rPr lang="en-IN" dirty="0">
                <a:latin typeface="Trebuchet MS" panose="020B0603020202020204" pitchFamily="34" charset="0"/>
              </a:rPr>
              <a:t>paid to partner – on current account </a:t>
            </a:r>
            <a:r>
              <a:rPr lang="en-IN" dirty="0" smtClean="0">
                <a:latin typeface="Trebuchet MS" panose="020B0603020202020204" pitchFamily="34" charset="0"/>
              </a:rPr>
              <a:t>balance</a:t>
            </a:r>
            <a:endParaRPr lang="en-IN" dirty="0">
              <a:latin typeface="Trebuchet MS" panose="020B0603020202020204" pitchFamily="34" charset="0"/>
            </a:endParaRPr>
          </a:p>
          <a:p>
            <a:pPr>
              <a:buFont typeface="Arial" panose="020B0604020202020204" pitchFamily="34" charset="0"/>
              <a:buChar char="•"/>
            </a:pPr>
            <a:r>
              <a:rPr lang="en-IN" dirty="0" smtClean="0">
                <a:latin typeface="Trebuchet MS" panose="020B0603020202020204" pitchFamily="34" charset="0"/>
              </a:rPr>
              <a:t>Interest </a:t>
            </a:r>
            <a:r>
              <a:rPr lang="en-IN" dirty="0">
                <a:latin typeface="Trebuchet MS" panose="020B0603020202020204" pitchFamily="34" charset="0"/>
              </a:rPr>
              <a:t>paid to partner </a:t>
            </a:r>
            <a:endParaRPr lang="en-IN" dirty="0" smtClean="0">
              <a:latin typeface="Trebuchet MS" panose="020B0603020202020204" pitchFamily="34" charset="0"/>
            </a:endParaRPr>
          </a:p>
          <a:p>
            <a:pPr lvl="1"/>
            <a:r>
              <a:rPr lang="en-IN" dirty="0" smtClean="0">
                <a:latin typeface="Trebuchet MS" panose="020B0603020202020204" pitchFamily="34" charset="0"/>
              </a:rPr>
              <a:t>Implication for </a:t>
            </a:r>
            <a:r>
              <a:rPr lang="en-IN" dirty="0">
                <a:latin typeface="Trebuchet MS" panose="020B0603020202020204" pitchFamily="34" charset="0"/>
              </a:rPr>
              <a:t>Rule </a:t>
            </a:r>
            <a:r>
              <a:rPr lang="en-IN" dirty="0" smtClean="0">
                <a:latin typeface="Trebuchet MS" panose="020B0603020202020204" pitchFamily="34" charset="0"/>
              </a:rPr>
              <a:t>8D?</a:t>
            </a:r>
          </a:p>
          <a:p>
            <a:pPr lvl="1"/>
            <a:r>
              <a:rPr lang="en-IN" dirty="0" smtClean="0">
                <a:latin typeface="Trebuchet MS" panose="020B0603020202020204" pitchFamily="34" charset="0"/>
              </a:rPr>
              <a:t>application </a:t>
            </a:r>
            <a:r>
              <a:rPr lang="en-IN" dirty="0">
                <a:latin typeface="Trebuchet MS" panose="020B0603020202020204" pitchFamily="34" charset="0"/>
              </a:rPr>
              <a:t>of sec </a:t>
            </a:r>
            <a:r>
              <a:rPr lang="en-IN" dirty="0" smtClean="0">
                <a:latin typeface="Trebuchet MS" panose="020B0603020202020204" pitchFamily="34" charset="0"/>
              </a:rPr>
              <a:t>40A(3)</a:t>
            </a:r>
          </a:p>
          <a:p>
            <a:pPr lvl="1"/>
            <a:r>
              <a:rPr lang="en-IN" dirty="0" smtClean="0">
                <a:latin typeface="Trebuchet MS" panose="020B0603020202020204" pitchFamily="34" charset="0"/>
              </a:rPr>
              <a:t>non-resident partner – sec 40(a)(</a:t>
            </a:r>
            <a:r>
              <a:rPr lang="en-IN" dirty="0" err="1" smtClean="0">
                <a:latin typeface="Trebuchet MS" panose="020B0603020202020204" pitchFamily="34" charset="0"/>
              </a:rPr>
              <a:t>i</a:t>
            </a:r>
            <a:r>
              <a:rPr lang="en-IN" dirty="0" smtClean="0">
                <a:latin typeface="Trebuchet MS" panose="020B0603020202020204" pitchFamily="34" charset="0"/>
              </a:rPr>
              <a:t>)</a:t>
            </a:r>
          </a:p>
          <a:p>
            <a:pPr>
              <a:buFont typeface="Arial" panose="020B0604020202020204" pitchFamily="34" charset="0"/>
              <a:buChar char="•"/>
            </a:pPr>
            <a:r>
              <a:rPr lang="en-IN" dirty="0" smtClean="0">
                <a:latin typeface="Trebuchet MS" panose="020B0603020202020204" pitchFamily="34" charset="0"/>
              </a:rPr>
              <a:t>Interest paid by the partner to the firm – TDS applicability </a:t>
            </a:r>
          </a:p>
          <a:p>
            <a:pPr>
              <a:buFont typeface="Arial" panose="020B0604020202020204" pitchFamily="34" charset="0"/>
              <a:buChar char="•"/>
            </a:pPr>
            <a:r>
              <a:rPr lang="en-IN" dirty="0" smtClean="0">
                <a:latin typeface="Trebuchet MS" panose="020B0603020202020204" pitchFamily="34" charset="0"/>
              </a:rPr>
              <a:t>Interest paid / payable </a:t>
            </a:r>
            <a:r>
              <a:rPr lang="en-IN" dirty="0">
                <a:latin typeface="Trebuchet MS" panose="020B0603020202020204" pitchFamily="34" charset="0"/>
              </a:rPr>
              <a:t>to </a:t>
            </a:r>
            <a:r>
              <a:rPr lang="en-IN" dirty="0" smtClean="0">
                <a:latin typeface="Trebuchet MS" panose="020B0603020202020204" pitchFamily="34" charset="0"/>
              </a:rPr>
              <a:t>MSME – cl 22 </a:t>
            </a:r>
          </a:p>
          <a:p>
            <a:pPr lvl="1"/>
            <a:r>
              <a:rPr lang="en-IN" dirty="0">
                <a:latin typeface="Trebuchet MS" panose="020B0603020202020204" pitchFamily="34" charset="0"/>
              </a:rPr>
              <a:t>Interest paid, debited to PNL alone is to be reported</a:t>
            </a:r>
          </a:p>
          <a:p>
            <a:pPr lvl="1"/>
            <a:r>
              <a:rPr lang="en-IN" dirty="0">
                <a:latin typeface="Trebuchet MS" panose="020B0603020202020204" pitchFamily="34" charset="0"/>
              </a:rPr>
              <a:t>This requires to be disallowed </a:t>
            </a:r>
            <a:endParaRPr lang="en-IN" sz="3000" dirty="0">
              <a:latin typeface="Trebuchet MS" panose="020B0603020202020204" pitchFamily="34" charset="0"/>
            </a:endParaRPr>
          </a:p>
          <a:p>
            <a:endParaRPr lang="en-IN" dirty="0"/>
          </a:p>
        </p:txBody>
      </p:sp>
    </p:spTree>
    <p:extLst>
      <p:ext uri="{BB962C8B-B14F-4D97-AF65-F5344CB8AC3E}">
        <p14:creationId xmlns:p14="http://schemas.microsoft.com/office/powerpoint/2010/main" val="1641976822"/>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Inadmissible Deductions (Contd</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3" name="Content Placeholder 2"/>
          <p:cNvSpPr>
            <a:spLocks noGrp="1"/>
          </p:cNvSpPr>
          <p:nvPr>
            <p:ph idx="1"/>
          </p:nvPr>
        </p:nvSpPr>
        <p:spPr/>
        <p:txBody>
          <a:bodyPr/>
          <a:lstStyle/>
          <a:p>
            <a:pPr algn="just"/>
            <a:r>
              <a:rPr lang="en-IN" sz="2600" dirty="0">
                <a:latin typeface="Trebuchet MS" panose="020B0603020202020204" pitchFamily="34" charset="0"/>
              </a:rPr>
              <a:t>Sec 40A(2) payments – Cl 23</a:t>
            </a:r>
          </a:p>
          <a:p>
            <a:pPr lvl="1" algn="just"/>
            <a:r>
              <a:rPr lang="en-IN" dirty="0">
                <a:latin typeface="Trebuchet MS" panose="020B0603020202020204" pitchFamily="34" charset="0"/>
              </a:rPr>
              <a:t>Only payments for expenditure are covered </a:t>
            </a:r>
          </a:p>
          <a:p>
            <a:pPr lvl="1" algn="just"/>
            <a:r>
              <a:rPr lang="en-IN" dirty="0">
                <a:latin typeface="Trebuchet MS" panose="020B0603020202020204" pitchFamily="34" charset="0"/>
              </a:rPr>
              <a:t>NOT income side.</a:t>
            </a:r>
          </a:p>
          <a:p>
            <a:pPr lvl="1" algn="just"/>
            <a:r>
              <a:rPr lang="en-IN" dirty="0">
                <a:latin typeface="Trebuchet MS" panose="020B0603020202020204" pitchFamily="34" charset="0"/>
              </a:rPr>
              <a:t>NOT capital expenditure </a:t>
            </a:r>
          </a:p>
          <a:p>
            <a:pPr lvl="1" algn="just"/>
            <a:r>
              <a:rPr lang="en-IN" dirty="0">
                <a:latin typeface="Trebuchet MS" panose="020B0603020202020204" pitchFamily="34" charset="0"/>
              </a:rPr>
              <a:t>Trade discount not covered</a:t>
            </a:r>
          </a:p>
          <a:p>
            <a:pPr lvl="1" algn="just"/>
            <a:r>
              <a:rPr lang="en-IN" dirty="0">
                <a:latin typeface="Trebuchet MS" panose="020B0603020202020204" pitchFamily="34" charset="0"/>
              </a:rPr>
              <a:t>TAR requires the details of payment</a:t>
            </a:r>
          </a:p>
          <a:p>
            <a:pPr lvl="1" algn="just"/>
            <a:r>
              <a:rPr lang="en-IN" dirty="0">
                <a:latin typeface="Trebuchet MS" panose="020B0603020202020204" pitchFamily="34" charset="0"/>
              </a:rPr>
              <a:t>Tax auditor is not required to report the disallowable portion of expenses</a:t>
            </a:r>
          </a:p>
        </p:txBody>
      </p:sp>
    </p:spTree>
    <p:extLst>
      <p:ext uri="{BB962C8B-B14F-4D97-AF65-F5344CB8AC3E}">
        <p14:creationId xmlns:p14="http://schemas.microsoft.com/office/powerpoint/2010/main" val="640733352"/>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Particulars of Depreciation</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a:bodyPr>
          <a:lstStyle/>
          <a:p>
            <a:pPr algn="just"/>
            <a:r>
              <a:rPr lang="en-IN" dirty="0" smtClean="0">
                <a:latin typeface="Trebuchet MS" panose="020B0603020202020204" pitchFamily="34" charset="0"/>
              </a:rPr>
              <a:t>Rate of depreciation allowable restricted to 40% - accelerated depreciation of 20% continues to be allowable (For First year/second year only) </a:t>
            </a:r>
          </a:p>
          <a:p>
            <a:pPr algn="just"/>
            <a:r>
              <a:rPr lang="en-IN" dirty="0">
                <a:latin typeface="Trebuchet MS" panose="020B0603020202020204" pitchFamily="34" charset="0"/>
              </a:rPr>
              <a:t>Printers and UPS – eligible @ 40% or 15</a:t>
            </a:r>
            <a:r>
              <a:rPr lang="en-IN" dirty="0" smtClean="0">
                <a:latin typeface="Trebuchet MS" panose="020B0603020202020204" pitchFamily="34" charset="0"/>
              </a:rPr>
              <a:t>%</a:t>
            </a:r>
          </a:p>
          <a:p>
            <a:pPr algn="just"/>
            <a:r>
              <a:rPr lang="en-IN" dirty="0" smtClean="0">
                <a:latin typeface="Trebuchet MS" panose="020B0603020202020204" pitchFamily="34" charset="0"/>
              </a:rPr>
              <a:t>Whether depreciation on goodwill is permissible?</a:t>
            </a:r>
          </a:p>
          <a:p>
            <a:pPr algn="just"/>
            <a:r>
              <a:rPr lang="en-IN" dirty="0" smtClean="0">
                <a:latin typeface="Trebuchet MS" panose="020B0603020202020204" pitchFamily="34" charset="0"/>
              </a:rPr>
              <a:t>Excess payment to retired partner – can it be claimed as goodwill ? </a:t>
            </a:r>
          </a:p>
          <a:p>
            <a:pPr algn="just"/>
            <a:r>
              <a:rPr lang="en-IN" dirty="0" smtClean="0">
                <a:latin typeface="Trebuchet MS" panose="020B0603020202020204" pitchFamily="34" charset="0"/>
              </a:rPr>
              <a:t>Accelerated depreciation – balance 50% - how to claim</a:t>
            </a:r>
          </a:p>
          <a:p>
            <a:pPr algn="just"/>
            <a:r>
              <a:rPr lang="en-IN" dirty="0" smtClean="0">
                <a:latin typeface="Trebuchet MS" panose="020B0603020202020204" pitchFamily="34" charset="0"/>
              </a:rPr>
              <a:t>Asset acquired in one year but put to use in the next year – second half – whether eligible for depreciation @ normal rate or half of such normal rate??</a:t>
            </a:r>
          </a:p>
        </p:txBody>
      </p:sp>
    </p:spTree>
    <p:extLst>
      <p:ext uri="{BB962C8B-B14F-4D97-AF65-F5344CB8AC3E}">
        <p14:creationId xmlns:p14="http://schemas.microsoft.com/office/powerpoint/2010/main" val="702215112"/>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Particulars of </a:t>
            </a:r>
            <a:r>
              <a:rPr lang="en-IN" dirty="0" smtClean="0">
                <a:latin typeface="Trebuchet MS" panose="020B0603020202020204" pitchFamily="34" charset="0"/>
              </a:rPr>
              <a:t>Depreciation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lstStyle/>
          <a:p>
            <a:pPr algn="just"/>
            <a:r>
              <a:rPr lang="en-IN" dirty="0">
                <a:latin typeface="Trebuchet MS" panose="020B0603020202020204" pitchFamily="34" charset="0"/>
              </a:rPr>
              <a:t>Interest on borrowed capital – whether to be capitalised for all petty assets also?</a:t>
            </a:r>
          </a:p>
          <a:p>
            <a:pPr algn="just"/>
            <a:r>
              <a:rPr lang="en-IN" dirty="0">
                <a:latin typeface="Trebuchet MS" panose="020B0603020202020204" pitchFamily="34" charset="0"/>
              </a:rPr>
              <a:t>Block value reducing because of subsidy – is it taxable</a:t>
            </a:r>
            <a:r>
              <a:rPr lang="en-IN" dirty="0" smtClean="0">
                <a:latin typeface="Trebuchet MS" panose="020B0603020202020204" pitchFamily="34" charset="0"/>
              </a:rPr>
              <a:t>?</a:t>
            </a:r>
          </a:p>
          <a:p>
            <a:pPr algn="just"/>
            <a:r>
              <a:rPr lang="en-IN" dirty="0" err="1" smtClean="0">
                <a:latin typeface="Trebuchet MS" panose="020B0603020202020204" pitchFamily="34" charset="0"/>
              </a:rPr>
              <a:t>Cenvat</a:t>
            </a:r>
            <a:r>
              <a:rPr lang="en-IN" dirty="0" smtClean="0">
                <a:latin typeface="Trebuchet MS" panose="020B0603020202020204" pitchFamily="34" charset="0"/>
              </a:rPr>
              <a:t>/GST on assets to be reduced from the block value </a:t>
            </a:r>
          </a:p>
          <a:p>
            <a:pPr lvl="1" algn="just"/>
            <a:r>
              <a:rPr lang="en-IN" dirty="0" smtClean="0">
                <a:latin typeface="Trebuchet MS" panose="020B0603020202020204" pitchFamily="34" charset="0"/>
              </a:rPr>
              <a:t>Ineligible </a:t>
            </a:r>
            <a:r>
              <a:rPr lang="en-IN" dirty="0" err="1" smtClean="0">
                <a:latin typeface="Trebuchet MS" panose="020B0603020202020204" pitchFamily="34" charset="0"/>
              </a:rPr>
              <a:t>cenvat</a:t>
            </a:r>
            <a:r>
              <a:rPr lang="en-IN" dirty="0" smtClean="0">
                <a:latin typeface="Trebuchet MS" panose="020B0603020202020204" pitchFamily="34" charset="0"/>
              </a:rPr>
              <a:t>/ GST </a:t>
            </a:r>
            <a:r>
              <a:rPr lang="en-IN" dirty="0">
                <a:latin typeface="Trebuchet MS" panose="020B0603020202020204" pitchFamily="34" charset="0"/>
              </a:rPr>
              <a:t>credit – can it be added to the asset??</a:t>
            </a:r>
          </a:p>
          <a:p>
            <a:pPr algn="just"/>
            <a:r>
              <a:rPr lang="en-IN" dirty="0">
                <a:latin typeface="Trebuchet MS" panose="020B0603020202020204" pitchFamily="34" charset="0"/>
              </a:rPr>
              <a:t>Surplus in sec 50 – Whether rerolling benefit / set off of loss can be claimed??</a:t>
            </a:r>
          </a:p>
          <a:p>
            <a:endParaRPr lang="en-IN" dirty="0"/>
          </a:p>
          <a:p>
            <a:endParaRPr lang="en-IN" dirty="0"/>
          </a:p>
        </p:txBody>
      </p:sp>
    </p:spTree>
    <p:extLst>
      <p:ext uri="{BB962C8B-B14F-4D97-AF65-F5344CB8AC3E}">
        <p14:creationId xmlns:p14="http://schemas.microsoft.com/office/powerpoint/2010/main" val="699502455"/>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APPLICABILITY OF SEC 44AB</a:t>
            </a:r>
          </a:p>
        </p:txBody>
      </p:sp>
      <p:sp>
        <p:nvSpPr>
          <p:cNvPr id="3" name="Content Placeholder 2"/>
          <p:cNvSpPr>
            <a:spLocks noGrp="1"/>
          </p:cNvSpPr>
          <p:nvPr>
            <p:ph idx="1"/>
          </p:nvPr>
        </p:nvSpPr>
        <p:spPr/>
        <p:txBody>
          <a:bodyPr/>
          <a:lstStyle/>
          <a:p>
            <a:pPr marL="0" indent="0" algn="just">
              <a:buNone/>
            </a:pPr>
            <a:r>
              <a:rPr lang="en-IN" dirty="0" smtClean="0">
                <a:latin typeface="Trebuchet MS" panose="020B0603020202020204" pitchFamily="34" charset="0"/>
              </a:rPr>
              <a:t>(b) carrying </a:t>
            </a:r>
            <a:r>
              <a:rPr lang="en-IN" dirty="0">
                <a:latin typeface="Trebuchet MS" panose="020B0603020202020204" pitchFamily="34" charset="0"/>
              </a:rPr>
              <a:t>on profession shall, if </a:t>
            </a:r>
            <a:r>
              <a:rPr lang="en-IN" b="1" dirty="0">
                <a:solidFill>
                  <a:srgbClr val="FF0000"/>
                </a:solidFill>
                <a:latin typeface="Trebuchet MS" panose="020B0603020202020204" pitchFamily="34" charset="0"/>
              </a:rPr>
              <a:t>his</a:t>
            </a:r>
            <a:r>
              <a:rPr lang="en-IN" dirty="0">
                <a:solidFill>
                  <a:srgbClr val="FF0000"/>
                </a:solidFill>
                <a:latin typeface="Trebuchet MS" panose="020B0603020202020204" pitchFamily="34" charset="0"/>
              </a:rPr>
              <a:t> gross receipts in profession</a:t>
            </a:r>
            <a:r>
              <a:rPr lang="en-IN" dirty="0">
                <a:latin typeface="Trebuchet MS" panose="020B0603020202020204" pitchFamily="34" charset="0"/>
              </a:rPr>
              <a:t> exceed fifty lakh rupees in any previous year; </a:t>
            </a:r>
            <a:r>
              <a:rPr lang="en-IN" dirty="0" smtClean="0">
                <a:latin typeface="Trebuchet MS" panose="020B0603020202020204" pitchFamily="34" charset="0"/>
              </a:rPr>
              <a:t>or</a:t>
            </a:r>
          </a:p>
          <a:p>
            <a:pPr marL="0" indent="0" algn="just">
              <a:buNone/>
            </a:pPr>
            <a:r>
              <a:rPr lang="en-IN" dirty="0" smtClean="0">
                <a:latin typeface="Trebuchet MS" panose="020B0603020202020204" pitchFamily="34" charset="0"/>
              </a:rPr>
              <a:t>(c) carrying </a:t>
            </a:r>
            <a:r>
              <a:rPr lang="en-IN" dirty="0">
                <a:latin typeface="Trebuchet MS" panose="020B0603020202020204" pitchFamily="34" charset="0"/>
              </a:rPr>
              <a:t>on the business shall, if the profits and gains from the business are deemed to be the profits and gains of such person under section </a:t>
            </a:r>
            <a:r>
              <a:rPr lang="en-IN" b="1" dirty="0">
                <a:solidFill>
                  <a:srgbClr val="FF0000"/>
                </a:solidFill>
                <a:latin typeface="Trebuchet MS" panose="020B0603020202020204" pitchFamily="34" charset="0"/>
              </a:rPr>
              <a:t>44AE</a:t>
            </a:r>
            <a:r>
              <a:rPr lang="en-IN" dirty="0">
                <a:latin typeface="Trebuchet MS" panose="020B0603020202020204" pitchFamily="34" charset="0"/>
              </a:rPr>
              <a:t> or section 44BB or section 44BBB, as the case may be, and he has claimed his income to be lower than the profits or gains so deemed to be the profits and gains of his business, as the case may be, in any previous year; or</a:t>
            </a:r>
          </a:p>
          <a:p>
            <a:endParaRPr lang="en-IN" dirty="0"/>
          </a:p>
        </p:txBody>
      </p:sp>
    </p:spTree>
    <p:extLst>
      <p:ext uri="{BB962C8B-B14F-4D97-AF65-F5344CB8AC3E}">
        <p14:creationId xmlns:p14="http://schemas.microsoft.com/office/powerpoint/2010/main" val="1978683125"/>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IN" dirty="0" smtClean="0">
                <a:latin typeface="Trebuchet MS" panose="020B0603020202020204" pitchFamily="34" charset="0"/>
              </a:rPr>
              <a:t>Particulars of depreciation – Amendment in Section 43(1) – Actual Cost – second proviso  </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20000"/>
          </a:bodyPr>
          <a:lstStyle/>
          <a:p>
            <a:pPr algn="just"/>
            <a:r>
              <a:rPr lang="en-IN" b="1" dirty="0" smtClean="0">
                <a:latin typeface="Trebuchet MS" panose="020B0603020202020204" pitchFamily="34" charset="0"/>
              </a:rPr>
              <a:t>Provided further</a:t>
            </a:r>
            <a:r>
              <a:rPr lang="en-IN" b="1" i="1" dirty="0" smtClean="0">
                <a:latin typeface="Trebuchet MS" panose="020B0603020202020204" pitchFamily="34" charset="0"/>
              </a:rPr>
              <a:t> </a:t>
            </a:r>
            <a:r>
              <a:rPr lang="en-IN" i="1" dirty="0" smtClean="0">
                <a:latin typeface="Trebuchet MS" panose="020B0603020202020204" pitchFamily="34" charset="0"/>
              </a:rPr>
              <a:t>that where the assessee incurs any expenditure for acquisition of any asset or part thereof in respect of which a payment or aggregate of payments made to </a:t>
            </a:r>
            <a:r>
              <a:rPr lang="en-IN" b="1" i="1" u="sng" dirty="0" smtClean="0">
                <a:latin typeface="Trebuchet MS" panose="020B0603020202020204" pitchFamily="34" charset="0"/>
              </a:rPr>
              <a:t>a person in a day</a:t>
            </a:r>
            <a:r>
              <a:rPr lang="en-IN" i="1" dirty="0" smtClean="0">
                <a:latin typeface="Trebuchet MS" panose="020B0603020202020204" pitchFamily="34" charset="0"/>
              </a:rPr>
              <a:t>, otherwise than by an account payee cheque drawn on a bank or an account payee bank draft or use of electronic clearing system through a bank account, </a:t>
            </a:r>
            <a:r>
              <a:rPr lang="en-IN" b="1" i="1" u="sng" dirty="0" smtClean="0">
                <a:latin typeface="Trebuchet MS" panose="020B0603020202020204" pitchFamily="34" charset="0"/>
              </a:rPr>
              <a:t>exceeds ten thousand rupees</a:t>
            </a:r>
            <a:r>
              <a:rPr lang="en-IN" i="1" dirty="0" smtClean="0">
                <a:latin typeface="Trebuchet MS" panose="020B0603020202020204" pitchFamily="34" charset="0"/>
              </a:rPr>
              <a:t>, such expenditure shall be ignored for the purposes of determination of actual cost” </a:t>
            </a:r>
          </a:p>
          <a:p>
            <a:pPr algn="just"/>
            <a:r>
              <a:rPr lang="en-IN" dirty="0" smtClean="0">
                <a:latin typeface="Trebuchet MS" panose="020B0603020202020204" pitchFamily="34" charset="0"/>
              </a:rPr>
              <a:t>Amendment is effective from </a:t>
            </a:r>
            <a:r>
              <a:rPr lang="en-IN" b="1" u="sng" dirty="0" smtClean="0">
                <a:solidFill>
                  <a:srgbClr val="FF0000"/>
                </a:solidFill>
                <a:latin typeface="Trebuchet MS" panose="020B0603020202020204" pitchFamily="34" charset="0"/>
              </a:rPr>
              <a:t>1-4- 2017</a:t>
            </a:r>
          </a:p>
          <a:p>
            <a:pPr algn="just"/>
            <a:r>
              <a:rPr lang="en-US" dirty="0" smtClean="0">
                <a:latin typeface="Trebuchet MS" panose="020B0603020202020204" pitchFamily="34" charset="0"/>
              </a:rPr>
              <a:t>Spending </a:t>
            </a:r>
            <a:r>
              <a:rPr lang="en-US" dirty="0">
                <a:latin typeface="Trebuchet MS" panose="020B0603020202020204" pitchFamily="34" charset="0"/>
              </a:rPr>
              <a:t>more than 10,000/- for </a:t>
            </a:r>
            <a:r>
              <a:rPr lang="en-US" dirty="0">
                <a:solidFill>
                  <a:srgbClr val="FF0000"/>
                </a:solidFill>
                <a:latin typeface="Trebuchet MS" panose="020B0603020202020204" pitchFamily="34" charset="0"/>
              </a:rPr>
              <a:t>CAPEX in </a:t>
            </a:r>
            <a:r>
              <a:rPr lang="en-US" dirty="0" smtClean="0">
                <a:solidFill>
                  <a:srgbClr val="FF0000"/>
                </a:solidFill>
                <a:latin typeface="Trebuchet MS" panose="020B0603020202020204" pitchFamily="34" charset="0"/>
              </a:rPr>
              <a:t>cash - </a:t>
            </a:r>
            <a:r>
              <a:rPr lang="en-US" dirty="0" smtClean="0">
                <a:latin typeface="Trebuchet MS" panose="020B0603020202020204" pitchFamily="34" charset="0"/>
              </a:rPr>
              <a:t>Will </a:t>
            </a:r>
            <a:r>
              <a:rPr lang="en-US" dirty="0">
                <a:latin typeface="Trebuchet MS" panose="020B0603020202020204" pitchFamily="34" charset="0"/>
              </a:rPr>
              <a:t>not form part of </a:t>
            </a:r>
            <a:r>
              <a:rPr lang="en-US" dirty="0" smtClean="0">
                <a:latin typeface="Trebuchet MS" panose="020B0603020202020204" pitchFamily="34" charset="0"/>
              </a:rPr>
              <a:t>cost</a:t>
            </a:r>
          </a:p>
          <a:p>
            <a:pPr algn="just"/>
            <a:r>
              <a:rPr lang="en-US" dirty="0" smtClean="0">
                <a:latin typeface="Trebuchet MS" panose="020B0603020202020204" pitchFamily="34" charset="0"/>
              </a:rPr>
              <a:t>Limit </a:t>
            </a:r>
            <a:r>
              <a:rPr lang="en-US" dirty="0">
                <a:latin typeface="Trebuchet MS" panose="020B0603020202020204" pitchFamily="34" charset="0"/>
              </a:rPr>
              <a:t>for </a:t>
            </a:r>
            <a:r>
              <a:rPr lang="en-US" dirty="0">
                <a:solidFill>
                  <a:srgbClr val="FF0000"/>
                </a:solidFill>
                <a:latin typeface="Trebuchet MS" panose="020B0603020202020204" pitchFamily="34" charset="0"/>
              </a:rPr>
              <a:t>freight on CAPEX</a:t>
            </a:r>
            <a:r>
              <a:rPr lang="en-US" dirty="0">
                <a:latin typeface="Trebuchet MS" panose="020B0603020202020204" pitchFamily="34" charset="0"/>
              </a:rPr>
              <a:t> – not increased to Rs.35,000/- Kept at Rs.10,000/-</a:t>
            </a:r>
          </a:p>
          <a:p>
            <a:pPr algn="just"/>
            <a:endParaRPr lang="en-IN" i="1" dirty="0" smtClean="0"/>
          </a:p>
          <a:p>
            <a:pPr algn="just"/>
            <a:endParaRPr lang="en-US" i="1" dirty="0" smtClean="0"/>
          </a:p>
          <a:p>
            <a:endParaRPr lang="en-IN" dirty="0"/>
          </a:p>
        </p:txBody>
      </p:sp>
    </p:spTree>
    <p:extLst>
      <p:ext uri="{BB962C8B-B14F-4D97-AF65-F5344CB8AC3E}">
        <p14:creationId xmlns:p14="http://schemas.microsoft.com/office/powerpoint/2010/main" val="2309828496"/>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ln/>
        </p:spPr>
        <p:style>
          <a:lnRef idx="1">
            <a:schemeClr val="accent2"/>
          </a:lnRef>
          <a:fillRef idx="2">
            <a:schemeClr val="accent2"/>
          </a:fillRef>
          <a:effectRef idx="1">
            <a:schemeClr val="accent2"/>
          </a:effectRef>
          <a:fontRef idx="minor">
            <a:schemeClr val="dk1"/>
          </a:fontRef>
        </p:style>
        <p:txBody>
          <a:bodyPr>
            <a:normAutofit/>
          </a:bodyPr>
          <a:lstStyle/>
          <a:p>
            <a:r>
              <a:rPr lang="en-IN" dirty="0" smtClean="0">
                <a:solidFill>
                  <a:schemeClr val="tx1"/>
                </a:solidFill>
                <a:latin typeface="Trebuchet MS" panose="020B0603020202020204" pitchFamily="34" charset="0"/>
              </a:rPr>
              <a:t>Capex In Cash – Certain Issues</a:t>
            </a:r>
            <a:endParaRPr lang="en-IN" dirty="0">
              <a:solidFill>
                <a:schemeClr val="tx1"/>
              </a:solidFill>
              <a:latin typeface="Trebuchet MS" panose="020B0603020202020204" pitchFamily="34" charset="0"/>
            </a:endParaRPr>
          </a:p>
        </p:txBody>
      </p:sp>
      <p:sp>
        <p:nvSpPr>
          <p:cNvPr id="7" name="Content Placeholder 6"/>
          <p:cNvSpPr>
            <a:spLocks noGrp="1"/>
          </p:cNvSpPr>
          <p:nvPr>
            <p:ph idx="1"/>
          </p:nvPr>
        </p:nvSpPr>
        <p:spPr/>
        <p:txBody>
          <a:bodyPr>
            <a:normAutofit/>
          </a:bodyPr>
          <a:lstStyle/>
          <a:p>
            <a:pPr marL="544512" indent="-457200"/>
            <a:r>
              <a:rPr lang="en-US" dirty="0" smtClean="0">
                <a:latin typeface="Trebuchet MS" panose="020B0603020202020204" pitchFamily="34" charset="0"/>
              </a:rPr>
              <a:t>What if the advance is paid in cash for purchase of assets?</a:t>
            </a:r>
            <a:endParaRPr lang="en-US" dirty="0">
              <a:latin typeface="Trebuchet MS" panose="020B0603020202020204" pitchFamily="34" charset="0"/>
            </a:endParaRPr>
          </a:p>
          <a:p>
            <a:pPr marL="544512" indent="-457200"/>
            <a:r>
              <a:rPr lang="en-US" dirty="0" smtClean="0">
                <a:latin typeface="Trebuchet MS" panose="020B0603020202020204" pitchFamily="34" charset="0"/>
              </a:rPr>
              <a:t>What if the payment is made in the succeeding year?</a:t>
            </a:r>
          </a:p>
          <a:p>
            <a:pPr marL="544512" indent="-457200"/>
            <a:r>
              <a:rPr lang="en-US" dirty="0" smtClean="0">
                <a:latin typeface="Trebuchet MS" panose="020B0603020202020204" pitchFamily="34" charset="0"/>
              </a:rPr>
              <a:t>What if the cost of asset does not get into the block?</a:t>
            </a:r>
          </a:p>
          <a:p>
            <a:pPr marL="544512" indent="-457200"/>
            <a:r>
              <a:rPr lang="en-US" dirty="0" smtClean="0">
                <a:latin typeface="Trebuchet MS" panose="020B0603020202020204" pitchFamily="34" charset="0"/>
              </a:rPr>
              <a:t>What if the asset is held by charity </a:t>
            </a:r>
            <a:endParaRPr lang="en-US" dirty="0">
              <a:latin typeface="Trebuchet MS" panose="020B0603020202020204" pitchFamily="34" charset="0"/>
            </a:endParaRPr>
          </a:p>
          <a:p>
            <a:pPr marL="1204913" lvl="1" indent="-173038"/>
            <a:r>
              <a:rPr lang="en-US" dirty="0" smtClean="0">
                <a:latin typeface="Trebuchet MS" panose="020B0603020202020204" pitchFamily="34" charset="0"/>
              </a:rPr>
              <a:t>for regular activities? </a:t>
            </a:r>
          </a:p>
          <a:p>
            <a:pPr marL="1204913" lvl="1" indent="-173038"/>
            <a:r>
              <a:rPr lang="en-US" dirty="0" smtClean="0">
                <a:latin typeface="Trebuchet MS" panose="020B0603020202020204" pitchFamily="34" charset="0"/>
              </a:rPr>
              <a:t>For business purposes?</a:t>
            </a:r>
          </a:p>
          <a:p>
            <a:pPr marL="628650" indent="-536575"/>
            <a:r>
              <a:rPr lang="en-US" dirty="0" smtClean="0">
                <a:latin typeface="Trebuchet MS" panose="020B0603020202020204" pitchFamily="34" charset="0"/>
              </a:rPr>
              <a:t>What if the asset value exceeding Rs.10000/- but after excluding GST less than Rs.10000/-? (When output is fully taxable/fully exempt/partly taxable in GST)</a:t>
            </a:r>
          </a:p>
          <a:p>
            <a:pPr marL="1204913" lvl="1" indent="-173038"/>
            <a:endParaRPr lang="en-US" dirty="0" smtClean="0">
              <a:latin typeface="Trebuchet MS" panose="020B0603020202020204" pitchFamily="34" charset="0"/>
            </a:endParaRPr>
          </a:p>
          <a:p>
            <a:pPr marL="804863" indent="-173038"/>
            <a:endParaRPr lang="en-US" dirty="0" smtClean="0"/>
          </a:p>
          <a:p>
            <a:pPr>
              <a:buNone/>
            </a:pPr>
            <a:endParaRPr lang="en-US" b="1" u="sng" dirty="0" smtClean="0">
              <a:solidFill>
                <a:srgbClr val="0070C0"/>
              </a:solidFill>
            </a:endParaRPr>
          </a:p>
          <a:p>
            <a:pPr>
              <a:buNone/>
            </a:pPr>
            <a:endParaRPr lang="en-IN" b="1" u="sng" dirty="0">
              <a:solidFill>
                <a:srgbClr val="0070C0"/>
              </a:solidFill>
            </a:endParaRPr>
          </a:p>
        </p:txBody>
      </p:sp>
    </p:spTree>
    <p:extLst>
      <p:ext uri="{BB962C8B-B14F-4D97-AF65-F5344CB8AC3E}">
        <p14:creationId xmlns:p14="http://schemas.microsoft.com/office/powerpoint/2010/main" val="2206179436"/>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Inventory and </a:t>
            </a:r>
            <a:r>
              <a:rPr lang="en-IN" dirty="0" err="1" smtClean="0">
                <a:latin typeface="Trebuchet MS" panose="020B0603020202020204" pitchFamily="34" charset="0"/>
              </a:rPr>
              <a:t>Cenvat</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r>
              <a:rPr lang="en-IN" dirty="0" smtClean="0">
                <a:latin typeface="Trebuchet MS" panose="020B0603020202020204" pitchFamily="34" charset="0"/>
              </a:rPr>
              <a:t>Method of valuation of inventory – clause 14, 27&amp; 35</a:t>
            </a:r>
          </a:p>
          <a:p>
            <a:pPr lvl="1"/>
            <a:r>
              <a:rPr lang="en-IN" dirty="0">
                <a:latin typeface="Trebuchet MS" panose="020B0603020202020204" pitchFamily="34" charset="0"/>
              </a:rPr>
              <a:t>Whether sec 145A is revenue neutral </a:t>
            </a:r>
            <a:r>
              <a:rPr lang="en-IN" dirty="0" smtClean="0">
                <a:latin typeface="Trebuchet MS" panose="020B0603020202020204" pitchFamily="34" charset="0"/>
              </a:rPr>
              <a:t>?</a:t>
            </a:r>
          </a:p>
          <a:p>
            <a:pPr lvl="1"/>
            <a:r>
              <a:rPr lang="en-IN" dirty="0" smtClean="0">
                <a:latin typeface="Trebuchet MS" panose="020B0603020202020204" pitchFamily="34" charset="0"/>
              </a:rPr>
              <a:t>Impact of ICDS – Partner taking over the business – valuation of inventory  - cost or NRV only?</a:t>
            </a:r>
          </a:p>
          <a:p>
            <a:pPr lvl="1"/>
            <a:r>
              <a:rPr lang="en-IN" dirty="0" smtClean="0">
                <a:latin typeface="Trebuchet MS" panose="020B0603020202020204" pitchFamily="34" charset="0"/>
              </a:rPr>
              <a:t>Whether closing balance of </a:t>
            </a:r>
            <a:r>
              <a:rPr lang="en-IN" dirty="0" err="1" smtClean="0">
                <a:latin typeface="Trebuchet MS" panose="020B0603020202020204" pitchFamily="34" charset="0"/>
              </a:rPr>
              <a:t>cenvat</a:t>
            </a:r>
            <a:r>
              <a:rPr lang="en-IN" dirty="0" smtClean="0">
                <a:latin typeface="Trebuchet MS" panose="020B0603020202020204" pitchFamily="34" charset="0"/>
              </a:rPr>
              <a:t> be claimed as duty paid u/s 43B?</a:t>
            </a:r>
          </a:p>
          <a:p>
            <a:pPr lvl="1"/>
            <a:r>
              <a:rPr lang="en-IN" dirty="0" err="1">
                <a:solidFill>
                  <a:srgbClr val="FF0000"/>
                </a:solidFill>
                <a:latin typeface="Trebuchet MS" panose="020B0603020202020204" pitchFamily="34" charset="0"/>
              </a:rPr>
              <a:t>Cenvat</a:t>
            </a:r>
            <a:r>
              <a:rPr lang="en-IN" dirty="0">
                <a:solidFill>
                  <a:srgbClr val="FF0000"/>
                </a:solidFill>
                <a:latin typeface="Trebuchet MS" panose="020B0603020202020204" pitchFamily="34" charset="0"/>
              </a:rPr>
              <a:t> details to be given (Cl 27) – upto 30-06-2017 - no corresponding requirement to give the GST details post </a:t>
            </a:r>
            <a:r>
              <a:rPr lang="en-IN" dirty="0" smtClean="0">
                <a:solidFill>
                  <a:srgbClr val="FF0000"/>
                </a:solidFill>
                <a:latin typeface="Trebuchet MS" panose="020B0603020202020204" pitchFamily="34" charset="0"/>
              </a:rPr>
              <a:t>1-7-17 in the Form notified. CBDT offline Utility of Form 3CD contains ITC as well</a:t>
            </a:r>
          </a:p>
          <a:p>
            <a:pPr lvl="1"/>
            <a:r>
              <a:rPr lang="en-IN" dirty="0">
                <a:latin typeface="Trebuchet MS" panose="020B0603020202020204" pitchFamily="34" charset="0"/>
              </a:rPr>
              <a:t>Quantitative particulars – cl 35 - Whether Disclaimer would result in scrutiny?</a:t>
            </a:r>
          </a:p>
          <a:p>
            <a:pPr marL="457200" lvl="1" indent="0">
              <a:buNone/>
            </a:pPr>
            <a:r>
              <a:rPr lang="en-IN" dirty="0" smtClean="0">
                <a:latin typeface="Trebuchet MS" panose="020B0603020202020204" pitchFamily="34" charset="0"/>
              </a:rPr>
              <a:t/>
            </a:r>
            <a:br>
              <a:rPr lang="en-IN" dirty="0" smtClean="0">
                <a:latin typeface="Trebuchet MS" panose="020B0603020202020204" pitchFamily="34" charset="0"/>
              </a:rPr>
            </a:br>
            <a:endParaRPr lang="en-IN" dirty="0" smtClean="0">
              <a:latin typeface="Trebuchet MS" panose="020B0603020202020204" pitchFamily="34" charset="0"/>
            </a:endParaRPr>
          </a:p>
          <a:p>
            <a:endParaRPr lang="en-IN" dirty="0" smtClean="0"/>
          </a:p>
          <a:p>
            <a:pPr lvl="1"/>
            <a:endParaRPr lang="en-IN" dirty="0" smtClean="0"/>
          </a:p>
          <a:p>
            <a:endParaRPr lang="en-IN" dirty="0"/>
          </a:p>
        </p:txBody>
      </p:sp>
    </p:spTree>
    <p:extLst>
      <p:ext uri="{BB962C8B-B14F-4D97-AF65-F5344CB8AC3E}">
        <p14:creationId xmlns:p14="http://schemas.microsoft.com/office/powerpoint/2010/main" val="1022768093"/>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Income/deemed income</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dirty="0">
                <a:latin typeface="Trebuchet MS" panose="020B0603020202020204" pitchFamily="34" charset="0"/>
              </a:rPr>
              <a:t>Clause 12 – Presumptive Income credited to P&amp;L</a:t>
            </a:r>
          </a:p>
          <a:p>
            <a:pPr lvl="1"/>
            <a:r>
              <a:rPr lang="en-IN" sz="2800" dirty="0">
                <a:latin typeface="Trebuchet MS" panose="020B0603020202020204" pitchFamily="34" charset="0"/>
              </a:rPr>
              <a:t>Income covered by Presumptive nature included in P&amp;L to be reported</a:t>
            </a:r>
          </a:p>
          <a:p>
            <a:pPr lvl="1"/>
            <a:r>
              <a:rPr lang="en-IN" sz="2800" dirty="0">
                <a:latin typeface="Trebuchet MS" panose="020B0603020202020204" pitchFamily="34" charset="0"/>
              </a:rPr>
              <a:t>How much is the eligible presumptive income for tax purpose is not required to be mentioned</a:t>
            </a:r>
          </a:p>
          <a:p>
            <a:pPr lvl="1"/>
            <a:r>
              <a:rPr lang="en-IN" sz="2800" dirty="0">
                <a:latin typeface="Trebuchet MS" panose="020B0603020202020204" pitchFamily="34" charset="0"/>
              </a:rPr>
              <a:t>If separate books are maintained – no issues – else apportionment of expenses may be necessary</a:t>
            </a:r>
          </a:p>
          <a:p>
            <a:pPr lvl="1"/>
            <a:r>
              <a:rPr lang="en-IN" sz="2800" dirty="0">
                <a:latin typeface="Trebuchet MS" panose="020B0603020202020204" pitchFamily="34" charset="0"/>
              </a:rPr>
              <a:t>Sec 44AD – more than one business</a:t>
            </a:r>
          </a:p>
          <a:p>
            <a:endParaRPr lang="en-IN" sz="3200" dirty="0" smtClean="0"/>
          </a:p>
          <a:p>
            <a:endParaRPr lang="en-IN" dirty="0"/>
          </a:p>
        </p:txBody>
      </p:sp>
    </p:spTree>
    <p:extLst>
      <p:ext uri="{BB962C8B-B14F-4D97-AF65-F5344CB8AC3E}">
        <p14:creationId xmlns:p14="http://schemas.microsoft.com/office/powerpoint/2010/main" val="1065334493"/>
      </p:ext>
    </p:extLst>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Income/deemed </a:t>
            </a:r>
            <a:r>
              <a:rPr lang="en-IN" dirty="0" smtClean="0">
                <a:latin typeface="Trebuchet MS" panose="020B0603020202020204" pitchFamily="34" charset="0"/>
              </a:rPr>
              <a:t>income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dirty="0">
                <a:latin typeface="Trebuchet MS" panose="020B0603020202020204" pitchFamily="34" charset="0"/>
              </a:rPr>
              <a:t>Clause 13 – other income not credited to P&amp;L </a:t>
            </a:r>
          </a:p>
          <a:p>
            <a:pPr lvl="1"/>
            <a:r>
              <a:rPr lang="en-IN" sz="2800" dirty="0">
                <a:latin typeface="Trebuchet MS" panose="020B0603020202020204" pitchFamily="34" charset="0"/>
              </a:rPr>
              <a:t>Items covered by sec 28; </a:t>
            </a:r>
            <a:endParaRPr lang="en-IN" sz="2800" dirty="0" smtClean="0">
              <a:latin typeface="Trebuchet MS" panose="020B0603020202020204" pitchFamily="34" charset="0"/>
            </a:endParaRPr>
          </a:p>
          <a:p>
            <a:pPr lvl="1"/>
            <a:r>
              <a:rPr lang="en-IN" sz="2800" dirty="0" smtClean="0">
                <a:latin typeface="Trebuchet MS" panose="020B0603020202020204" pitchFamily="34" charset="0"/>
              </a:rPr>
              <a:t>Duty </a:t>
            </a:r>
            <a:r>
              <a:rPr lang="en-IN" sz="2800" dirty="0">
                <a:latin typeface="Trebuchet MS" panose="020B0603020202020204" pitchFamily="34" charset="0"/>
              </a:rPr>
              <a:t>Drawback, etc: </a:t>
            </a:r>
            <a:endParaRPr lang="en-IN" sz="2800" dirty="0" smtClean="0">
              <a:latin typeface="Trebuchet MS" panose="020B0603020202020204" pitchFamily="34" charset="0"/>
            </a:endParaRPr>
          </a:p>
          <a:p>
            <a:pPr lvl="1"/>
            <a:r>
              <a:rPr lang="en-IN" sz="2800" dirty="0" smtClean="0">
                <a:latin typeface="Trebuchet MS" panose="020B0603020202020204" pitchFamily="34" charset="0"/>
              </a:rPr>
              <a:t>capital </a:t>
            </a:r>
            <a:r>
              <a:rPr lang="en-IN" sz="2800" dirty="0">
                <a:latin typeface="Trebuchet MS" panose="020B0603020202020204" pitchFamily="34" charset="0"/>
              </a:rPr>
              <a:t>receipts, </a:t>
            </a:r>
            <a:endParaRPr lang="en-IN" sz="2800" dirty="0" smtClean="0">
              <a:latin typeface="Trebuchet MS" panose="020B0603020202020204" pitchFamily="34" charset="0"/>
            </a:endParaRPr>
          </a:p>
          <a:p>
            <a:pPr lvl="1"/>
            <a:r>
              <a:rPr lang="en-IN" sz="2800" dirty="0" smtClean="0">
                <a:latin typeface="Trebuchet MS" panose="020B0603020202020204" pitchFamily="34" charset="0"/>
              </a:rPr>
              <a:t>escalation </a:t>
            </a:r>
            <a:r>
              <a:rPr lang="en-IN" sz="2800" dirty="0">
                <a:latin typeface="Trebuchet MS" panose="020B0603020202020204" pitchFamily="34" charset="0"/>
              </a:rPr>
              <a:t>claims, </a:t>
            </a:r>
            <a:endParaRPr lang="en-IN" sz="2800" dirty="0" smtClean="0">
              <a:latin typeface="Trebuchet MS" panose="020B0603020202020204" pitchFamily="34" charset="0"/>
            </a:endParaRPr>
          </a:p>
          <a:p>
            <a:pPr lvl="1"/>
            <a:r>
              <a:rPr lang="en-IN" sz="2800" dirty="0" smtClean="0">
                <a:latin typeface="Trebuchet MS" panose="020B0603020202020204" pitchFamily="34" charset="0"/>
              </a:rPr>
              <a:t>other income</a:t>
            </a:r>
            <a:endParaRPr lang="en-IN" dirty="0" smtClean="0">
              <a:latin typeface="Trebuchet MS" panose="020B0603020202020204" pitchFamily="34" charset="0"/>
            </a:endParaRPr>
          </a:p>
          <a:p>
            <a:r>
              <a:rPr lang="en-IN" dirty="0" smtClean="0">
                <a:latin typeface="Trebuchet MS" panose="020B0603020202020204" pitchFamily="34" charset="0"/>
              </a:rPr>
              <a:t>Principal </a:t>
            </a:r>
            <a:r>
              <a:rPr lang="en-IN" dirty="0">
                <a:latin typeface="Trebuchet MS" panose="020B0603020202020204" pitchFamily="34" charset="0"/>
              </a:rPr>
              <a:t>waiver of loan </a:t>
            </a:r>
            <a:r>
              <a:rPr lang="en-IN" dirty="0" smtClean="0">
                <a:latin typeface="Trebuchet MS" panose="020B0603020202020204" pitchFamily="34" charset="0"/>
              </a:rPr>
              <a:t> </a:t>
            </a:r>
          </a:p>
          <a:p>
            <a:pPr lvl="1"/>
            <a:r>
              <a:rPr lang="en-IN" dirty="0" smtClean="0">
                <a:latin typeface="Trebuchet MS" panose="020B0603020202020204" pitchFamily="34" charset="0"/>
              </a:rPr>
              <a:t>Mahindra &amp; Mahindra – 404 ITR 1 (SC)</a:t>
            </a:r>
          </a:p>
        </p:txBody>
      </p:sp>
    </p:spTree>
    <p:extLst>
      <p:ext uri="{BB962C8B-B14F-4D97-AF65-F5344CB8AC3E}">
        <p14:creationId xmlns:p14="http://schemas.microsoft.com/office/powerpoint/2010/main" val="1546950345"/>
      </p:ext>
    </p:extLst>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Deemed Income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85000" lnSpcReduction="20000"/>
          </a:bodyPr>
          <a:lstStyle/>
          <a:p>
            <a:pPr>
              <a:buFont typeface="Arial" panose="020B0604020202020204" pitchFamily="34" charset="0"/>
              <a:buChar char="•"/>
            </a:pPr>
            <a:r>
              <a:rPr lang="en-IN" sz="3000" dirty="0" smtClean="0">
                <a:latin typeface="Trebuchet MS" panose="020B0603020202020204" pitchFamily="34" charset="0"/>
              </a:rPr>
              <a:t>Sec 50C/43CA – Cl 17</a:t>
            </a:r>
          </a:p>
          <a:p>
            <a:pPr lvl="1"/>
            <a:r>
              <a:rPr lang="en-IN" sz="3000" dirty="0" smtClean="0">
                <a:latin typeface="Trebuchet MS" panose="020B0603020202020204" pitchFamily="34" charset="0"/>
              </a:rPr>
              <a:t>Only as per books</a:t>
            </a:r>
          </a:p>
          <a:p>
            <a:pPr lvl="1"/>
            <a:r>
              <a:rPr lang="en-IN" sz="3000" dirty="0" smtClean="0">
                <a:latin typeface="Trebuchet MS" panose="020B0603020202020204" pitchFamily="34" charset="0"/>
              </a:rPr>
              <a:t>Not applicable for personal transactions</a:t>
            </a:r>
          </a:p>
          <a:p>
            <a:pPr lvl="1"/>
            <a:r>
              <a:rPr lang="en-IN" sz="3000" dirty="0" smtClean="0">
                <a:latin typeface="Trebuchet MS" panose="020B0603020202020204" pitchFamily="34" charset="0"/>
              </a:rPr>
              <a:t>For seller the defence could be sec 50C(2)</a:t>
            </a:r>
          </a:p>
          <a:p>
            <a:pPr lvl="1"/>
            <a:r>
              <a:rPr lang="en-IN" sz="3000" dirty="0" smtClean="0">
                <a:latin typeface="Trebuchet MS" panose="020B0603020202020204" pitchFamily="34" charset="0"/>
              </a:rPr>
              <a:t>For business case – 36(1)(vii) r w s 36(2) could be defence</a:t>
            </a:r>
          </a:p>
          <a:p>
            <a:pPr lvl="1"/>
            <a:r>
              <a:rPr lang="en-IN" sz="3000" dirty="0" smtClean="0">
                <a:latin typeface="Trebuchet MS" panose="020B0603020202020204" pitchFamily="34" charset="0"/>
              </a:rPr>
              <a:t>Agreement date V sale Date – parity for both sections</a:t>
            </a:r>
          </a:p>
          <a:p>
            <a:pPr lvl="1"/>
            <a:r>
              <a:rPr lang="en-IN" sz="2800" dirty="0">
                <a:latin typeface="Trebuchet MS" panose="020B0603020202020204" pitchFamily="34" charset="0"/>
              </a:rPr>
              <a:t>Stamp duty value </a:t>
            </a:r>
          </a:p>
          <a:p>
            <a:pPr lvl="2"/>
            <a:r>
              <a:rPr lang="en-IN" sz="2800" dirty="0">
                <a:latin typeface="Trebuchet MS" panose="020B0603020202020204" pitchFamily="34" charset="0"/>
              </a:rPr>
              <a:t>5% tolerance from </a:t>
            </a:r>
            <a:r>
              <a:rPr lang="en-IN" sz="2800" dirty="0" smtClean="0">
                <a:latin typeface="Trebuchet MS" panose="020B0603020202020204" pitchFamily="34" charset="0"/>
              </a:rPr>
              <a:t>FY 2018-19 </a:t>
            </a:r>
          </a:p>
          <a:p>
            <a:pPr lvl="2"/>
            <a:r>
              <a:rPr lang="en-IN" sz="2800" dirty="0" smtClean="0">
                <a:latin typeface="Trebuchet MS" panose="020B0603020202020204" pitchFamily="34" charset="0"/>
              </a:rPr>
              <a:t>10%  tolerance from FY 2020-21 </a:t>
            </a:r>
          </a:p>
          <a:p>
            <a:pPr lvl="2"/>
            <a:r>
              <a:rPr lang="en-IN" sz="2800" dirty="0" smtClean="0">
                <a:latin typeface="Trebuchet MS" panose="020B0603020202020204" pitchFamily="34" charset="0"/>
              </a:rPr>
              <a:t>(105% /110% of </a:t>
            </a:r>
            <a:r>
              <a:rPr lang="en-IN" sz="2800" dirty="0" err="1" smtClean="0">
                <a:latin typeface="Trebuchet MS" panose="020B0603020202020204" pitchFamily="34" charset="0"/>
              </a:rPr>
              <a:t>txn</a:t>
            </a:r>
            <a:r>
              <a:rPr lang="en-IN" sz="2800" dirty="0" smtClean="0">
                <a:latin typeface="Trebuchet MS" panose="020B0603020202020204" pitchFamily="34" charset="0"/>
              </a:rPr>
              <a:t> value is more than SD value - permissible) </a:t>
            </a:r>
          </a:p>
          <a:p>
            <a:pPr lvl="2"/>
            <a:r>
              <a:rPr lang="en-IN" sz="2800" dirty="0" smtClean="0">
                <a:solidFill>
                  <a:srgbClr val="FF0000"/>
                </a:solidFill>
                <a:latin typeface="Trebuchet MS" panose="020B0603020202020204" pitchFamily="34" charset="0"/>
              </a:rPr>
              <a:t>clauses not amended to incorporate the tolerance </a:t>
            </a:r>
            <a:endParaRPr lang="en-IN" sz="3000" dirty="0" smtClean="0">
              <a:solidFill>
                <a:srgbClr val="FF0000"/>
              </a:solidFill>
              <a:latin typeface="Trebuchet MS" panose="020B0603020202020204" pitchFamily="34" charset="0"/>
            </a:endParaRPr>
          </a:p>
          <a:p>
            <a:pPr lvl="1"/>
            <a:r>
              <a:rPr lang="en-IN" sz="3000" dirty="0" smtClean="0">
                <a:latin typeface="Trebuchet MS" panose="020B0603020202020204" pitchFamily="34" charset="0"/>
              </a:rPr>
              <a:t>DVO value - Chapter XX-C – CB </a:t>
            </a:r>
            <a:r>
              <a:rPr lang="en-IN" sz="3000" dirty="0" err="1" smtClean="0">
                <a:latin typeface="Trebuchet MS" panose="020B0603020202020204" pitchFamily="34" charset="0"/>
              </a:rPr>
              <a:t>Gautham</a:t>
            </a:r>
            <a:r>
              <a:rPr lang="en-IN" sz="3000" dirty="0" smtClean="0">
                <a:latin typeface="Trebuchet MS" panose="020B0603020202020204" pitchFamily="34" charset="0"/>
              </a:rPr>
              <a:t> – SC</a:t>
            </a:r>
          </a:p>
          <a:p>
            <a:pPr lvl="2"/>
            <a:r>
              <a:rPr lang="en-IN" sz="2600" dirty="0" smtClean="0">
                <a:latin typeface="Trebuchet MS" panose="020B0603020202020204" pitchFamily="34" charset="0"/>
              </a:rPr>
              <a:t>15% margin - ????</a:t>
            </a:r>
          </a:p>
        </p:txBody>
      </p:sp>
    </p:spTree>
    <p:extLst>
      <p:ext uri="{BB962C8B-B14F-4D97-AF65-F5344CB8AC3E}">
        <p14:creationId xmlns:p14="http://schemas.microsoft.com/office/powerpoint/2010/main" val="1109648303"/>
      </p:ext>
    </p:extLst>
  </p:cSld>
  <p:clrMapOvr>
    <a:masterClrMapping/>
  </p:clrMapOvr>
  <p:transition spd="slow">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Deemed Income (Contd...)</a:t>
            </a:r>
            <a:endParaRPr lang="en-IN" dirty="0"/>
          </a:p>
        </p:txBody>
      </p:sp>
      <p:sp>
        <p:nvSpPr>
          <p:cNvPr id="3" name="Content Placeholder 2"/>
          <p:cNvSpPr>
            <a:spLocks noGrp="1"/>
          </p:cNvSpPr>
          <p:nvPr>
            <p:ph idx="1"/>
          </p:nvPr>
        </p:nvSpPr>
        <p:spPr/>
        <p:txBody>
          <a:bodyPr/>
          <a:lstStyle/>
          <a:p>
            <a:r>
              <a:rPr lang="en-IN" b="1" u="sng" dirty="0" smtClean="0">
                <a:solidFill>
                  <a:srgbClr val="FF0000"/>
                </a:solidFill>
                <a:latin typeface="Trebuchet MS" panose="020B0603020202020204" pitchFamily="34" charset="0"/>
              </a:rPr>
              <a:t>New clauses from FY 2017-2018</a:t>
            </a:r>
          </a:p>
          <a:p>
            <a:pPr algn="just"/>
            <a:r>
              <a:rPr lang="en-IN" dirty="0" smtClean="0">
                <a:solidFill>
                  <a:srgbClr val="FF0000"/>
                </a:solidFill>
                <a:latin typeface="Trebuchet MS" panose="020B0603020202020204" pitchFamily="34" charset="0"/>
              </a:rPr>
              <a:t>Forfeiture of money received for transfer of capital asset where transfer does not take place – income as per sec 56(2)(ix) – cl 29A  </a:t>
            </a:r>
          </a:p>
          <a:p>
            <a:pPr algn="just"/>
            <a:r>
              <a:rPr lang="en-IN" dirty="0" smtClean="0">
                <a:solidFill>
                  <a:srgbClr val="FF0000"/>
                </a:solidFill>
                <a:latin typeface="Trebuchet MS" panose="020B0603020202020204" pitchFamily="34" charset="0"/>
              </a:rPr>
              <a:t>Specified Assets/money received for no consideration / inadequate consideration by any person from any person other than relatives – specified persons – income as per sec 56(2)(x) – cl 29B</a:t>
            </a:r>
          </a:p>
          <a:p>
            <a:pPr lvl="1" algn="just"/>
            <a:r>
              <a:rPr lang="en-IN" dirty="0" smtClean="0">
                <a:solidFill>
                  <a:srgbClr val="FF0000"/>
                </a:solidFill>
                <a:latin typeface="Trebuchet MS" panose="020B0603020202020204" pitchFamily="34" charset="0"/>
              </a:rPr>
              <a:t>ONLY BUSINESS TRANSACTIONS – NOT PERSONAL TRANSACTIONS</a:t>
            </a:r>
          </a:p>
          <a:p>
            <a:pPr algn="just"/>
            <a:r>
              <a:rPr lang="en-IN" dirty="0" smtClean="0">
                <a:solidFill>
                  <a:srgbClr val="FF0000"/>
                </a:solidFill>
                <a:latin typeface="Trebuchet MS" panose="020B0603020202020204" pitchFamily="34" charset="0"/>
              </a:rPr>
              <a:t>Deemed dividend as per sec 2(22)(e ) – cl 36A</a:t>
            </a:r>
          </a:p>
          <a:p>
            <a:endParaRPr lang="en-IN" dirty="0"/>
          </a:p>
        </p:txBody>
      </p:sp>
    </p:spTree>
    <p:extLst>
      <p:ext uri="{BB962C8B-B14F-4D97-AF65-F5344CB8AC3E}">
        <p14:creationId xmlns:p14="http://schemas.microsoft.com/office/powerpoint/2010/main" val="519950129"/>
      </p:ext>
    </p:extLst>
  </p:cSld>
  <p:clrMapOvr>
    <a:masterClrMapping/>
  </p:clrMapOvr>
  <p:transition spd="slow">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Loans and deposits – clause 31</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lnSpcReduction="10000"/>
          </a:bodyPr>
          <a:lstStyle/>
          <a:p>
            <a:pPr marL="354013" indent="-354013">
              <a:buFont typeface="Courier New" panose="02070309020205020404" pitchFamily="49" charset="0"/>
              <a:buChar char="o"/>
            </a:pPr>
            <a:r>
              <a:rPr lang="en-IN" dirty="0" smtClean="0">
                <a:latin typeface="Trebuchet MS" panose="020B0603020202020204" pitchFamily="34" charset="0"/>
              </a:rPr>
              <a:t>Sec applies to loans, deposits, specified sum</a:t>
            </a:r>
          </a:p>
          <a:p>
            <a:pPr marL="354013" indent="-354013">
              <a:buFont typeface="Courier New" panose="02070309020205020404" pitchFamily="49" charset="0"/>
              <a:buChar char="o"/>
            </a:pPr>
            <a:r>
              <a:rPr lang="en-IN" dirty="0" smtClean="0">
                <a:latin typeface="Trebuchet MS" panose="020B0603020202020204" pitchFamily="34" charset="0"/>
              </a:rPr>
              <a:t>Ceiling limit – Rs.20000 or less than Rs.20000???</a:t>
            </a:r>
          </a:p>
          <a:p>
            <a:pPr marL="354013" indent="-354013">
              <a:buFont typeface="Courier New" panose="02070309020205020404" pitchFamily="49" charset="0"/>
              <a:buChar char="o"/>
            </a:pPr>
            <a:r>
              <a:rPr lang="en-IN" dirty="0" smtClean="0">
                <a:latin typeface="Trebuchet MS" panose="020B0603020202020204" pitchFamily="34" charset="0"/>
              </a:rPr>
              <a:t>Whether the ceiling is to be seen for </a:t>
            </a:r>
          </a:p>
          <a:p>
            <a:pPr marL="527749" lvl="1" indent="-354013">
              <a:buFont typeface="Courier New" panose="02070309020205020404" pitchFamily="49" charset="0"/>
              <a:buChar char="o"/>
            </a:pPr>
            <a:r>
              <a:rPr lang="en-IN" dirty="0" smtClean="0">
                <a:latin typeface="Trebuchet MS" panose="020B0603020202020204" pitchFamily="34" charset="0"/>
              </a:rPr>
              <a:t>Per annum?</a:t>
            </a:r>
          </a:p>
          <a:p>
            <a:pPr marL="527749" lvl="1" indent="-354013">
              <a:buFont typeface="Courier New" panose="02070309020205020404" pitchFamily="49" charset="0"/>
              <a:buChar char="o"/>
            </a:pPr>
            <a:r>
              <a:rPr lang="en-IN" dirty="0" smtClean="0">
                <a:latin typeface="Trebuchet MS" panose="020B0603020202020204" pitchFamily="34" charset="0"/>
              </a:rPr>
              <a:t>Per month?</a:t>
            </a:r>
          </a:p>
          <a:p>
            <a:pPr marL="527749" lvl="1" indent="-354013">
              <a:buFont typeface="Courier New" panose="02070309020205020404" pitchFamily="49" charset="0"/>
              <a:buChar char="o"/>
            </a:pPr>
            <a:r>
              <a:rPr lang="en-IN" dirty="0" smtClean="0">
                <a:latin typeface="Trebuchet MS" panose="020B0603020202020204" pitchFamily="34" charset="0"/>
              </a:rPr>
              <a:t>Per day?</a:t>
            </a:r>
          </a:p>
          <a:p>
            <a:pPr marL="527749" lvl="1" indent="-354013">
              <a:buFont typeface="Courier New" panose="02070309020205020404" pitchFamily="49" charset="0"/>
              <a:buChar char="o"/>
            </a:pPr>
            <a:r>
              <a:rPr lang="en-IN" dirty="0" smtClean="0">
                <a:latin typeface="Trebuchet MS" panose="020B0603020202020204" pitchFamily="34" charset="0"/>
              </a:rPr>
              <a:t>Per transaction?</a:t>
            </a:r>
          </a:p>
          <a:p>
            <a:pPr marL="527749" lvl="1" indent="-354013">
              <a:buFont typeface="Courier New" panose="02070309020205020404" pitchFamily="49" charset="0"/>
              <a:buChar char="o"/>
            </a:pPr>
            <a:r>
              <a:rPr lang="en-IN" dirty="0" smtClean="0">
                <a:latin typeface="Trebuchet MS" panose="020B0603020202020204" pitchFamily="34" charset="0"/>
              </a:rPr>
              <a:t>Including the opening balance of the year?</a:t>
            </a:r>
            <a:endParaRPr lang="en-IN" dirty="0">
              <a:latin typeface="Trebuchet MS" panose="020B0603020202020204" pitchFamily="34" charset="0"/>
            </a:endParaRPr>
          </a:p>
          <a:p>
            <a:pPr marL="354013" indent="-354013">
              <a:buFont typeface="Courier New" panose="02070309020205020404" pitchFamily="49" charset="0"/>
              <a:buChar char="o"/>
            </a:pPr>
            <a:r>
              <a:rPr lang="en-IN" dirty="0" smtClean="0">
                <a:latin typeface="Trebuchet MS" panose="020B0603020202020204" pitchFamily="34" charset="0"/>
              </a:rPr>
              <a:t>Whether section would apply for payment of the interest on loan/deposit, if added to the loan /deposit account? </a:t>
            </a:r>
            <a:endParaRPr lang="en-IN" dirty="0">
              <a:latin typeface="Trebuchet MS" panose="020B0603020202020204" pitchFamily="34" charset="0"/>
            </a:endParaRPr>
          </a:p>
        </p:txBody>
      </p:sp>
    </p:spTree>
    <p:extLst>
      <p:ext uri="{BB962C8B-B14F-4D97-AF65-F5344CB8AC3E}">
        <p14:creationId xmlns:p14="http://schemas.microsoft.com/office/powerpoint/2010/main" val="3512935926"/>
      </p:ext>
    </p:extLst>
  </p:cSld>
  <p:clrMapOvr>
    <a:masterClrMapping/>
  </p:clrMapOvr>
  <p:transition spd="slow">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Loans and Deposits – Clause 31</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dirty="0" smtClean="0">
                <a:latin typeface="Trebuchet MS" panose="020B0603020202020204" pitchFamily="34" charset="0"/>
              </a:rPr>
              <a:t>the “specified sum” is to be reported separately for all the reports issued on or after 19-07-2017</a:t>
            </a:r>
          </a:p>
          <a:p>
            <a:r>
              <a:rPr lang="en-IN" dirty="0" smtClean="0">
                <a:latin typeface="Trebuchet MS" panose="020B0603020202020204" pitchFamily="34" charset="0"/>
              </a:rPr>
              <a:t>ECS is also permitted mode</a:t>
            </a:r>
          </a:p>
          <a:p>
            <a:r>
              <a:rPr lang="en-IN" dirty="0" smtClean="0">
                <a:latin typeface="Trebuchet MS" panose="020B0603020202020204" pitchFamily="34" charset="0"/>
              </a:rPr>
              <a:t>For repayment two new sub-clauses introduced</a:t>
            </a:r>
          </a:p>
          <a:p>
            <a:r>
              <a:rPr lang="en-IN" dirty="0" smtClean="0">
                <a:latin typeface="Trebuchet MS" panose="020B0603020202020204" pitchFamily="34" charset="0"/>
              </a:rPr>
              <a:t>Out of repayment</a:t>
            </a:r>
            <a:r>
              <a:rPr lang="en-IN" dirty="0">
                <a:latin typeface="Trebuchet MS" panose="020B0603020202020204" pitchFamily="34" charset="0"/>
              </a:rPr>
              <a:t> </a:t>
            </a:r>
            <a:r>
              <a:rPr lang="en-IN" dirty="0" smtClean="0">
                <a:latin typeface="Trebuchet MS" panose="020B0603020202020204" pitchFamily="34" charset="0"/>
              </a:rPr>
              <a:t>exceeding the limit u/s. 269T, </a:t>
            </a:r>
          </a:p>
          <a:p>
            <a:pPr lvl="1"/>
            <a:r>
              <a:rPr lang="en-IN" dirty="0" smtClean="0">
                <a:latin typeface="Trebuchet MS" panose="020B0603020202020204" pitchFamily="34" charset="0"/>
              </a:rPr>
              <a:t>received during the year in cash </a:t>
            </a:r>
          </a:p>
          <a:p>
            <a:pPr lvl="1"/>
            <a:r>
              <a:rPr lang="en-IN" dirty="0" smtClean="0">
                <a:latin typeface="Trebuchet MS" panose="020B0603020202020204" pitchFamily="34" charset="0"/>
              </a:rPr>
              <a:t>Received during the year by instrument (other than account payee) </a:t>
            </a:r>
          </a:p>
          <a:p>
            <a:pPr marL="457200" lvl="1" indent="0">
              <a:buNone/>
            </a:pPr>
            <a:r>
              <a:rPr lang="en-IN" dirty="0" smtClean="0">
                <a:latin typeface="Trebuchet MS" panose="020B0603020202020204" pitchFamily="34" charset="0"/>
              </a:rPr>
              <a:t>to be separately given </a:t>
            </a:r>
          </a:p>
          <a:p>
            <a:pPr>
              <a:buFont typeface="Wingdings" panose="05000000000000000000" pitchFamily="2" charset="2"/>
              <a:buChar char="§"/>
            </a:pPr>
            <a:endParaRPr lang="en-IN" sz="3000" dirty="0" smtClean="0"/>
          </a:p>
          <a:p>
            <a:pPr marL="0" indent="0">
              <a:buNone/>
            </a:pPr>
            <a:endParaRPr lang="en-IN" sz="3000" dirty="0" smtClean="0"/>
          </a:p>
          <a:p>
            <a:pPr>
              <a:buFont typeface="Wingdings" panose="05000000000000000000" pitchFamily="2" charset="2"/>
              <a:buChar char="§"/>
            </a:pPr>
            <a:endParaRPr lang="en-IN" sz="3000" dirty="0"/>
          </a:p>
          <a:p>
            <a:endParaRPr lang="en-IN" dirty="0" smtClean="0"/>
          </a:p>
          <a:p>
            <a:pPr marL="0" indent="0">
              <a:buNone/>
            </a:pPr>
            <a:endParaRPr lang="en-IN" dirty="0"/>
          </a:p>
        </p:txBody>
      </p:sp>
    </p:spTree>
    <p:extLst>
      <p:ext uri="{BB962C8B-B14F-4D97-AF65-F5344CB8AC3E}">
        <p14:creationId xmlns:p14="http://schemas.microsoft.com/office/powerpoint/2010/main" val="3965129779"/>
      </p:ext>
    </p:extLst>
  </p:cSld>
  <p:clrMapOvr>
    <a:masterClrMapping/>
  </p:clrMapOvr>
  <p:transition spd="slow">
    <p:wip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Loans and Deposits – Cl 31 (Contd...)</a:t>
            </a:r>
            <a:endParaRPr lang="en-IN" dirty="0"/>
          </a:p>
        </p:txBody>
      </p:sp>
      <p:sp>
        <p:nvSpPr>
          <p:cNvPr id="3" name="Content Placeholder 2"/>
          <p:cNvSpPr>
            <a:spLocks noGrp="1"/>
          </p:cNvSpPr>
          <p:nvPr>
            <p:ph idx="1"/>
          </p:nvPr>
        </p:nvSpPr>
        <p:spPr/>
        <p:txBody>
          <a:bodyPr/>
          <a:lstStyle/>
          <a:p>
            <a:r>
              <a:rPr lang="en-IN" dirty="0" smtClean="0">
                <a:solidFill>
                  <a:srgbClr val="FF0000"/>
                </a:solidFill>
                <a:latin typeface="Trebuchet MS" panose="020B0603020202020204" pitchFamily="34" charset="0"/>
              </a:rPr>
              <a:t>Compliance of sec 269ST is to be reported for all the reports issued on or after 20-08-2018</a:t>
            </a:r>
          </a:p>
          <a:p>
            <a:r>
              <a:rPr lang="en-IN" dirty="0" smtClean="0">
                <a:solidFill>
                  <a:srgbClr val="FF0000"/>
                </a:solidFill>
                <a:latin typeface="Trebuchet MS" panose="020B0603020202020204" pitchFamily="34" charset="0"/>
              </a:rPr>
              <a:t>There are four sub-clauses introduced</a:t>
            </a:r>
          </a:p>
          <a:p>
            <a:pPr lvl="1"/>
            <a:r>
              <a:rPr lang="en-IN" dirty="0" smtClean="0">
                <a:solidFill>
                  <a:srgbClr val="FF0000"/>
                </a:solidFill>
                <a:latin typeface="Trebuchet MS" panose="020B0603020202020204" pitchFamily="34" charset="0"/>
              </a:rPr>
              <a:t>Two of them are for the receipt of amount</a:t>
            </a:r>
          </a:p>
          <a:p>
            <a:pPr lvl="1"/>
            <a:r>
              <a:rPr lang="en-IN" u="sng" dirty="0" smtClean="0">
                <a:solidFill>
                  <a:srgbClr val="FF0000"/>
                </a:solidFill>
                <a:latin typeface="Trebuchet MS" panose="020B0603020202020204" pitchFamily="34" charset="0"/>
              </a:rPr>
              <a:t>Two of them are for payment of the amount – </a:t>
            </a:r>
            <a:r>
              <a:rPr lang="en-IN" b="1" u="sng" dirty="0" smtClean="0">
                <a:solidFill>
                  <a:srgbClr val="FF0000"/>
                </a:solidFill>
                <a:latin typeface="Trebuchet MS" panose="020B0603020202020204" pitchFamily="34" charset="0"/>
              </a:rPr>
              <a:t>sec does not say anything about payment</a:t>
            </a:r>
            <a:r>
              <a:rPr lang="en-IN" b="1" dirty="0" smtClean="0">
                <a:solidFill>
                  <a:srgbClr val="FF0000"/>
                </a:solidFill>
                <a:latin typeface="Trebuchet MS" panose="020B0603020202020204" pitchFamily="34" charset="0"/>
              </a:rPr>
              <a:t> </a:t>
            </a:r>
          </a:p>
          <a:p>
            <a:pPr lvl="1"/>
            <a:r>
              <a:rPr lang="en-IN" dirty="0" smtClean="0">
                <a:solidFill>
                  <a:srgbClr val="FF0000"/>
                </a:solidFill>
                <a:latin typeface="Trebuchet MS" panose="020B0603020202020204" pitchFamily="34" charset="0"/>
              </a:rPr>
              <a:t>Exception provided in section and notification are not required to be reported.</a:t>
            </a:r>
          </a:p>
          <a:p>
            <a:pPr lvl="1"/>
            <a:r>
              <a:rPr lang="en-IN" dirty="0" smtClean="0">
                <a:solidFill>
                  <a:srgbClr val="FF0000"/>
                </a:solidFill>
                <a:latin typeface="Trebuchet MS" panose="020B0603020202020204" pitchFamily="34" charset="0"/>
              </a:rPr>
              <a:t>Circular issued can also be relied on for not reporting the transactions covered by the circular</a:t>
            </a:r>
          </a:p>
          <a:p>
            <a:pPr lvl="1"/>
            <a:r>
              <a:rPr lang="en-IN" dirty="0" smtClean="0">
                <a:solidFill>
                  <a:srgbClr val="FF0000"/>
                </a:solidFill>
                <a:latin typeface="Trebuchet MS" panose="020B0603020202020204" pitchFamily="34" charset="0"/>
              </a:rPr>
              <a:t>Test check – disclaimer – possible????</a:t>
            </a:r>
            <a:endParaRPr lang="en-IN" dirty="0">
              <a:solidFill>
                <a:srgbClr val="FF0000"/>
              </a:solidFill>
              <a:latin typeface="Trebuchet MS" panose="020B0603020202020204" pitchFamily="34" charset="0"/>
            </a:endParaRPr>
          </a:p>
        </p:txBody>
      </p:sp>
    </p:spTree>
    <p:extLst>
      <p:ext uri="{BB962C8B-B14F-4D97-AF65-F5344CB8AC3E}">
        <p14:creationId xmlns:p14="http://schemas.microsoft.com/office/powerpoint/2010/main" val="1744911707"/>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APPLICABILITY OF SEC 44AB –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20000"/>
          </a:bodyPr>
          <a:lstStyle/>
          <a:p>
            <a:pPr marL="0" indent="0" algn="just">
              <a:buNone/>
            </a:pPr>
            <a:r>
              <a:rPr lang="en-IN" dirty="0" smtClean="0">
                <a:latin typeface="Trebuchet MS" panose="020B0603020202020204" pitchFamily="34" charset="0"/>
              </a:rPr>
              <a:t>(d) carrying </a:t>
            </a:r>
            <a:r>
              <a:rPr lang="en-IN" dirty="0">
                <a:latin typeface="Trebuchet MS" panose="020B0603020202020204" pitchFamily="34" charset="0"/>
              </a:rPr>
              <a:t>on the profession shall, if the profits and gains from the profession are deemed to be the profits and gains of such person under section </a:t>
            </a:r>
            <a:r>
              <a:rPr lang="en-IN" b="1" dirty="0">
                <a:solidFill>
                  <a:srgbClr val="FF0000"/>
                </a:solidFill>
                <a:latin typeface="Trebuchet MS" panose="020B0603020202020204" pitchFamily="34" charset="0"/>
              </a:rPr>
              <a:t>44ADA</a:t>
            </a:r>
            <a:r>
              <a:rPr lang="en-IN" dirty="0">
                <a:latin typeface="Trebuchet MS" panose="020B0603020202020204" pitchFamily="34" charset="0"/>
              </a:rPr>
              <a:t> and he has claimed such income to be lower than the profits and gains so deemed to be the profits and gains of his profession and his </a:t>
            </a:r>
            <a:r>
              <a:rPr lang="en-IN" dirty="0">
                <a:solidFill>
                  <a:srgbClr val="FF0000"/>
                </a:solidFill>
                <a:latin typeface="Trebuchet MS" panose="020B0603020202020204" pitchFamily="34" charset="0"/>
              </a:rPr>
              <a:t>income exceeds the maximum</a:t>
            </a:r>
            <a:r>
              <a:rPr lang="en-IN" dirty="0">
                <a:latin typeface="Trebuchet MS" panose="020B0603020202020204" pitchFamily="34" charset="0"/>
              </a:rPr>
              <a:t> amount which is not chargeable to income-tax in any previous year; </a:t>
            </a:r>
            <a:r>
              <a:rPr lang="en-IN" dirty="0" smtClean="0">
                <a:latin typeface="Trebuchet MS" panose="020B0603020202020204" pitchFamily="34" charset="0"/>
              </a:rPr>
              <a:t>or</a:t>
            </a:r>
          </a:p>
          <a:p>
            <a:pPr marL="0" indent="0" algn="just">
              <a:buNone/>
            </a:pPr>
            <a:r>
              <a:rPr lang="en-IN" dirty="0" smtClean="0">
                <a:latin typeface="Trebuchet MS" panose="020B0603020202020204" pitchFamily="34" charset="0"/>
              </a:rPr>
              <a:t>(e) carrying </a:t>
            </a:r>
            <a:r>
              <a:rPr lang="en-IN" dirty="0">
                <a:latin typeface="Trebuchet MS" panose="020B0603020202020204" pitchFamily="34" charset="0"/>
              </a:rPr>
              <a:t>on the business shall, if the provisions of sub-section (4) of section </a:t>
            </a:r>
            <a:r>
              <a:rPr lang="en-IN" b="1" dirty="0">
                <a:solidFill>
                  <a:srgbClr val="FF0000"/>
                </a:solidFill>
                <a:latin typeface="Trebuchet MS" panose="020B0603020202020204" pitchFamily="34" charset="0"/>
              </a:rPr>
              <a:t>44AD</a:t>
            </a:r>
            <a:r>
              <a:rPr lang="en-IN" dirty="0">
                <a:latin typeface="Trebuchet MS" panose="020B0603020202020204" pitchFamily="34" charset="0"/>
              </a:rPr>
              <a:t> are applicable in his case and his </a:t>
            </a:r>
            <a:r>
              <a:rPr lang="en-IN" dirty="0">
                <a:solidFill>
                  <a:srgbClr val="FF0000"/>
                </a:solidFill>
                <a:latin typeface="Trebuchet MS" panose="020B0603020202020204" pitchFamily="34" charset="0"/>
              </a:rPr>
              <a:t>income exceeds the maximum amount</a:t>
            </a:r>
            <a:r>
              <a:rPr lang="en-IN" dirty="0">
                <a:latin typeface="Trebuchet MS" panose="020B0603020202020204" pitchFamily="34" charset="0"/>
              </a:rPr>
              <a:t> which is not chargeable to income-tax in any previous year</a:t>
            </a:r>
            <a:r>
              <a:rPr lang="en-IN" dirty="0" smtClean="0">
                <a:latin typeface="Trebuchet MS" panose="020B0603020202020204" pitchFamily="34" charset="0"/>
              </a:rPr>
              <a:t>,</a:t>
            </a:r>
            <a:endParaRPr lang="en-IN" dirty="0">
              <a:latin typeface="Trebuchet MS" panose="020B0603020202020204" pitchFamily="34" charset="0"/>
            </a:endParaRPr>
          </a:p>
          <a:p>
            <a:pPr marL="0" indent="0" algn="just">
              <a:buNone/>
            </a:pPr>
            <a:r>
              <a:rPr lang="en-IN" dirty="0">
                <a:latin typeface="Trebuchet MS" panose="020B0603020202020204" pitchFamily="34" charset="0"/>
              </a:rPr>
              <a:t>get his accounts of such previous year audited by an accountant </a:t>
            </a:r>
            <a:r>
              <a:rPr lang="en-IN" b="1" dirty="0">
                <a:solidFill>
                  <a:srgbClr val="FF0000"/>
                </a:solidFill>
                <a:latin typeface="Trebuchet MS" panose="020B0603020202020204" pitchFamily="34" charset="0"/>
              </a:rPr>
              <a:t>before the specified date</a:t>
            </a:r>
            <a:r>
              <a:rPr lang="en-IN" dirty="0">
                <a:latin typeface="Trebuchet MS" panose="020B0603020202020204" pitchFamily="34" charset="0"/>
              </a:rPr>
              <a:t> and </a:t>
            </a:r>
            <a:r>
              <a:rPr lang="en-IN" b="1" dirty="0">
                <a:solidFill>
                  <a:srgbClr val="FF0000"/>
                </a:solidFill>
                <a:latin typeface="Trebuchet MS" panose="020B0603020202020204" pitchFamily="34" charset="0"/>
              </a:rPr>
              <a:t>furnish by that date</a:t>
            </a:r>
            <a:r>
              <a:rPr lang="en-IN" dirty="0">
                <a:latin typeface="Trebuchet MS" panose="020B0603020202020204" pitchFamily="34" charset="0"/>
              </a:rPr>
              <a:t> the report of such audit in the prescribed form duly signed and verified by such accountant and setting forth such particulars as may be prescribed</a:t>
            </a:r>
          </a:p>
          <a:p>
            <a:pPr marL="0" indent="0" algn="just">
              <a:buNone/>
            </a:pPr>
            <a:endParaRPr lang="en-IN" dirty="0"/>
          </a:p>
        </p:txBody>
      </p:sp>
    </p:spTree>
    <p:extLst>
      <p:ext uri="{BB962C8B-B14F-4D97-AF65-F5344CB8AC3E}">
        <p14:creationId xmlns:p14="http://schemas.microsoft.com/office/powerpoint/2010/main" val="265996579"/>
      </p:ext>
    </p:extLst>
  </p:cSld>
  <p:clrMapOvr>
    <a:masterClrMapping/>
  </p:clrMapOvr>
  <p:transition spd="slow">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Loans and Deposits – </a:t>
            </a:r>
            <a:r>
              <a:rPr lang="en-IN" dirty="0" smtClean="0">
                <a:latin typeface="Trebuchet MS" panose="020B0603020202020204" pitchFamily="34" charset="0"/>
              </a:rPr>
              <a:t>Cl 31 (</a:t>
            </a:r>
            <a:r>
              <a:rPr lang="en-IN" dirty="0" err="1">
                <a:latin typeface="Trebuchet MS" panose="020B0603020202020204" pitchFamily="34" charset="0"/>
              </a:rPr>
              <a:t>C</a:t>
            </a:r>
            <a:r>
              <a:rPr lang="en-IN" dirty="0" err="1" smtClean="0">
                <a:latin typeface="Trebuchet MS" panose="020B0603020202020204" pitchFamily="34" charset="0"/>
              </a:rPr>
              <a:t>ontd</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lnSpcReduction="10000"/>
          </a:bodyPr>
          <a:lstStyle/>
          <a:p>
            <a:pPr marL="354013" indent="-354013">
              <a:buFont typeface="Courier New" panose="02070309020205020404" pitchFamily="49" charset="0"/>
              <a:buChar char="o"/>
            </a:pPr>
            <a:r>
              <a:rPr lang="en-IN" sz="3000" dirty="0" smtClean="0">
                <a:latin typeface="Trebuchet MS" panose="020B0603020202020204" pitchFamily="34" charset="0"/>
              </a:rPr>
              <a:t>Whether the section is attracted for </a:t>
            </a:r>
          </a:p>
          <a:p>
            <a:pPr lvl="1">
              <a:buFont typeface="Wingdings" panose="05000000000000000000" pitchFamily="2" charset="2"/>
              <a:buChar char="§"/>
            </a:pPr>
            <a:r>
              <a:rPr lang="en-IN" dirty="0" smtClean="0">
                <a:latin typeface="Trebuchet MS" panose="020B0603020202020204" pitchFamily="34" charset="0"/>
              </a:rPr>
              <a:t>Transaction </a:t>
            </a:r>
            <a:r>
              <a:rPr lang="en-IN" dirty="0">
                <a:latin typeface="Trebuchet MS" panose="020B0603020202020204" pitchFamily="34" charset="0"/>
              </a:rPr>
              <a:t>between husband and </a:t>
            </a:r>
            <a:r>
              <a:rPr lang="en-IN" dirty="0" smtClean="0">
                <a:latin typeface="Trebuchet MS" panose="020B0603020202020204" pitchFamily="34" charset="0"/>
              </a:rPr>
              <a:t>wife</a:t>
            </a:r>
          </a:p>
          <a:p>
            <a:pPr lvl="1">
              <a:buFont typeface="Wingdings" panose="05000000000000000000" pitchFamily="2" charset="2"/>
              <a:buChar char="§"/>
            </a:pPr>
            <a:r>
              <a:rPr lang="en-IN" dirty="0" smtClean="0">
                <a:latin typeface="Trebuchet MS" panose="020B0603020202020204" pitchFamily="34" charset="0"/>
              </a:rPr>
              <a:t>Transaction between Parents and their sons/daughters</a:t>
            </a:r>
          </a:p>
          <a:p>
            <a:pPr lvl="1">
              <a:buFont typeface="Wingdings" panose="05000000000000000000" pitchFamily="2" charset="2"/>
              <a:buChar char="§"/>
            </a:pPr>
            <a:r>
              <a:rPr lang="en-IN" dirty="0">
                <a:latin typeface="Trebuchet MS" panose="020B0603020202020204" pitchFamily="34" charset="0"/>
              </a:rPr>
              <a:t>Retiring partners balance payable</a:t>
            </a:r>
          </a:p>
          <a:p>
            <a:pPr lvl="1">
              <a:buFont typeface="Wingdings" panose="05000000000000000000" pitchFamily="2" charset="2"/>
              <a:buChar char="§"/>
            </a:pPr>
            <a:r>
              <a:rPr lang="en-IN" dirty="0" smtClean="0">
                <a:latin typeface="Trebuchet MS" panose="020B0603020202020204" pitchFamily="34" charset="0"/>
              </a:rPr>
              <a:t>Directors </a:t>
            </a:r>
            <a:r>
              <a:rPr lang="en-IN" dirty="0">
                <a:latin typeface="Trebuchet MS" panose="020B0603020202020204" pitchFamily="34" charset="0"/>
              </a:rPr>
              <a:t>current account </a:t>
            </a:r>
            <a:r>
              <a:rPr lang="en-IN" dirty="0" smtClean="0">
                <a:latin typeface="Trebuchet MS" panose="020B0603020202020204" pitchFamily="34" charset="0"/>
              </a:rPr>
              <a:t>transactions  </a:t>
            </a:r>
          </a:p>
          <a:p>
            <a:pPr marL="354013" indent="-354013">
              <a:buFont typeface="Courier New" panose="02070309020205020404" pitchFamily="49" charset="0"/>
              <a:buChar char="o"/>
            </a:pPr>
            <a:r>
              <a:rPr lang="en-IN" sz="3000" dirty="0">
                <a:latin typeface="Trebuchet MS" panose="020B0603020202020204" pitchFamily="34" charset="0"/>
              </a:rPr>
              <a:t>Whether all the transactions by “A/c payee” cheques to be reported or only the violation cases to be </a:t>
            </a:r>
            <a:r>
              <a:rPr lang="en-IN" sz="3000" dirty="0" smtClean="0">
                <a:latin typeface="Trebuchet MS" panose="020B0603020202020204" pitchFamily="34" charset="0"/>
              </a:rPr>
              <a:t>reported?</a:t>
            </a:r>
            <a:endParaRPr lang="en-IN" sz="3000" dirty="0">
              <a:latin typeface="Trebuchet MS" panose="020B0603020202020204" pitchFamily="34" charset="0"/>
            </a:endParaRPr>
          </a:p>
          <a:p>
            <a:pPr marL="354013" indent="-354013">
              <a:buFont typeface="Courier New" panose="02070309020205020404" pitchFamily="49" charset="0"/>
              <a:buChar char="o"/>
            </a:pPr>
            <a:r>
              <a:rPr lang="en-IN" sz="3000" dirty="0" smtClean="0">
                <a:latin typeface="Trebuchet MS" panose="020B0603020202020204" pitchFamily="34" charset="0"/>
              </a:rPr>
              <a:t>Can </a:t>
            </a:r>
            <a:r>
              <a:rPr lang="en-IN" sz="3000" dirty="0">
                <a:latin typeface="Trebuchet MS" panose="020B0603020202020204" pitchFamily="34" charset="0"/>
              </a:rPr>
              <a:t>there be 269SS &amp; 269T on same party’s borrowing and repaying  </a:t>
            </a:r>
            <a:r>
              <a:rPr lang="en-IN" sz="3000" dirty="0" smtClean="0">
                <a:latin typeface="Trebuchet MS" panose="020B0603020202020204" pitchFamily="34" charset="0"/>
              </a:rPr>
              <a:t>transactions?</a:t>
            </a:r>
            <a:endParaRPr lang="en-IN" sz="3000" dirty="0">
              <a:latin typeface="Trebuchet MS" panose="020B0603020202020204" pitchFamily="34" charset="0"/>
            </a:endParaRPr>
          </a:p>
          <a:p>
            <a:pPr marL="354013" indent="-354013">
              <a:buFont typeface="Courier New" panose="02070309020205020404" pitchFamily="49" charset="0"/>
              <a:buChar char="o"/>
            </a:pPr>
            <a:r>
              <a:rPr lang="en-IN" sz="3000" dirty="0" smtClean="0">
                <a:latin typeface="Trebuchet MS" panose="020B0603020202020204" pitchFamily="34" charset="0"/>
              </a:rPr>
              <a:t>Sec </a:t>
            </a:r>
            <a:r>
              <a:rPr lang="en-IN" sz="3000" dirty="0">
                <a:latin typeface="Trebuchet MS" panose="020B0603020202020204" pitchFamily="34" charset="0"/>
              </a:rPr>
              <a:t>68 &amp; sec 269SS – whether both possible</a:t>
            </a:r>
            <a:r>
              <a:rPr lang="en-IN" sz="3000" dirty="0" smtClean="0">
                <a:latin typeface="Trebuchet MS" panose="020B0603020202020204" pitchFamily="34" charset="0"/>
              </a:rPr>
              <a:t>?</a:t>
            </a:r>
          </a:p>
          <a:p>
            <a:pPr marL="354013" indent="-354013">
              <a:buFont typeface="Courier New" panose="02070309020205020404" pitchFamily="49" charset="0"/>
              <a:buChar char="o"/>
            </a:pPr>
            <a:r>
              <a:rPr lang="en-IN" sz="3000" dirty="0" smtClean="0">
                <a:latin typeface="Trebuchet MS" panose="020B0603020202020204" pitchFamily="34" charset="0"/>
              </a:rPr>
              <a:t>Can genuineness be defence?</a:t>
            </a:r>
          </a:p>
          <a:p>
            <a:pPr>
              <a:buFont typeface="Wingdings" panose="05000000000000000000" pitchFamily="2" charset="2"/>
              <a:buChar char="§"/>
            </a:pPr>
            <a:endParaRPr lang="en-IN" sz="3000" dirty="0"/>
          </a:p>
          <a:p>
            <a:endParaRPr lang="en-IN" dirty="0"/>
          </a:p>
        </p:txBody>
      </p:sp>
    </p:spTree>
    <p:extLst>
      <p:ext uri="{BB962C8B-B14F-4D97-AF65-F5344CB8AC3E}">
        <p14:creationId xmlns:p14="http://schemas.microsoft.com/office/powerpoint/2010/main" val="2184516713"/>
      </p:ext>
    </p:extLst>
  </p:cSld>
  <p:clrMapOvr>
    <a:masterClrMapping/>
  </p:clrMapOvr>
  <p:transition spd="slow">
    <p:wip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Loss/ deductions u/c – VI-A</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sz="3000" dirty="0" smtClean="0">
                <a:latin typeface="Trebuchet MS" panose="020B0603020202020204" pitchFamily="34" charset="0"/>
              </a:rPr>
              <a:t>Cl 32 (a)</a:t>
            </a:r>
          </a:p>
          <a:p>
            <a:pPr lvl="1"/>
            <a:r>
              <a:rPr lang="en-IN" sz="2800" dirty="0" smtClean="0">
                <a:latin typeface="Trebuchet MS" panose="020B0603020202020204" pitchFamily="34" charset="0"/>
              </a:rPr>
              <a:t>Only brought forward loss to be reported</a:t>
            </a:r>
          </a:p>
          <a:p>
            <a:pPr lvl="1"/>
            <a:r>
              <a:rPr lang="en-IN" sz="2800" dirty="0" smtClean="0">
                <a:latin typeface="Trebuchet MS" panose="020B0603020202020204" pitchFamily="34" charset="0"/>
              </a:rPr>
              <a:t>Current year loss not to be reported</a:t>
            </a:r>
          </a:p>
          <a:p>
            <a:pPr lvl="1"/>
            <a:r>
              <a:rPr lang="en-IN" sz="2800" dirty="0" smtClean="0">
                <a:latin typeface="Trebuchet MS" panose="020B0603020202020204" pitchFamily="34" charset="0"/>
              </a:rPr>
              <a:t>Dispute, if any, to be suitably reported in Remarks</a:t>
            </a:r>
          </a:p>
          <a:p>
            <a:r>
              <a:rPr lang="en-IN" sz="3000" dirty="0">
                <a:latin typeface="Trebuchet MS" panose="020B0603020202020204" pitchFamily="34" charset="0"/>
              </a:rPr>
              <a:t>Whether depreciation loss can be set off against the salary income</a:t>
            </a:r>
          </a:p>
          <a:p>
            <a:pPr lvl="1"/>
            <a:r>
              <a:rPr lang="en-IN" sz="2800" dirty="0" smtClean="0">
                <a:latin typeface="Trebuchet MS" panose="020B0603020202020204" pitchFamily="34" charset="0"/>
              </a:rPr>
              <a:t>Chandra kumar – 2009 (11) TMI 549 (Chennai ITAT) </a:t>
            </a:r>
            <a:endParaRPr lang="en-IN" sz="2800" dirty="0">
              <a:latin typeface="Trebuchet MS" panose="020B0603020202020204" pitchFamily="34" charset="0"/>
            </a:endParaRPr>
          </a:p>
          <a:p>
            <a:pPr lvl="1"/>
            <a:r>
              <a:rPr lang="en-IN" sz="2800" dirty="0">
                <a:latin typeface="Trebuchet MS" panose="020B0603020202020204" pitchFamily="34" charset="0"/>
              </a:rPr>
              <a:t>Commission Vs Salary</a:t>
            </a:r>
          </a:p>
          <a:p>
            <a:pPr lvl="1"/>
            <a:r>
              <a:rPr lang="en-IN" sz="2800" dirty="0">
                <a:latin typeface="Trebuchet MS" panose="020B0603020202020204" pitchFamily="34" charset="0"/>
              </a:rPr>
              <a:t>Applicability of sec 36(1)(ii</a:t>
            </a:r>
            <a:r>
              <a:rPr lang="en-IN" sz="2800" dirty="0" smtClean="0">
                <a:latin typeface="Trebuchet MS" panose="020B0603020202020204" pitchFamily="34" charset="0"/>
              </a:rPr>
              <a:t>)</a:t>
            </a:r>
          </a:p>
          <a:p>
            <a:pPr lvl="1"/>
            <a:endParaRPr lang="en-IN" dirty="0"/>
          </a:p>
        </p:txBody>
      </p:sp>
    </p:spTree>
    <p:extLst>
      <p:ext uri="{BB962C8B-B14F-4D97-AF65-F5344CB8AC3E}">
        <p14:creationId xmlns:p14="http://schemas.microsoft.com/office/powerpoint/2010/main" val="2762253383"/>
      </p:ext>
    </p:extLst>
  </p:cSld>
  <p:clrMapOvr>
    <a:masterClrMapping/>
  </p:clrMapOvr>
  <p:transition spd="slow">
    <p:wip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Loss/ deductions u/c – </a:t>
            </a:r>
            <a:r>
              <a:rPr lang="en-IN" dirty="0" smtClean="0">
                <a:latin typeface="Trebuchet MS" panose="020B0603020202020204" pitchFamily="34" charset="0"/>
              </a:rPr>
              <a:t>VI-A (</a:t>
            </a:r>
            <a:r>
              <a:rPr lang="en-IN" dirty="0" err="1">
                <a:latin typeface="Trebuchet MS" panose="020B0603020202020204" pitchFamily="34" charset="0"/>
              </a:rPr>
              <a:t>C</a:t>
            </a:r>
            <a:r>
              <a:rPr lang="en-IN" dirty="0" err="1" smtClean="0">
                <a:latin typeface="Trebuchet MS" panose="020B0603020202020204" pitchFamily="34" charset="0"/>
              </a:rPr>
              <a:t>ontd</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sz="3000" dirty="0">
                <a:latin typeface="Trebuchet MS" panose="020B0603020202020204" pitchFamily="34" charset="0"/>
              </a:rPr>
              <a:t>Cl 32 (c)/(d)</a:t>
            </a:r>
          </a:p>
          <a:p>
            <a:pPr lvl="1"/>
            <a:r>
              <a:rPr lang="en-IN" sz="3000" dirty="0">
                <a:latin typeface="Trebuchet MS" panose="020B0603020202020204" pitchFamily="34" charset="0"/>
              </a:rPr>
              <a:t>Sec 73 - Speculative loss – current year only</a:t>
            </a:r>
          </a:p>
          <a:p>
            <a:pPr lvl="1"/>
            <a:r>
              <a:rPr lang="en-IN" sz="3000" dirty="0">
                <a:latin typeface="Trebuchet MS" panose="020B0603020202020204" pitchFamily="34" charset="0"/>
              </a:rPr>
              <a:t>Sec 73A – loss from specified business – current year only </a:t>
            </a:r>
          </a:p>
          <a:p>
            <a:r>
              <a:rPr lang="en-IN" sz="3000" dirty="0">
                <a:latin typeface="Trebuchet MS" panose="020B0603020202020204" pitchFamily="34" charset="0"/>
              </a:rPr>
              <a:t>Cl 33 – chapter VI-A deductions / Chapter III – 10A/10AA</a:t>
            </a:r>
          </a:p>
          <a:p>
            <a:pPr lvl="1"/>
            <a:r>
              <a:rPr lang="en-IN" sz="3000" dirty="0">
                <a:latin typeface="Trebuchet MS" panose="020B0603020202020204" pitchFamily="34" charset="0"/>
              </a:rPr>
              <a:t>Only as per books – personal info need not be reported</a:t>
            </a:r>
          </a:p>
          <a:p>
            <a:pPr lvl="1"/>
            <a:r>
              <a:rPr lang="en-IN" sz="3000" dirty="0">
                <a:latin typeface="Trebuchet MS" panose="020B0603020202020204" pitchFamily="34" charset="0"/>
              </a:rPr>
              <a:t>Report as per other sections – to be cross verified </a:t>
            </a:r>
          </a:p>
          <a:p>
            <a:endParaRPr lang="en-IN" dirty="0"/>
          </a:p>
        </p:txBody>
      </p:sp>
    </p:spTree>
    <p:extLst>
      <p:ext uri="{BB962C8B-B14F-4D97-AF65-F5344CB8AC3E}">
        <p14:creationId xmlns:p14="http://schemas.microsoft.com/office/powerpoint/2010/main" val="190907634"/>
      </p:ext>
    </p:extLst>
  </p:cSld>
  <p:clrMapOvr>
    <a:masterClrMapping/>
  </p:clrMapOvr>
  <p:transition spd="slow">
    <p:wip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TDS/TCS</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sz="3000" dirty="0" smtClean="0">
                <a:latin typeface="Trebuchet MS" panose="020B0603020202020204" pitchFamily="34" charset="0"/>
              </a:rPr>
              <a:t>Cl 21(b) replaces one line requirement of earlier clause 17(f) – amount inadmissible u/s. 40(a)</a:t>
            </a:r>
          </a:p>
          <a:p>
            <a:r>
              <a:rPr lang="en-IN" sz="3000" dirty="0" smtClean="0">
                <a:latin typeface="Trebuchet MS" panose="020B0603020202020204" pitchFamily="34" charset="0"/>
              </a:rPr>
              <a:t>Party wise details of TDS not deducted/ deducted but not remitted to be reported both for sec 40(a)(</a:t>
            </a:r>
            <a:r>
              <a:rPr lang="en-IN" sz="3000" dirty="0" err="1" smtClean="0">
                <a:latin typeface="Trebuchet MS" panose="020B0603020202020204" pitchFamily="34" charset="0"/>
              </a:rPr>
              <a:t>i</a:t>
            </a:r>
            <a:r>
              <a:rPr lang="en-IN" sz="3000" dirty="0" smtClean="0">
                <a:latin typeface="Trebuchet MS" panose="020B0603020202020204" pitchFamily="34" charset="0"/>
              </a:rPr>
              <a:t>) and sec 40(a)(</a:t>
            </a:r>
            <a:r>
              <a:rPr lang="en-IN" sz="3000" dirty="0" err="1" smtClean="0">
                <a:latin typeface="Trebuchet MS" panose="020B0603020202020204" pitchFamily="34" charset="0"/>
              </a:rPr>
              <a:t>ia</a:t>
            </a:r>
            <a:r>
              <a:rPr lang="en-IN" sz="3000" dirty="0" smtClean="0">
                <a:latin typeface="Trebuchet MS" panose="020B0603020202020204" pitchFamily="34" charset="0"/>
              </a:rPr>
              <a:t>) </a:t>
            </a:r>
            <a:endParaRPr lang="en-IN" sz="3000" dirty="0">
              <a:latin typeface="Trebuchet MS" panose="020B0603020202020204" pitchFamily="34" charset="0"/>
            </a:endParaRPr>
          </a:p>
          <a:p>
            <a:r>
              <a:rPr lang="en-IN" sz="3000" dirty="0" smtClean="0">
                <a:latin typeface="Trebuchet MS" panose="020B0603020202020204" pitchFamily="34" charset="0"/>
              </a:rPr>
              <a:t>AID – 40(a)(</a:t>
            </a:r>
            <a:r>
              <a:rPr lang="en-IN" sz="3000" dirty="0" err="1" smtClean="0">
                <a:latin typeface="Trebuchet MS" panose="020B0603020202020204" pitchFamily="34" charset="0"/>
              </a:rPr>
              <a:t>ia</a:t>
            </a:r>
            <a:r>
              <a:rPr lang="en-IN" sz="3000" dirty="0" smtClean="0">
                <a:latin typeface="Trebuchet MS" panose="020B0603020202020204" pitchFamily="34" charset="0"/>
              </a:rPr>
              <a:t>) and not for 40(a)(</a:t>
            </a:r>
            <a:r>
              <a:rPr lang="en-IN" sz="3000" dirty="0" err="1" smtClean="0">
                <a:latin typeface="Trebuchet MS" panose="020B0603020202020204" pitchFamily="34" charset="0"/>
              </a:rPr>
              <a:t>i</a:t>
            </a:r>
            <a:r>
              <a:rPr lang="en-IN" sz="3000" dirty="0" smtClean="0">
                <a:latin typeface="Trebuchet MS" panose="020B0603020202020204" pitchFamily="34" charset="0"/>
              </a:rPr>
              <a:t>) </a:t>
            </a:r>
            <a:r>
              <a:rPr lang="en-IN" sz="3000" dirty="0" smtClean="0">
                <a:solidFill>
                  <a:srgbClr val="FF0000"/>
                </a:solidFill>
                <a:latin typeface="Trebuchet MS" panose="020B0603020202020204" pitchFamily="34" charset="0"/>
              </a:rPr>
              <a:t>upto 31-03-2019</a:t>
            </a:r>
            <a:r>
              <a:rPr lang="en-IN" sz="3000" dirty="0" smtClean="0">
                <a:latin typeface="Trebuchet MS" panose="020B0603020202020204" pitchFamily="34" charset="0"/>
              </a:rPr>
              <a:t> </a:t>
            </a:r>
          </a:p>
          <a:p>
            <a:r>
              <a:rPr lang="en-IN" sz="3000" dirty="0" smtClean="0">
                <a:latin typeface="Trebuchet MS" panose="020B0603020202020204" pitchFamily="34" charset="0"/>
              </a:rPr>
              <a:t>Other clauses of 40(a) are to be separately reported</a:t>
            </a:r>
          </a:p>
        </p:txBody>
      </p:sp>
    </p:spTree>
    <p:extLst>
      <p:ext uri="{BB962C8B-B14F-4D97-AF65-F5344CB8AC3E}">
        <p14:creationId xmlns:p14="http://schemas.microsoft.com/office/powerpoint/2010/main" val="2307931652"/>
      </p:ext>
    </p:extLst>
  </p:cSld>
  <p:clrMapOvr>
    <a:masterClrMapping/>
  </p:clrMapOvr>
  <p:transition spd="slow">
    <p:wip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TDS/TCS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Autofit/>
          </a:bodyPr>
          <a:lstStyle/>
          <a:p>
            <a:r>
              <a:rPr lang="en-IN" sz="3000" dirty="0" smtClean="0">
                <a:latin typeface="Trebuchet MS" panose="020B0603020202020204" pitchFamily="34" charset="0"/>
              </a:rPr>
              <a:t>Clause 34(a) replaces previous clause 27</a:t>
            </a:r>
          </a:p>
          <a:p>
            <a:r>
              <a:rPr lang="en-IN" sz="3000" dirty="0" smtClean="0">
                <a:latin typeface="Trebuchet MS" panose="020B0603020202020204" pitchFamily="34" charset="0"/>
              </a:rPr>
              <a:t>Party wise details not required to be given</a:t>
            </a:r>
          </a:p>
          <a:p>
            <a:r>
              <a:rPr lang="en-IN" sz="3000" dirty="0" smtClean="0">
                <a:latin typeface="Trebuchet MS" panose="020B0603020202020204" pitchFamily="34" charset="0"/>
              </a:rPr>
              <a:t>Payments are to be arranged section wise, TAN wise, deductions at normal rate, lesser or NIL rate, below threshold limit</a:t>
            </a:r>
          </a:p>
          <a:p>
            <a:r>
              <a:rPr lang="en-IN" sz="3000" dirty="0" smtClean="0">
                <a:latin typeface="Trebuchet MS" panose="020B0603020202020204" pitchFamily="34" charset="0"/>
              </a:rPr>
              <a:t>Amount not paid to be reported </a:t>
            </a:r>
          </a:p>
          <a:p>
            <a:r>
              <a:rPr lang="en-IN" sz="3000" dirty="0" smtClean="0">
                <a:latin typeface="Trebuchet MS" panose="020B0603020202020204" pitchFamily="34" charset="0"/>
              </a:rPr>
              <a:t>TCS details are also to be similarly reported</a:t>
            </a:r>
          </a:p>
          <a:p>
            <a:r>
              <a:rPr lang="en-IN" sz="3000" dirty="0" smtClean="0">
                <a:latin typeface="Trebuchet MS" panose="020B0603020202020204" pitchFamily="34" charset="0"/>
              </a:rPr>
              <a:t>Test check permissible as per ICAI guidance note</a:t>
            </a:r>
          </a:p>
        </p:txBody>
      </p:sp>
    </p:spTree>
    <p:extLst>
      <p:ext uri="{BB962C8B-B14F-4D97-AF65-F5344CB8AC3E}">
        <p14:creationId xmlns:p14="http://schemas.microsoft.com/office/powerpoint/2010/main" val="1606819413"/>
      </p:ext>
    </p:extLst>
  </p:cSld>
  <p:clrMapOvr>
    <a:masterClrMapping/>
  </p:clrMapOvr>
  <p:transition spd="slow">
    <p:wip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Trebuchet MS" panose="020B0603020202020204" pitchFamily="34" charset="0"/>
              </a:rPr>
              <a:t>TDS/TCS (contd</a:t>
            </a:r>
            <a:r>
              <a:rPr lang="en-IN" dirty="0" smtClean="0">
                <a:latin typeface="Trebuchet MS" panose="020B0603020202020204" pitchFamily="34" charset="0"/>
              </a:rPr>
              <a:t>...) - </a:t>
            </a:r>
            <a:r>
              <a:rPr lang="en-IN" dirty="0">
                <a:latin typeface="Trebuchet MS" panose="020B0603020202020204" pitchFamily="34" charset="0"/>
              </a:rPr>
              <a:t>Cl 34(b) – details of quarterly Returns filed </a:t>
            </a:r>
            <a:endParaRPr lang="en-IN" dirty="0"/>
          </a:p>
        </p:txBody>
      </p:sp>
      <p:sp>
        <p:nvSpPr>
          <p:cNvPr id="3" name="Text Placeholder 2"/>
          <p:cNvSpPr>
            <a:spLocks noGrp="1"/>
          </p:cNvSpPr>
          <p:nvPr>
            <p:ph type="body" idx="1"/>
          </p:nvPr>
        </p:nvSpPr>
        <p:spPr>
          <a:xfrm>
            <a:off x="839788" y="1681163"/>
            <a:ext cx="5157787" cy="547687"/>
          </a:xfrm>
        </p:spPr>
        <p:txBody>
          <a:bodyPr/>
          <a:lstStyle/>
          <a:p>
            <a:pPr algn="ctr"/>
            <a:r>
              <a:rPr lang="en-IN" dirty="0" smtClean="0">
                <a:latin typeface="Trebuchet MS" panose="020B0603020202020204" pitchFamily="34" charset="0"/>
              </a:rPr>
              <a:t>Reports </a:t>
            </a:r>
            <a:r>
              <a:rPr lang="en-IN" dirty="0">
                <a:latin typeface="Trebuchet MS" panose="020B0603020202020204" pitchFamily="34" charset="0"/>
              </a:rPr>
              <a:t>issued upto 19-08-2018</a:t>
            </a:r>
            <a:endParaRPr lang="en-IN" dirty="0"/>
          </a:p>
        </p:txBody>
      </p:sp>
      <p:sp>
        <p:nvSpPr>
          <p:cNvPr id="4" name="Content Placeholder 3"/>
          <p:cNvSpPr>
            <a:spLocks noGrp="1"/>
          </p:cNvSpPr>
          <p:nvPr>
            <p:ph sz="half" idx="2"/>
          </p:nvPr>
        </p:nvSpPr>
        <p:spPr/>
        <p:txBody>
          <a:bodyPr>
            <a:normAutofit/>
          </a:bodyPr>
          <a:lstStyle/>
          <a:p>
            <a:pPr lvl="1" algn="just"/>
            <a:r>
              <a:rPr lang="en-IN" sz="2600" dirty="0" smtClean="0">
                <a:latin typeface="Trebuchet MS" panose="020B0603020202020204" pitchFamily="34" charset="0"/>
              </a:rPr>
              <a:t>Need </a:t>
            </a:r>
            <a:r>
              <a:rPr lang="en-IN" sz="2600" dirty="0">
                <a:latin typeface="Trebuchet MS" panose="020B0603020202020204" pitchFamily="34" charset="0"/>
              </a:rPr>
              <a:t>to be filled up </a:t>
            </a:r>
            <a:r>
              <a:rPr lang="en-IN" sz="2600" u="sng" dirty="0">
                <a:latin typeface="Trebuchet MS" panose="020B0603020202020204" pitchFamily="34" charset="0"/>
              </a:rPr>
              <a:t>only if delay</a:t>
            </a:r>
          </a:p>
          <a:p>
            <a:pPr lvl="1" algn="just"/>
            <a:endParaRPr lang="en-IN" sz="2600" dirty="0" smtClean="0">
              <a:latin typeface="Trebuchet MS" panose="020B0603020202020204" pitchFamily="34" charset="0"/>
            </a:endParaRPr>
          </a:p>
          <a:p>
            <a:pPr lvl="1" algn="just"/>
            <a:r>
              <a:rPr lang="en-IN" sz="2600" dirty="0" smtClean="0">
                <a:latin typeface="Trebuchet MS" panose="020B0603020202020204" pitchFamily="34" charset="0"/>
              </a:rPr>
              <a:t>Fact </a:t>
            </a:r>
            <a:r>
              <a:rPr lang="en-IN" sz="2600" dirty="0">
                <a:latin typeface="Trebuchet MS" panose="020B0603020202020204" pitchFamily="34" charset="0"/>
              </a:rPr>
              <a:t>that all the </a:t>
            </a:r>
            <a:r>
              <a:rPr lang="en-IN" sz="2600" dirty="0" smtClean="0">
                <a:latin typeface="Trebuchet MS" panose="020B0603020202020204" pitchFamily="34" charset="0"/>
              </a:rPr>
              <a:t>cases requires to be reported are reported or not is to be reported</a:t>
            </a:r>
            <a:endParaRPr lang="en-IN" sz="2600" dirty="0">
              <a:latin typeface="Trebuchet MS" panose="020B0603020202020204" pitchFamily="34" charset="0"/>
            </a:endParaRPr>
          </a:p>
        </p:txBody>
      </p:sp>
      <p:sp>
        <p:nvSpPr>
          <p:cNvPr id="5" name="Text Placeholder 4"/>
          <p:cNvSpPr>
            <a:spLocks noGrp="1"/>
          </p:cNvSpPr>
          <p:nvPr>
            <p:ph type="body" sz="quarter" idx="3"/>
          </p:nvPr>
        </p:nvSpPr>
        <p:spPr>
          <a:xfrm>
            <a:off x="6172200" y="1681163"/>
            <a:ext cx="5183188" cy="547687"/>
          </a:xfrm>
        </p:spPr>
        <p:txBody>
          <a:bodyPr/>
          <a:lstStyle/>
          <a:p>
            <a:r>
              <a:rPr lang="en-IN" dirty="0" smtClean="0">
                <a:solidFill>
                  <a:srgbClr val="FF0000"/>
                </a:solidFill>
              </a:rPr>
              <a:t>Reports issued on or after 20-08-2018</a:t>
            </a:r>
            <a:endParaRPr lang="en-IN" dirty="0">
              <a:solidFill>
                <a:srgbClr val="FF0000"/>
              </a:solidFill>
            </a:endParaRPr>
          </a:p>
        </p:txBody>
      </p:sp>
      <p:sp>
        <p:nvSpPr>
          <p:cNvPr id="6" name="Content Placeholder 5"/>
          <p:cNvSpPr>
            <a:spLocks noGrp="1"/>
          </p:cNvSpPr>
          <p:nvPr>
            <p:ph sz="quarter" idx="4"/>
          </p:nvPr>
        </p:nvSpPr>
        <p:spPr/>
        <p:txBody>
          <a:bodyPr>
            <a:normAutofit fontScale="92500"/>
          </a:bodyPr>
          <a:lstStyle/>
          <a:p>
            <a:pPr algn="just"/>
            <a:r>
              <a:rPr lang="en-IN" sz="3000" dirty="0" smtClean="0">
                <a:solidFill>
                  <a:srgbClr val="FF0000"/>
                </a:solidFill>
                <a:latin typeface="Trebuchet MS" panose="020B0603020202020204" pitchFamily="34" charset="0"/>
              </a:rPr>
              <a:t>Need to be filled up where there is requirement to furnish the statement of TDS</a:t>
            </a:r>
          </a:p>
          <a:p>
            <a:pPr algn="just"/>
            <a:r>
              <a:rPr lang="en-IN" dirty="0">
                <a:solidFill>
                  <a:srgbClr val="FF0000"/>
                </a:solidFill>
                <a:latin typeface="Trebuchet MS" panose="020B0603020202020204" pitchFamily="34" charset="0"/>
              </a:rPr>
              <a:t>Fact that all the cases requires to be reported are reported or not is to be reported</a:t>
            </a:r>
          </a:p>
          <a:p>
            <a:pPr algn="just"/>
            <a:r>
              <a:rPr lang="en-IN" b="1" u="sng" dirty="0" smtClean="0">
                <a:solidFill>
                  <a:srgbClr val="FF0000"/>
                </a:solidFill>
                <a:latin typeface="Trebuchet MS" panose="020B0603020202020204" pitchFamily="34" charset="0"/>
              </a:rPr>
              <a:t>If not, the details of unreported cases to be listed. </a:t>
            </a:r>
            <a:endParaRPr lang="en-IN" b="1" u="sng" dirty="0">
              <a:solidFill>
                <a:srgbClr val="FF0000"/>
              </a:solidFill>
            </a:endParaRPr>
          </a:p>
        </p:txBody>
      </p:sp>
    </p:spTree>
    <p:extLst>
      <p:ext uri="{BB962C8B-B14F-4D97-AF65-F5344CB8AC3E}">
        <p14:creationId xmlns:p14="http://schemas.microsoft.com/office/powerpoint/2010/main" val="1590653293"/>
      </p:ext>
    </p:extLst>
  </p:cSld>
  <p:clrMapOvr>
    <a:masterClrMapping/>
  </p:clrMapOvr>
  <p:transition spd="slow">
    <p:wip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TDS/TCS (contd...)</a:t>
            </a:r>
            <a:endParaRPr lang="en-IN" dirty="0"/>
          </a:p>
        </p:txBody>
      </p:sp>
      <p:sp>
        <p:nvSpPr>
          <p:cNvPr id="3" name="Content Placeholder 2"/>
          <p:cNvSpPr>
            <a:spLocks noGrp="1"/>
          </p:cNvSpPr>
          <p:nvPr>
            <p:ph idx="1"/>
          </p:nvPr>
        </p:nvSpPr>
        <p:spPr/>
        <p:txBody>
          <a:bodyPr/>
          <a:lstStyle/>
          <a:p>
            <a:r>
              <a:rPr lang="en-IN" dirty="0">
                <a:latin typeface="Trebuchet MS" panose="020B0603020202020204" pitchFamily="34" charset="0"/>
              </a:rPr>
              <a:t>Cl 34(c) – details of interest u/s. 201(1A)/206C(7)</a:t>
            </a:r>
          </a:p>
          <a:p>
            <a:pPr lvl="1"/>
            <a:r>
              <a:rPr lang="en-IN" sz="2800" dirty="0">
                <a:latin typeface="Trebuchet MS" panose="020B0603020202020204" pitchFamily="34" charset="0"/>
              </a:rPr>
              <a:t>Details of interest paid and payable to be reported</a:t>
            </a:r>
          </a:p>
          <a:p>
            <a:pPr lvl="1"/>
            <a:r>
              <a:rPr lang="en-IN" sz="2800" dirty="0">
                <a:latin typeface="Trebuchet MS" panose="020B0603020202020204" pitchFamily="34" charset="0"/>
              </a:rPr>
              <a:t>Details as per assessee calculation and </a:t>
            </a:r>
            <a:r>
              <a:rPr lang="en-IN" sz="2800" dirty="0" err="1">
                <a:latin typeface="Trebuchet MS" panose="020B0603020202020204" pitchFamily="34" charset="0"/>
              </a:rPr>
              <a:t>dept</a:t>
            </a:r>
            <a:r>
              <a:rPr lang="en-IN" sz="2800" dirty="0">
                <a:latin typeface="Trebuchet MS" panose="020B0603020202020204" pitchFamily="34" charset="0"/>
              </a:rPr>
              <a:t> calculation may vary</a:t>
            </a:r>
          </a:p>
          <a:p>
            <a:pPr lvl="1"/>
            <a:r>
              <a:rPr lang="en-IN" sz="2800" dirty="0">
                <a:latin typeface="Trebuchet MS" panose="020B0603020202020204" pitchFamily="34" charset="0"/>
              </a:rPr>
              <a:t>Month – varying factor</a:t>
            </a:r>
          </a:p>
          <a:p>
            <a:endParaRPr lang="en-IN" dirty="0"/>
          </a:p>
        </p:txBody>
      </p:sp>
    </p:spTree>
    <p:extLst>
      <p:ext uri="{BB962C8B-B14F-4D97-AF65-F5344CB8AC3E}">
        <p14:creationId xmlns:p14="http://schemas.microsoft.com/office/powerpoint/2010/main" val="676673282"/>
      </p:ext>
    </p:extLst>
  </p:cSld>
  <p:clrMapOvr>
    <a:masterClrMapping/>
  </p:clrMapOvr>
  <p:transition spd="slow">
    <p:wip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Firm/AOP</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sz="2600" dirty="0" smtClean="0">
                <a:latin typeface="Trebuchet MS" panose="020B0603020202020204" pitchFamily="34" charset="0"/>
              </a:rPr>
              <a:t>Cl 9 – details of sharing of profit – change, etc.</a:t>
            </a:r>
          </a:p>
          <a:p>
            <a:pPr lvl="1"/>
            <a:r>
              <a:rPr lang="en-IN" sz="2600" dirty="0" smtClean="0">
                <a:latin typeface="Trebuchet MS" panose="020B0603020202020204" pitchFamily="34" charset="0"/>
              </a:rPr>
              <a:t>Details of each change to be reported</a:t>
            </a:r>
          </a:p>
          <a:p>
            <a:pPr lvl="1"/>
            <a:r>
              <a:rPr lang="en-IN" sz="2600" dirty="0" smtClean="0">
                <a:latin typeface="Trebuchet MS" panose="020B0603020202020204" pitchFamily="34" charset="0"/>
              </a:rPr>
              <a:t>Sec 187/188 </a:t>
            </a:r>
          </a:p>
          <a:p>
            <a:pPr lvl="1"/>
            <a:r>
              <a:rPr lang="en-IN" sz="2600" dirty="0" smtClean="0">
                <a:latin typeface="Trebuchet MS" panose="020B0603020202020204" pitchFamily="34" charset="0"/>
              </a:rPr>
              <a:t>Death of one partner where there are only two partners - SC</a:t>
            </a:r>
          </a:p>
          <a:p>
            <a:r>
              <a:rPr lang="en-IN" sz="2600" dirty="0" smtClean="0">
                <a:latin typeface="Trebuchet MS" panose="020B0603020202020204" pitchFamily="34" charset="0"/>
              </a:rPr>
              <a:t>Cl 21(c ) – inadmissible u/s. 40(b)/(</a:t>
            </a:r>
            <a:r>
              <a:rPr lang="en-IN" sz="2600" dirty="0" err="1" smtClean="0">
                <a:latin typeface="Trebuchet MS" panose="020B0603020202020204" pitchFamily="34" charset="0"/>
              </a:rPr>
              <a:t>ba</a:t>
            </a:r>
            <a:r>
              <a:rPr lang="en-IN" sz="2600" dirty="0" smtClean="0">
                <a:latin typeface="Trebuchet MS" panose="020B0603020202020204" pitchFamily="34" charset="0"/>
              </a:rPr>
              <a:t>)</a:t>
            </a:r>
          </a:p>
          <a:p>
            <a:pPr lvl="1"/>
            <a:r>
              <a:rPr lang="en-IN" sz="2600" dirty="0" smtClean="0">
                <a:latin typeface="Trebuchet MS" panose="020B0603020202020204" pitchFamily="34" charset="0"/>
              </a:rPr>
              <a:t>Only inadmissible amount is to be reported</a:t>
            </a:r>
          </a:p>
          <a:p>
            <a:pPr lvl="1"/>
            <a:r>
              <a:rPr lang="en-IN" sz="2600" dirty="0" smtClean="0">
                <a:latin typeface="Trebuchet MS" panose="020B0603020202020204" pitchFamily="34" charset="0"/>
              </a:rPr>
              <a:t>Computation of disallowance to be given </a:t>
            </a:r>
          </a:p>
          <a:p>
            <a:pPr lvl="1"/>
            <a:r>
              <a:rPr lang="en-IN" sz="2600" dirty="0" err="1" smtClean="0">
                <a:latin typeface="Trebuchet MS" panose="020B0603020202020204" pitchFamily="34" charset="0"/>
              </a:rPr>
              <a:t>Munjal</a:t>
            </a:r>
            <a:r>
              <a:rPr lang="en-IN" sz="2600" dirty="0" smtClean="0">
                <a:latin typeface="Trebuchet MS" panose="020B0603020202020204" pitchFamily="34" charset="0"/>
              </a:rPr>
              <a:t> Sales Corporation – SC </a:t>
            </a:r>
          </a:p>
          <a:p>
            <a:pPr lvl="1"/>
            <a:endParaRPr lang="en-IN" dirty="0"/>
          </a:p>
        </p:txBody>
      </p:sp>
    </p:spTree>
    <p:extLst>
      <p:ext uri="{BB962C8B-B14F-4D97-AF65-F5344CB8AC3E}">
        <p14:creationId xmlns:p14="http://schemas.microsoft.com/office/powerpoint/2010/main" val="3686732005"/>
      </p:ext>
    </p:extLst>
  </p:cSld>
  <p:clrMapOvr>
    <a:masterClrMapping/>
  </p:clrMapOvr>
  <p:transition spd="slow">
    <p:wip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COMPANY </a:t>
            </a:r>
            <a:endParaRPr lang="en-IN" dirty="0">
              <a:latin typeface="Trebuchet MS" panose="020B0603020202020204" pitchFamily="34" charset="0"/>
            </a:endParaRPr>
          </a:p>
        </p:txBody>
      </p:sp>
      <p:sp>
        <p:nvSpPr>
          <p:cNvPr id="3" name="Content Placeholder 2"/>
          <p:cNvSpPr>
            <a:spLocks noGrp="1"/>
          </p:cNvSpPr>
          <p:nvPr>
            <p:ph idx="1"/>
          </p:nvPr>
        </p:nvSpPr>
        <p:spPr/>
        <p:txBody>
          <a:bodyPr/>
          <a:lstStyle/>
          <a:p>
            <a:pPr algn="just"/>
            <a:r>
              <a:rPr lang="en-IN" sz="3000" dirty="0">
                <a:latin typeface="Trebuchet MS" panose="020B0603020202020204" pitchFamily="34" charset="0"/>
              </a:rPr>
              <a:t>Cl 29 – income covered u/s. 56(2)(</a:t>
            </a:r>
            <a:r>
              <a:rPr lang="en-IN" sz="3000" dirty="0" err="1">
                <a:latin typeface="Trebuchet MS" panose="020B0603020202020204" pitchFamily="34" charset="0"/>
              </a:rPr>
              <a:t>viib</a:t>
            </a:r>
            <a:r>
              <a:rPr lang="en-IN" sz="3000" dirty="0">
                <a:latin typeface="Trebuchet MS" panose="020B0603020202020204" pitchFamily="34" charset="0"/>
              </a:rPr>
              <a:t>)</a:t>
            </a:r>
          </a:p>
          <a:p>
            <a:pPr lvl="1" algn="just"/>
            <a:r>
              <a:rPr lang="en-IN" sz="3000" dirty="0">
                <a:latin typeface="Trebuchet MS" panose="020B0603020202020204" pitchFamily="34" charset="0"/>
              </a:rPr>
              <a:t>Issue at premium to residents only covered</a:t>
            </a:r>
          </a:p>
          <a:p>
            <a:pPr lvl="1" algn="just"/>
            <a:r>
              <a:rPr lang="en-IN" sz="3000" dirty="0" smtClean="0">
                <a:latin typeface="Trebuchet MS" panose="020B0603020202020204" pitchFamily="34" charset="0"/>
              </a:rPr>
              <a:t>Issue of shares at face </a:t>
            </a:r>
            <a:r>
              <a:rPr lang="en-IN" sz="3000" dirty="0">
                <a:latin typeface="Trebuchet MS" panose="020B0603020202020204" pitchFamily="34" charset="0"/>
              </a:rPr>
              <a:t>value not covered </a:t>
            </a:r>
            <a:endParaRPr lang="en-IN" sz="3000" dirty="0" smtClean="0">
              <a:latin typeface="Trebuchet MS" panose="020B0603020202020204" pitchFamily="34" charset="0"/>
            </a:endParaRPr>
          </a:p>
          <a:p>
            <a:pPr lvl="1" algn="just"/>
            <a:r>
              <a:rPr lang="en-IN" sz="3000" dirty="0" smtClean="0">
                <a:latin typeface="Trebuchet MS" panose="020B0603020202020204" pitchFamily="34" charset="0"/>
              </a:rPr>
              <a:t>Issue of shares at face value – for recipient sec 56(2)(x)???</a:t>
            </a:r>
            <a:endParaRPr lang="en-IN" sz="3000" dirty="0">
              <a:latin typeface="Trebuchet MS" panose="020B0603020202020204" pitchFamily="34" charset="0"/>
            </a:endParaRPr>
          </a:p>
          <a:p>
            <a:pPr lvl="1" algn="just"/>
            <a:r>
              <a:rPr lang="en-IN" sz="3000" dirty="0" smtClean="0">
                <a:latin typeface="Trebuchet MS" panose="020B0603020202020204" pitchFamily="34" charset="0"/>
              </a:rPr>
              <a:t>However, Company </a:t>
            </a:r>
            <a:r>
              <a:rPr lang="en-IN" sz="3000" dirty="0">
                <a:latin typeface="Trebuchet MS" panose="020B0603020202020204" pitchFamily="34" charset="0"/>
              </a:rPr>
              <a:t>law provisions are to be taken into account </a:t>
            </a:r>
          </a:p>
          <a:p>
            <a:endParaRPr lang="en-IN" dirty="0"/>
          </a:p>
        </p:txBody>
      </p:sp>
    </p:spTree>
    <p:extLst>
      <p:ext uri="{BB962C8B-B14F-4D97-AF65-F5344CB8AC3E}">
        <p14:creationId xmlns:p14="http://schemas.microsoft.com/office/powerpoint/2010/main" val="1451513260"/>
      </p:ext>
    </p:extLst>
  </p:cSld>
  <p:clrMapOvr>
    <a:masterClrMapping/>
  </p:clrMapOvr>
  <p:transition spd="slow">
    <p:wip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COMPANY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sz="2600" dirty="0" smtClean="0">
                <a:latin typeface="Trebuchet MS" panose="020B0603020202020204" pitchFamily="34" charset="0"/>
              </a:rPr>
              <a:t>Cl 32(b)/(e) deal with losses for company </a:t>
            </a:r>
          </a:p>
          <a:p>
            <a:pPr lvl="1"/>
            <a:r>
              <a:rPr lang="en-IN" sz="2600" dirty="0" smtClean="0">
                <a:latin typeface="Trebuchet MS" panose="020B0603020202020204" pitchFamily="34" charset="0"/>
              </a:rPr>
              <a:t>Speculative loss as per </a:t>
            </a:r>
            <a:r>
              <a:rPr lang="en-IN" sz="2600" dirty="0" err="1" smtClean="0">
                <a:latin typeface="Trebuchet MS" panose="020B0603020202020204" pitchFamily="34" charset="0"/>
              </a:rPr>
              <a:t>expl</a:t>
            </a:r>
            <a:r>
              <a:rPr lang="en-IN" sz="2600" dirty="0" smtClean="0">
                <a:latin typeface="Trebuchet MS" panose="020B0603020202020204" pitchFamily="34" charset="0"/>
              </a:rPr>
              <a:t> to sec 73 – current year loss only</a:t>
            </a:r>
          </a:p>
          <a:p>
            <a:pPr lvl="1"/>
            <a:r>
              <a:rPr lang="en-IN" sz="2600" dirty="0" smtClean="0">
                <a:latin typeface="Trebuchet MS" panose="020B0603020202020204" pitchFamily="34" charset="0"/>
              </a:rPr>
              <a:t>Disqualification of loss by invoking sec 79 </a:t>
            </a:r>
          </a:p>
          <a:p>
            <a:pPr lvl="1"/>
            <a:r>
              <a:rPr lang="en-IN" sz="2600" dirty="0" smtClean="0">
                <a:latin typeface="Trebuchet MS" panose="020B0603020202020204" pitchFamily="34" charset="0"/>
              </a:rPr>
              <a:t>Depreciation loss shall not be hit by sec 79</a:t>
            </a:r>
          </a:p>
          <a:p>
            <a:r>
              <a:rPr lang="en-IN" dirty="0">
                <a:latin typeface="Trebuchet MS" panose="020B0603020202020204" pitchFamily="34" charset="0"/>
              </a:rPr>
              <a:t>Cl 36 deals with </a:t>
            </a:r>
            <a:r>
              <a:rPr lang="en-IN" dirty="0" smtClean="0">
                <a:latin typeface="Trebuchet MS" panose="020B0603020202020204" pitchFamily="34" charset="0"/>
              </a:rPr>
              <a:t>DDT (upto 31-03-2020)</a:t>
            </a:r>
            <a:endParaRPr lang="en-IN" dirty="0">
              <a:latin typeface="Trebuchet MS" panose="020B0603020202020204" pitchFamily="34" charset="0"/>
            </a:endParaRPr>
          </a:p>
          <a:p>
            <a:pPr lvl="1"/>
            <a:r>
              <a:rPr lang="en-IN" sz="2800" dirty="0">
                <a:latin typeface="Trebuchet MS" panose="020B0603020202020204" pitchFamily="34" charset="0"/>
              </a:rPr>
              <a:t>DDT paid in the year of audit alone to be reported</a:t>
            </a:r>
          </a:p>
          <a:p>
            <a:pPr lvl="1"/>
            <a:r>
              <a:rPr lang="en-IN" sz="2800" dirty="0">
                <a:latin typeface="Trebuchet MS" panose="020B0603020202020204" pitchFamily="34" charset="0"/>
              </a:rPr>
              <a:t>Amount reducible u/s. 115O(1A(</a:t>
            </a:r>
            <a:r>
              <a:rPr lang="en-IN" sz="2800" dirty="0" err="1">
                <a:latin typeface="Trebuchet MS" panose="020B0603020202020204" pitchFamily="34" charset="0"/>
              </a:rPr>
              <a:t>i&amp;ii</a:t>
            </a:r>
            <a:r>
              <a:rPr lang="en-IN" sz="2800" dirty="0">
                <a:latin typeface="Trebuchet MS" panose="020B0603020202020204" pitchFamily="34" charset="0"/>
              </a:rPr>
              <a:t>)) are also to be mentioned separately</a:t>
            </a:r>
          </a:p>
          <a:p>
            <a:pPr marL="457200" lvl="1" indent="0">
              <a:buNone/>
            </a:pPr>
            <a:endParaRPr lang="en-IN" sz="2600" dirty="0" smtClean="0">
              <a:latin typeface="Trebuchet MS" panose="020B0603020202020204" pitchFamily="34" charset="0"/>
            </a:endParaRPr>
          </a:p>
          <a:p>
            <a:pPr marL="457200" lvl="1" indent="0">
              <a:buNone/>
            </a:pPr>
            <a:r>
              <a:rPr lang="en-IN" dirty="0" smtClean="0"/>
              <a:t> </a:t>
            </a:r>
            <a:endParaRPr lang="en-IN" dirty="0"/>
          </a:p>
        </p:txBody>
      </p:sp>
    </p:spTree>
    <p:extLst>
      <p:ext uri="{BB962C8B-B14F-4D97-AF65-F5344CB8AC3E}">
        <p14:creationId xmlns:p14="http://schemas.microsoft.com/office/powerpoint/2010/main" val="338796377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APPLICABILITY OF SEC 44AB –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77500" lnSpcReduction="20000"/>
          </a:bodyPr>
          <a:lstStyle/>
          <a:p>
            <a:pPr algn="just"/>
            <a:r>
              <a:rPr lang="en-IN" sz="3100" b="1" dirty="0">
                <a:latin typeface="Trebuchet MS" panose="020B0603020202020204" pitchFamily="34" charset="0"/>
              </a:rPr>
              <a:t>Provided </a:t>
            </a:r>
            <a:r>
              <a:rPr lang="en-IN" sz="3100" dirty="0">
                <a:latin typeface="Trebuchet MS" panose="020B0603020202020204" pitchFamily="34" charset="0"/>
              </a:rPr>
              <a:t>that this section shall not apply to the person, who declares profits and gains for the previous year in accordance with the provisions of sub-section (1) of </a:t>
            </a:r>
            <a:r>
              <a:rPr lang="en-IN" sz="3100" dirty="0">
                <a:solidFill>
                  <a:srgbClr val="FF0000"/>
                </a:solidFill>
                <a:latin typeface="Trebuchet MS" panose="020B0603020202020204" pitchFamily="34" charset="0"/>
              </a:rPr>
              <a:t>section 44AD</a:t>
            </a:r>
            <a:r>
              <a:rPr lang="en-IN" sz="3100" dirty="0">
                <a:latin typeface="Trebuchet MS" panose="020B0603020202020204" pitchFamily="34" charset="0"/>
              </a:rPr>
              <a:t> and his total sales, turnover or gross receipts, as the case may be, in business </a:t>
            </a:r>
            <a:r>
              <a:rPr lang="en-IN" sz="3100" dirty="0">
                <a:solidFill>
                  <a:srgbClr val="FF0000"/>
                </a:solidFill>
                <a:latin typeface="Trebuchet MS" panose="020B0603020202020204" pitchFamily="34" charset="0"/>
              </a:rPr>
              <a:t>does not exceed two crore rupees</a:t>
            </a:r>
            <a:r>
              <a:rPr lang="en-IN" sz="3100" dirty="0">
                <a:latin typeface="Trebuchet MS" panose="020B0603020202020204" pitchFamily="34" charset="0"/>
              </a:rPr>
              <a:t> in such previous year:</a:t>
            </a:r>
          </a:p>
          <a:p>
            <a:pPr algn="just"/>
            <a:r>
              <a:rPr lang="en-IN" sz="3100" b="1" dirty="0">
                <a:latin typeface="Trebuchet MS" panose="020B0603020202020204" pitchFamily="34" charset="0"/>
              </a:rPr>
              <a:t>Provided further </a:t>
            </a:r>
            <a:r>
              <a:rPr lang="en-IN" sz="3100" dirty="0">
                <a:latin typeface="Trebuchet MS" panose="020B0603020202020204" pitchFamily="34" charset="0"/>
              </a:rPr>
              <a:t>that this </a:t>
            </a:r>
            <a:r>
              <a:rPr lang="en-IN" sz="3100" dirty="0" smtClean="0">
                <a:latin typeface="Trebuchet MS" panose="020B0603020202020204" pitchFamily="34" charset="0"/>
              </a:rPr>
              <a:t>section shall not apply ………..</a:t>
            </a:r>
            <a:r>
              <a:rPr lang="en-IN" sz="3100" dirty="0" smtClean="0">
                <a:solidFill>
                  <a:srgbClr val="FF0000"/>
                </a:solidFill>
                <a:latin typeface="Trebuchet MS" panose="020B0603020202020204" pitchFamily="34" charset="0"/>
              </a:rPr>
              <a:t>section </a:t>
            </a:r>
            <a:r>
              <a:rPr lang="en-IN" sz="3100" dirty="0">
                <a:solidFill>
                  <a:srgbClr val="FF0000"/>
                </a:solidFill>
                <a:latin typeface="Trebuchet MS" panose="020B0603020202020204" pitchFamily="34" charset="0"/>
              </a:rPr>
              <a:t>44B or section 44BBA</a:t>
            </a:r>
            <a:r>
              <a:rPr lang="en-IN" sz="3100" dirty="0" smtClean="0">
                <a:solidFill>
                  <a:srgbClr val="FF0000"/>
                </a:solidFill>
                <a:latin typeface="Trebuchet MS" panose="020B0603020202020204" pitchFamily="34" charset="0"/>
              </a:rPr>
              <a:t>,………..</a:t>
            </a:r>
            <a:r>
              <a:rPr lang="en-IN" sz="3100" dirty="0" smtClean="0">
                <a:latin typeface="Trebuchet MS" panose="020B0603020202020204" pitchFamily="34" charset="0"/>
              </a:rPr>
              <a:t> :</a:t>
            </a:r>
            <a:endParaRPr lang="en-IN" sz="3100" dirty="0">
              <a:latin typeface="Trebuchet MS" panose="020B0603020202020204" pitchFamily="34" charset="0"/>
            </a:endParaRPr>
          </a:p>
          <a:p>
            <a:pPr algn="just"/>
            <a:r>
              <a:rPr lang="en-IN" sz="3100" b="1" dirty="0">
                <a:latin typeface="Trebuchet MS" panose="020B0603020202020204" pitchFamily="34" charset="0"/>
              </a:rPr>
              <a:t>Provided also</a:t>
            </a:r>
            <a:r>
              <a:rPr lang="en-IN" sz="3100" dirty="0">
                <a:latin typeface="Trebuchet MS" panose="020B0603020202020204" pitchFamily="34" charset="0"/>
              </a:rPr>
              <a:t> that in a case where such </a:t>
            </a:r>
            <a:r>
              <a:rPr lang="en-IN" sz="3100" dirty="0">
                <a:solidFill>
                  <a:srgbClr val="FF0000"/>
                </a:solidFill>
                <a:latin typeface="Trebuchet MS" panose="020B0603020202020204" pitchFamily="34" charset="0"/>
              </a:rPr>
              <a:t>person is required by or under any other law to get his accounts audited</a:t>
            </a:r>
            <a:r>
              <a:rPr lang="en-IN" sz="3100" dirty="0">
                <a:latin typeface="Trebuchet MS" panose="020B0603020202020204" pitchFamily="34" charset="0"/>
              </a:rPr>
              <a:t>, it shall be sufficient compliance with the provisions of this section if such person gets the accounts of such business or profession </a:t>
            </a:r>
            <a:r>
              <a:rPr lang="en-IN" sz="3100" dirty="0">
                <a:solidFill>
                  <a:srgbClr val="FF0000"/>
                </a:solidFill>
                <a:latin typeface="Trebuchet MS" panose="020B0603020202020204" pitchFamily="34" charset="0"/>
              </a:rPr>
              <a:t>audited under such law before the specified date</a:t>
            </a:r>
            <a:r>
              <a:rPr lang="en-IN" sz="3100" dirty="0">
                <a:latin typeface="Trebuchet MS" panose="020B0603020202020204" pitchFamily="34" charset="0"/>
              </a:rPr>
              <a:t> and furnishes by that date the </a:t>
            </a:r>
            <a:r>
              <a:rPr lang="en-IN" sz="3100" dirty="0">
                <a:solidFill>
                  <a:srgbClr val="FF0000"/>
                </a:solidFill>
                <a:latin typeface="Trebuchet MS" panose="020B0603020202020204" pitchFamily="34" charset="0"/>
              </a:rPr>
              <a:t>report of the audit as required under such other law</a:t>
            </a:r>
            <a:r>
              <a:rPr lang="en-IN" sz="3100" dirty="0">
                <a:latin typeface="Trebuchet MS" panose="020B0603020202020204" pitchFamily="34" charset="0"/>
              </a:rPr>
              <a:t> and a </a:t>
            </a:r>
            <a:r>
              <a:rPr lang="en-IN" sz="3100" dirty="0">
                <a:solidFill>
                  <a:srgbClr val="FF0000"/>
                </a:solidFill>
                <a:latin typeface="Trebuchet MS" panose="020B0603020202020204" pitchFamily="34" charset="0"/>
              </a:rPr>
              <a:t>further report by an accountant in the form</a:t>
            </a:r>
            <a:r>
              <a:rPr lang="en-IN" sz="3100" dirty="0">
                <a:latin typeface="Trebuchet MS" panose="020B0603020202020204" pitchFamily="34" charset="0"/>
              </a:rPr>
              <a:t> prescribed under this section.</a:t>
            </a:r>
          </a:p>
          <a:p>
            <a:endParaRPr lang="en-IN" dirty="0"/>
          </a:p>
        </p:txBody>
      </p:sp>
    </p:spTree>
    <p:extLst>
      <p:ext uri="{BB962C8B-B14F-4D97-AF65-F5344CB8AC3E}">
        <p14:creationId xmlns:p14="http://schemas.microsoft.com/office/powerpoint/2010/main" val="3080776214"/>
      </p:ext>
    </p:extLst>
  </p:cSld>
  <p:clrMapOvr>
    <a:masterClrMapping/>
  </p:clrMapOvr>
  <p:transition spd="slow">
    <p:wip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OTHER ASPECTS 	</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sz="2600" dirty="0" smtClean="0">
                <a:latin typeface="Trebuchet MS" panose="020B0603020202020204" pitchFamily="34" charset="0"/>
              </a:rPr>
              <a:t>Cl 37/38 </a:t>
            </a:r>
          </a:p>
          <a:p>
            <a:pPr lvl="1"/>
            <a:r>
              <a:rPr lang="en-IN" sz="2600" dirty="0" smtClean="0">
                <a:latin typeface="Trebuchet MS" panose="020B0603020202020204" pitchFamily="34" charset="0"/>
              </a:rPr>
              <a:t>Cost audit and central excise audit</a:t>
            </a:r>
          </a:p>
          <a:p>
            <a:pPr lvl="1"/>
            <a:r>
              <a:rPr lang="en-IN" sz="2600" dirty="0" smtClean="0">
                <a:latin typeface="Trebuchet MS" panose="020B0603020202020204" pitchFamily="34" charset="0"/>
              </a:rPr>
              <a:t>Attaching the report dispensed with </a:t>
            </a:r>
          </a:p>
          <a:p>
            <a:pPr lvl="1"/>
            <a:r>
              <a:rPr lang="en-IN" sz="2600" dirty="0" smtClean="0">
                <a:latin typeface="Trebuchet MS" panose="020B0603020202020204" pitchFamily="34" charset="0"/>
              </a:rPr>
              <a:t>Contents of the report to be studied and major observations are to be mentioned</a:t>
            </a:r>
          </a:p>
          <a:p>
            <a:r>
              <a:rPr lang="en-IN" sz="2600" dirty="0" smtClean="0">
                <a:latin typeface="Trebuchet MS" panose="020B0603020202020204" pitchFamily="34" charset="0"/>
              </a:rPr>
              <a:t>Cl 39 </a:t>
            </a:r>
          </a:p>
          <a:p>
            <a:pPr lvl="1"/>
            <a:r>
              <a:rPr lang="en-IN" sz="2600" dirty="0" smtClean="0">
                <a:latin typeface="Trebuchet MS" panose="020B0603020202020204" pitchFamily="34" charset="0"/>
              </a:rPr>
              <a:t>Service tax audit </a:t>
            </a:r>
          </a:p>
          <a:p>
            <a:pPr lvl="1"/>
            <a:r>
              <a:rPr lang="en-IN" sz="2600" dirty="0">
                <a:latin typeface="Trebuchet MS" panose="020B0603020202020204" pitchFamily="34" charset="0"/>
              </a:rPr>
              <a:t>Contents of the report to be studied and major observations are to be mentioned</a:t>
            </a:r>
          </a:p>
          <a:p>
            <a:pPr lvl="1"/>
            <a:endParaRPr lang="en-IN" dirty="0">
              <a:latin typeface="Trebuchet MS" panose="020B0603020202020204" pitchFamily="34" charset="0"/>
            </a:endParaRPr>
          </a:p>
        </p:txBody>
      </p:sp>
    </p:spTree>
    <p:extLst>
      <p:ext uri="{BB962C8B-B14F-4D97-AF65-F5344CB8AC3E}">
        <p14:creationId xmlns:p14="http://schemas.microsoft.com/office/powerpoint/2010/main" val="3087408151"/>
      </p:ext>
    </p:extLst>
  </p:cSld>
  <p:clrMapOvr>
    <a:masterClrMapping/>
  </p:clrMapOvr>
  <p:transition spd="slow">
    <p:wip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OTHER ASPECTS (Contd..)</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r>
              <a:rPr lang="en-IN" sz="2600" dirty="0" smtClean="0">
                <a:latin typeface="Trebuchet MS" panose="020B0603020202020204" pitchFamily="34" charset="0"/>
              </a:rPr>
              <a:t>Cl 40 – Ratios</a:t>
            </a:r>
          </a:p>
          <a:p>
            <a:pPr lvl="1"/>
            <a:r>
              <a:rPr lang="en-IN" sz="2600" dirty="0" smtClean="0">
                <a:latin typeface="Trebuchet MS" panose="020B0603020202020204" pitchFamily="34" charset="0"/>
              </a:rPr>
              <a:t>Division wise ratios are not to be given but entity wise only to be given</a:t>
            </a:r>
          </a:p>
          <a:p>
            <a:pPr lvl="1"/>
            <a:r>
              <a:rPr lang="en-IN" sz="2600" dirty="0" smtClean="0">
                <a:latin typeface="Trebuchet MS" panose="020B0603020202020204" pitchFamily="34" charset="0"/>
              </a:rPr>
              <a:t>For service organisation also ratio is necessary</a:t>
            </a:r>
          </a:p>
          <a:p>
            <a:r>
              <a:rPr lang="en-IN" sz="2600" dirty="0" smtClean="0">
                <a:latin typeface="Trebuchet MS" panose="020B0603020202020204" pitchFamily="34" charset="0"/>
              </a:rPr>
              <a:t>Cl 41 – Demands and refunds </a:t>
            </a:r>
            <a:r>
              <a:rPr lang="en-IN" sz="2600" dirty="0" smtClean="0">
                <a:solidFill>
                  <a:srgbClr val="FF0000"/>
                </a:solidFill>
                <a:latin typeface="Trebuchet MS" panose="020B0603020202020204" pitchFamily="34" charset="0"/>
              </a:rPr>
              <a:t>other than direct tax</a:t>
            </a:r>
          </a:p>
          <a:p>
            <a:pPr lvl="1"/>
            <a:r>
              <a:rPr lang="en-IN" sz="2600" dirty="0" smtClean="0">
                <a:latin typeface="Trebuchet MS" panose="020B0603020202020204" pitchFamily="34" charset="0"/>
              </a:rPr>
              <a:t>Only </a:t>
            </a:r>
            <a:r>
              <a:rPr lang="en-IN" sz="2600" dirty="0" smtClean="0">
                <a:solidFill>
                  <a:srgbClr val="FF0000"/>
                </a:solidFill>
                <a:latin typeface="Trebuchet MS" panose="020B0603020202020204" pitchFamily="34" charset="0"/>
              </a:rPr>
              <a:t>tax demand and refunds</a:t>
            </a:r>
            <a:r>
              <a:rPr lang="en-IN" sz="2600" dirty="0" smtClean="0">
                <a:latin typeface="Trebuchet MS" panose="020B0603020202020204" pitchFamily="34" charset="0"/>
              </a:rPr>
              <a:t> – not other laws</a:t>
            </a:r>
          </a:p>
          <a:p>
            <a:pPr lvl="1"/>
            <a:r>
              <a:rPr lang="en-IN" sz="2600" dirty="0" smtClean="0">
                <a:latin typeface="Trebuchet MS" panose="020B0603020202020204" pitchFamily="34" charset="0"/>
              </a:rPr>
              <a:t>To be suitably cross referenced with sec 28</a:t>
            </a:r>
          </a:p>
          <a:p>
            <a:pPr lvl="1"/>
            <a:r>
              <a:rPr lang="en-IN" sz="2600" dirty="0" smtClean="0">
                <a:latin typeface="Trebuchet MS" panose="020B0603020202020204" pitchFamily="34" charset="0"/>
              </a:rPr>
              <a:t>Pending proceedings – finality reached in next year – need not be reported</a:t>
            </a:r>
          </a:p>
          <a:p>
            <a:pPr marL="457200" lvl="1" indent="0">
              <a:buNone/>
            </a:pPr>
            <a:endParaRPr lang="en-IN" dirty="0" smtClean="0">
              <a:latin typeface="Trebuchet MS" panose="020B0603020202020204" pitchFamily="34" charset="0"/>
            </a:endParaRPr>
          </a:p>
          <a:p>
            <a:pPr lvl="1"/>
            <a:endParaRPr lang="en-IN" dirty="0"/>
          </a:p>
        </p:txBody>
      </p:sp>
    </p:spTree>
    <p:extLst>
      <p:ext uri="{BB962C8B-B14F-4D97-AF65-F5344CB8AC3E}">
        <p14:creationId xmlns:p14="http://schemas.microsoft.com/office/powerpoint/2010/main" val="3468740211"/>
      </p:ext>
    </p:extLst>
  </p:cSld>
  <p:clrMapOvr>
    <a:masterClrMapping/>
  </p:clrMapOvr>
  <p:transition spd="slow">
    <p:wip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latin typeface="Trebuchet MS" panose="020B0603020202020204" pitchFamily="34" charset="0"/>
              </a:rPr>
              <a:t>New reporting requirements</a:t>
            </a:r>
            <a:endParaRPr lang="en-IN" dirty="0">
              <a:solidFill>
                <a:srgbClr val="FF0000"/>
              </a:solidFill>
              <a:latin typeface="Trebuchet MS" panose="020B0603020202020204" pitchFamily="34" charset="0"/>
            </a:endParaRPr>
          </a:p>
        </p:txBody>
      </p:sp>
      <p:sp>
        <p:nvSpPr>
          <p:cNvPr id="3" name="Content Placeholder 2"/>
          <p:cNvSpPr>
            <a:spLocks noGrp="1"/>
          </p:cNvSpPr>
          <p:nvPr>
            <p:ph idx="1"/>
          </p:nvPr>
        </p:nvSpPr>
        <p:spPr/>
        <p:txBody>
          <a:bodyPr/>
          <a:lstStyle/>
          <a:p>
            <a:r>
              <a:rPr lang="en-IN" b="1" u="sng" dirty="0" smtClean="0">
                <a:solidFill>
                  <a:srgbClr val="FF0000"/>
                </a:solidFill>
                <a:latin typeface="Trebuchet MS" panose="020B0603020202020204" pitchFamily="34" charset="0"/>
              </a:rPr>
              <a:t>Reports issued on or after 20-08-2018</a:t>
            </a:r>
          </a:p>
          <a:p>
            <a:r>
              <a:rPr lang="en-IN" dirty="0" smtClean="0">
                <a:solidFill>
                  <a:srgbClr val="FF0000"/>
                </a:solidFill>
                <a:latin typeface="Trebuchet MS" panose="020B0603020202020204" pitchFamily="34" charset="0"/>
              </a:rPr>
              <a:t>Transfer pricing adjustments – secondary adjustments – details to be reported – Cl 30A</a:t>
            </a:r>
          </a:p>
          <a:p>
            <a:r>
              <a:rPr lang="en-IN" dirty="0" smtClean="0">
                <a:solidFill>
                  <a:srgbClr val="FF0000"/>
                </a:solidFill>
                <a:latin typeface="Trebuchet MS" panose="020B0603020202020204" pitchFamily="34" charset="0"/>
              </a:rPr>
              <a:t>Thin capitalisation Rule – Sec 94B – details to be reported – Cl 30B</a:t>
            </a:r>
          </a:p>
          <a:p>
            <a:r>
              <a:rPr lang="en-IN" strike="sngStrike" dirty="0" smtClean="0">
                <a:solidFill>
                  <a:srgbClr val="FF0000"/>
                </a:solidFill>
                <a:latin typeface="Trebuchet MS" panose="020B0603020202020204" pitchFamily="34" charset="0"/>
              </a:rPr>
              <a:t>GAAR - Impermissible avoidance agreement – sec 96 – Cl 30C </a:t>
            </a:r>
            <a:r>
              <a:rPr lang="en-IN" dirty="0" smtClean="0">
                <a:solidFill>
                  <a:srgbClr val="FF0000"/>
                </a:solidFill>
                <a:latin typeface="Trebuchet MS" panose="020B0603020202020204" pitchFamily="34" charset="0"/>
              </a:rPr>
              <a:t>(NA for the FY 2019-20)</a:t>
            </a:r>
          </a:p>
          <a:p>
            <a:r>
              <a:rPr lang="en-IN" dirty="0" smtClean="0">
                <a:solidFill>
                  <a:srgbClr val="FF0000"/>
                </a:solidFill>
                <a:latin typeface="Trebuchet MS" panose="020B0603020202020204" pitchFamily="34" charset="0"/>
              </a:rPr>
              <a:t>Information from Statement in Form 61/61A/61B – cl 42</a:t>
            </a:r>
          </a:p>
          <a:p>
            <a:r>
              <a:rPr lang="en-IN" dirty="0" smtClean="0">
                <a:solidFill>
                  <a:srgbClr val="FF0000"/>
                </a:solidFill>
                <a:latin typeface="Trebuchet MS" panose="020B0603020202020204" pitchFamily="34" charset="0"/>
              </a:rPr>
              <a:t>Information from Statement u/s. 286 – Cl 43</a:t>
            </a:r>
          </a:p>
        </p:txBody>
      </p:sp>
    </p:spTree>
    <p:extLst>
      <p:ext uri="{BB962C8B-B14F-4D97-AF65-F5344CB8AC3E}">
        <p14:creationId xmlns:p14="http://schemas.microsoft.com/office/powerpoint/2010/main" val="36049184"/>
      </p:ext>
    </p:extLst>
  </p:cSld>
  <p:clrMapOvr>
    <a:masterClrMapping/>
  </p:clrMapOvr>
  <p:transition spd="slow">
    <p:wip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solidFill>
                  <a:srgbClr val="FF0000"/>
                </a:solidFill>
                <a:latin typeface="Trebuchet MS" panose="020B0603020202020204" pitchFamily="34" charset="0"/>
              </a:rPr>
              <a:t>New reporting </a:t>
            </a:r>
            <a:r>
              <a:rPr lang="en-IN" dirty="0" smtClean="0">
                <a:solidFill>
                  <a:srgbClr val="FF0000"/>
                </a:solidFill>
                <a:latin typeface="Trebuchet MS" panose="020B0603020202020204" pitchFamily="34" charset="0"/>
              </a:rPr>
              <a:t>requirements (contd..)</a:t>
            </a:r>
            <a:endParaRPr lang="en-IN" dirty="0"/>
          </a:p>
        </p:txBody>
      </p:sp>
      <p:sp>
        <p:nvSpPr>
          <p:cNvPr id="3" name="Content Placeholder 2"/>
          <p:cNvSpPr>
            <a:spLocks noGrp="1"/>
          </p:cNvSpPr>
          <p:nvPr>
            <p:ph idx="1"/>
          </p:nvPr>
        </p:nvSpPr>
        <p:spPr/>
        <p:txBody>
          <a:bodyPr>
            <a:normAutofit lnSpcReduction="10000"/>
          </a:bodyPr>
          <a:lstStyle/>
          <a:p>
            <a:r>
              <a:rPr lang="en-IN" b="1" u="sng" dirty="0">
                <a:solidFill>
                  <a:srgbClr val="FF0000"/>
                </a:solidFill>
                <a:latin typeface="Trebuchet MS" panose="020B0603020202020204" pitchFamily="34" charset="0"/>
              </a:rPr>
              <a:t>Reports issued on or after </a:t>
            </a:r>
            <a:r>
              <a:rPr lang="en-IN" b="1" u="sng" dirty="0" smtClean="0">
                <a:solidFill>
                  <a:srgbClr val="FF0000"/>
                </a:solidFill>
                <a:latin typeface="Trebuchet MS" panose="020B0603020202020204" pitchFamily="34" charset="0"/>
              </a:rPr>
              <a:t>20-08-2018 postponed for one more year – NA for the FY 2019-20</a:t>
            </a:r>
            <a:endParaRPr lang="en-IN" dirty="0" smtClean="0">
              <a:solidFill>
                <a:srgbClr val="FF0000"/>
              </a:solidFill>
              <a:latin typeface="Trebuchet MS" panose="020B0603020202020204" pitchFamily="34" charset="0"/>
            </a:endParaRPr>
          </a:p>
          <a:p>
            <a:r>
              <a:rPr lang="en-IN" strike="sngStrike" dirty="0" smtClean="0">
                <a:solidFill>
                  <a:srgbClr val="FF0000"/>
                </a:solidFill>
                <a:latin typeface="Trebuchet MS" panose="020B0603020202020204" pitchFamily="34" charset="0"/>
              </a:rPr>
              <a:t>Reconciliation </a:t>
            </a:r>
            <a:r>
              <a:rPr lang="en-IN" strike="sngStrike" dirty="0">
                <a:solidFill>
                  <a:srgbClr val="FF0000"/>
                </a:solidFill>
                <a:latin typeface="Trebuchet MS" panose="020B0603020202020204" pitchFamily="34" charset="0"/>
              </a:rPr>
              <a:t>of Expenditure </a:t>
            </a:r>
            <a:r>
              <a:rPr lang="en-IN" strike="sngStrike" dirty="0" smtClean="0">
                <a:solidFill>
                  <a:srgbClr val="FF0000"/>
                </a:solidFill>
                <a:latin typeface="Trebuchet MS" panose="020B0603020202020204" pitchFamily="34" charset="0"/>
              </a:rPr>
              <a:t>based on GST of vendors – </a:t>
            </a:r>
            <a:r>
              <a:rPr lang="en-IN" strike="sngStrike" dirty="0">
                <a:solidFill>
                  <a:srgbClr val="FF0000"/>
                </a:solidFill>
                <a:latin typeface="Trebuchet MS" panose="020B0603020202020204" pitchFamily="34" charset="0"/>
              </a:rPr>
              <a:t>Cl 44</a:t>
            </a:r>
          </a:p>
          <a:p>
            <a:pPr lvl="1"/>
            <a:r>
              <a:rPr lang="en-IN" sz="2800" strike="sngStrike" dirty="0" smtClean="0">
                <a:solidFill>
                  <a:srgbClr val="FF0000"/>
                </a:solidFill>
              </a:rPr>
              <a:t>Expenditure incurred vs Payment</a:t>
            </a:r>
          </a:p>
          <a:p>
            <a:pPr lvl="1"/>
            <a:r>
              <a:rPr lang="en-IN" sz="2800" strike="sngStrike" dirty="0" smtClean="0">
                <a:solidFill>
                  <a:srgbClr val="FF0000"/>
                </a:solidFill>
              </a:rPr>
              <a:t>Capital or Revenue Expenditure</a:t>
            </a:r>
          </a:p>
          <a:p>
            <a:pPr lvl="1"/>
            <a:r>
              <a:rPr lang="en-IN" sz="2800" strike="sngStrike" dirty="0" smtClean="0">
                <a:solidFill>
                  <a:srgbClr val="FF0000"/>
                </a:solidFill>
              </a:rPr>
              <a:t>Purchases vs Expenditure </a:t>
            </a:r>
          </a:p>
          <a:p>
            <a:pPr lvl="1"/>
            <a:r>
              <a:rPr lang="en-IN" sz="2800" strike="sngStrike" dirty="0" smtClean="0">
                <a:solidFill>
                  <a:srgbClr val="FF0000"/>
                </a:solidFill>
              </a:rPr>
              <a:t>Advance payments / discounts </a:t>
            </a:r>
          </a:p>
          <a:p>
            <a:pPr lvl="1"/>
            <a:r>
              <a:rPr lang="en-IN" sz="2800" strike="sngStrike" dirty="0" smtClean="0">
                <a:solidFill>
                  <a:srgbClr val="FF0000"/>
                </a:solidFill>
              </a:rPr>
              <a:t>Availability of info with the assessee</a:t>
            </a:r>
          </a:p>
          <a:p>
            <a:pPr lvl="1"/>
            <a:r>
              <a:rPr lang="en-IN" sz="2800" strike="sngStrike" dirty="0" smtClean="0">
                <a:solidFill>
                  <a:srgbClr val="FF0000"/>
                </a:solidFill>
              </a:rPr>
              <a:t>MRL from Assessee</a:t>
            </a:r>
          </a:p>
          <a:p>
            <a:pPr lvl="1"/>
            <a:r>
              <a:rPr lang="en-IN" sz="2800" strike="sngStrike" dirty="0" smtClean="0">
                <a:solidFill>
                  <a:srgbClr val="FF0000"/>
                </a:solidFill>
              </a:rPr>
              <a:t>Disclaimer </a:t>
            </a:r>
            <a:endParaRPr lang="en-IN" sz="2800" strike="sngStrike" dirty="0">
              <a:solidFill>
                <a:srgbClr val="FF0000"/>
              </a:solidFill>
            </a:endParaRPr>
          </a:p>
        </p:txBody>
      </p:sp>
    </p:spTree>
    <p:extLst>
      <p:ext uri="{BB962C8B-B14F-4D97-AF65-F5344CB8AC3E}">
        <p14:creationId xmlns:p14="http://schemas.microsoft.com/office/powerpoint/2010/main" val="1182785968"/>
      </p:ext>
    </p:extLst>
  </p:cSld>
  <p:clrMapOvr>
    <a:masterClrMapping/>
  </p:clrMapOvr>
  <p:transition spd="slow">
    <p:wip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anose="020B0603020202020204" pitchFamily="34" charset="0"/>
              </a:rPr>
              <a:t>CONSEQUENCES</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sz="2600" dirty="0" smtClean="0">
                <a:latin typeface="Trebuchet MS" panose="020B0603020202020204" pitchFamily="34" charset="0"/>
              </a:rPr>
              <a:t>Penalty u/s. 271B</a:t>
            </a:r>
          </a:p>
          <a:p>
            <a:pPr>
              <a:buFont typeface="Arial" panose="020B0604020202020204" pitchFamily="34" charset="0"/>
              <a:buChar char="•"/>
            </a:pPr>
            <a:r>
              <a:rPr lang="en-IN" sz="2600" dirty="0" smtClean="0">
                <a:latin typeface="Trebuchet MS" panose="020B0603020202020204" pitchFamily="34" charset="0"/>
              </a:rPr>
              <a:t>Alternative – penalty u/s. 271A</a:t>
            </a:r>
          </a:p>
          <a:p>
            <a:pPr>
              <a:buFont typeface="Arial" panose="020B0604020202020204" pitchFamily="34" charset="0"/>
              <a:buChar char="•"/>
            </a:pPr>
            <a:r>
              <a:rPr lang="en-IN" sz="2600" dirty="0" smtClean="0">
                <a:latin typeface="Trebuchet MS" panose="020B0603020202020204" pitchFamily="34" charset="0"/>
              </a:rPr>
              <a:t>Penalty u/s. 271A &amp; 271B – both not possible</a:t>
            </a:r>
          </a:p>
          <a:p>
            <a:pPr>
              <a:buFont typeface="Arial" panose="020B0604020202020204" pitchFamily="34" charset="0"/>
              <a:buChar char="•"/>
            </a:pPr>
            <a:r>
              <a:rPr lang="en-IN" sz="2600" dirty="0" smtClean="0">
                <a:latin typeface="Trebuchet MS" panose="020B0603020202020204" pitchFamily="34" charset="0"/>
              </a:rPr>
              <a:t>Where presumptive income not offered, penalty for not auditing accounts may apply but income cannot be enhanced to presumptive level</a:t>
            </a:r>
          </a:p>
          <a:p>
            <a:pPr>
              <a:buFont typeface="Arial" panose="020B0604020202020204" pitchFamily="34" charset="0"/>
              <a:buChar char="•"/>
            </a:pPr>
            <a:r>
              <a:rPr lang="en-IN" sz="2600" dirty="0" smtClean="0">
                <a:latin typeface="Trebuchet MS" panose="020B0603020202020204" pitchFamily="34" charset="0"/>
              </a:rPr>
              <a:t>Audit report is dated 31-10-2020 – Consequences????</a:t>
            </a:r>
            <a:endParaRPr lang="en-IN" sz="2600" dirty="0">
              <a:latin typeface="Trebuchet MS" panose="020B0603020202020204" pitchFamily="34" charset="0"/>
            </a:endParaRPr>
          </a:p>
        </p:txBody>
      </p:sp>
    </p:spTree>
    <p:extLst>
      <p:ext uri="{BB962C8B-B14F-4D97-AF65-F5344CB8AC3E}">
        <p14:creationId xmlns:p14="http://schemas.microsoft.com/office/powerpoint/2010/main" val="1196133025"/>
      </p:ext>
    </p:extLst>
  </p:cSld>
  <p:clrMapOvr>
    <a:masterClrMapping/>
  </p:clrMapOvr>
  <p:transition spd="slow">
    <p:wip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1760"/>
            <a:ext cx="10515600" cy="1623060"/>
          </a:xfrm>
        </p:spPr>
        <p:txBody>
          <a:bodyPr>
            <a:normAutofit/>
          </a:bodyPr>
          <a:lstStyle/>
          <a:p>
            <a:pPr algn="ctr"/>
            <a:r>
              <a:rPr lang="en-IN" dirty="0" smtClean="0">
                <a:latin typeface="Trebuchet MS" panose="020B0603020202020204" pitchFamily="34" charset="0"/>
              </a:rPr>
              <a:t>Thank you</a:t>
            </a:r>
            <a:endParaRPr lang="en-IN" dirty="0">
              <a:latin typeface="Trebuchet MS" panose="020B0603020202020204" pitchFamily="34" charset="0"/>
            </a:endParaRPr>
          </a:p>
        </p:txBody>
      </p:sp>
    </p:spTree>
    <p:extLst>
      <p:ext uri="{BB962C8B-B14F-4D97-AF65-F5344CB8AC3E}">
        <p14:creationId xmlns:p14="http://schemas.microsoft.com/office/powerpoint/2010/main" val="1623473376"/>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APPLICABILITY OF SEC 44AB – CONTD…</a:t>
            </a:r>
          </a:p>
        </p:txBody>
      </p:sp>
      <p:sp>
        <p:nvSpPr>
          <p:cNvPr id="3" name="Content Placeholder 2"/>
          <p:cNvSpPr>
            <a:spLocks noGrp="1"/>
          </p:cNvSpPr>
          <p:nvPr>
            <p:ph idx="1"/>
          </p:nvPr>
        </p:nvSpPr>
        <p:spPr/>
        <p:txBody>
          <a:bodyPr/>
          <a:lstStyle/>
          <a:p>
            <a:r>
              <a:rPr lang="en-IN" i="1" dirty="0">
                <a:latin typeface="Trebuchet MS" panose="020B0603020202020204" pitchFamily="34" charset="0"/>
              </a:rPr>
              <a:t>Explanation.</a:t>
            </a:r>
            <a:r>
              <a:rPr lang="en-IN" dirty="0">
                <a:latin typeface="Trebuchet MS" panose="020B0603020202020204" pitchFamily="34" charset="0"/>
              </a:rPr>
              <a:t>—For the purposes of this section,—</a:t>
            </a:r>
          </a:p>
          <a:p>
            <a:pPr marL="457200" lvl="1" indent="0" algn="just">
              <a:buNone/>
            </a:pPr>
            <a:r>
              <a:rPr lang="en-IN" sz="2800" dirty="0" smtClean="0">
                <a:latin typeface="Trebuchet MS" panose="020B0603020202020204" pitchFamily="34" charset="0"/>
              </a:rPr>
              <a:t>(</a:t>
            </a:r>
            <a:r>
              <a:rPr lang="en-IN" sz="2800" i="1" dirty="0">
                <a:latin typeface="Trebuchet MS" panose="020B0603020202020204" pitchFamily="34" charset="0"/>
              </a:rPr>
              <a:t>i</a:t>
            </a:r>
            <a:r>
              <a:rPr lang="en-IN" sz="2800" dirty="0">
                <a:latin typeface="Trebuchet MS" panose="020B0603020202020204" pitchFamily="34" charset="0"/>
              </a:rPr>
              <a:t>)   "accountant" shall have the same meaning as in the </a:t>
            </a:r>
            <a:r>
              <a:rPr lang="en-IN" sz="2800" i="1" dirty="0">
                <a:latin typeface="Trebuchet MS" panose="020B0603020202020204" pitchFamily="34" charset="0"/>
              </a:rPr>
              <a:t>Explanation</a:t>
            </a:r>
            <a:r>
              <a:rPr lang="en-IN" sz="2800" dirty="0">
                <a:latin typeface="Trebuchet MS" panose="020B0603020202020204" pitchFamily="34" charset="0"/>
              </a:rPr>
              <a:t> below sub-section (2) of section 288</a:t>
            </a:r>
            <a:r>
              <a:rPr lang="en-IN" sz="2800" dirty="0" smtClean="0">
                <a:latin typeface="Trebuchet MS" panose="020B0603020202020204" pitchFamily="34" charset="0"/>
              </a:rPr>
              <a:t>;</a:t>
            </a:r>
          </a:p>
          <a:p>
            <a:pPr marL="457200" lvl="1" indent="0" algn="just">
              <a:buNone/>
            </a:pPr>
            <a:r>
              <a:rPr lang="en-IN" sz="2800" dirty="0" smtClean="0">
                <a:latin typeface="Trebuchet MS" panose="020B0603020202020204" pitchFamily="34" charset="0"/>
              </a:rPr>
              <a:t>(</a:t>
            </a:r>
            <a:r>
              <a:rPr lang="en-IN" sz="2800" i="1" dirty="0">
                <a:latin typeface="Trebuchet MS" panose="020B0603020202020204" pitchFamily="34" charset="0"/>
              </a:rPr>
              <a:t>ii</a:t>
            </a:r>
            <a:r>
              <a:rPr lang="en-IN" sz="2800" dirty="0">
                <a:latin typeface="Trebuchet MS" panose="020B0603020202020204" pitchFamily="34" charset="0"/>
              </a:rPr>
              <a:t>)  "specified date", in relation to the accounts of the assessee of the previous year relevant to an assessment year, means </a:t>
            </a:r>
            <a:r>
              <a:rPr lang="en-IN" sz="2800" i="1" dirty="0" smtClean="0">
                <a:solidFill>
                  <a:srgbClr val="FF0000"/>
                </a:solidFill>
                <a:latin typeface="Trebuchet MS" panose="020B0603020202020204" pitchFamily="34" charset="0"/>
              </a:rPr>
              <a:t>date </a:t>
            </a:r>
            <a:r>
              <a:rPr lang="en-IN" sz="2800" i="1" dirty="0">
                <a:solidFill>
                  <a:srgbClr val="FF0000"/>
                </a:solidFill>
                <a:latin typeface="Trebuchet MS" panose="020B0603020202020204" pitchFamily="34" charset="0"/>
              </a:rPr>
              <a:t>one month prior</a:t>
            </a:r>
            <a:r>
              <a:rPr lang="en-IN" sz="2800" i="1" dirty="0">
                <a:latin typeface="Trebuchet MS" panose="020B0603020202020204" pitchFamily="34" charset="0"/>
              </a:rPr>
              <a:t> </a:t>
            </a:r>
            <a:r>
              <a:rPr lang="en-IN" sz="2800" i="1" dirty="0" smtClean="0">
                <a:latin typeface="Trebuchet MS" panose="020B0603020202020204" pitchFamily="34" charset="0"/>
              </a:rPr>
              <a:t>to</a:t>
            </a:r>
            <a:r>
              <a:rPr lang="en-IN" sz="2800" dirty="0">
                <a:latin typeface="Trebuchet MS" panose="020B0603020202020204" pitchFamily="34" charset="0"/>
              </a:rPr>
              <a:t> the due date for furnishing the return of income under sub-section (1) of section 139.</a:t>
            </a:r>
          </a:p>
          <a:p>
            <a:endParaRPr lang="en-IN" dirty="0"/>
          </a:p>
        </p:txBody>
      </p:sp>
    </p:spTree>
    <p:extLst>
      <p:ext uri="{BB962C8B-B14F-4D97-AF65-F5344CB8AC3E}">
        <p14:creationId xmlns:p14="http://schemas.microsoft.com/office/powerpoint/2010/main" val="148888213"/>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latin typeface="Trebuchet MS" panose="020B0603020202020204" pitchFamily="34" charset="0"/>
              </a:rPr>
              <a:t>Applicability of sec 44AB (proviso to Cl(a) – Limit Rs.5 </a:t>
            </a:r>
            <a:r>
              <a:rPr lang="en-IN" dirty="0" err="1" smtClean="0">
                <a:latin typeface="Trebuchet MS" panose="020B0603020202020204" pitchFamily="34" charset="0"/>
              </a:rPr>
              <a:t>cr</a:t>
            </a:r>
            <a:r>
              <a:rPr lang="en-IN" dirty="0" smtClean="0">
                <a:latin typeface="Trebuchet MS" panose="020B0603020202020204" pitchFamily="34" charset="0"/>
              </a:rPr>
              <a:t> as against Rs.1 Cr – business)</a:t>
            </a:r>
            <a:endParaRPr lang="en-IN" dirty="0">
              <a:latin typeface="Trebuchet MS" panose="020B0603020202020204" pitchFamily="34" charset="0"/>
            </a:endParaRPr>
          </a:p>
        </p:txBody>
      </p:sp>
      <p:sp>
        <p:nvSpPr>
          <p:cNvPr id="3" name="Content Placeholder 2"/>
          <p:cNvSpPr>
            <a:spLocks noGrp="1"/>
          </p:cNvSpPr>
          <p:nvPr>
            <p:ph idx="1"/>
          </p:nvPr>
        </p:nvSpPr>
        <p:spPr/>
        <p:txBody>
          <a:bodyPr>
            <a:normAutofit fontScale="92500"/>
          </a:bodyPr>
          <a:lstStyle/>
          <a:p>
            <a:r>
              <a:rPr lang="en-IN" dirty="0" smtClean="0">
                <a:latin typeface="Trebuchet MS" panose="020B0603020202020204" pitchFamily="34" charset="0"/>
              </a:rPr>
              <a:t>Amendment </a:t>
            </a:r>
            <a:r>
              <a:rPr lang="en-IN" dirty="0">
                <a:latin typeface="Trebuchet MS" panose="020B0603020202020204" pitchFamily="34" charset="0"/>
              </a:rPr>
              <a:t>applies for the Current audit as well</a:t>
            </a:r>
            <a:endParaRPr lang="en-IN" dirty="0" smtClean="0">
              <a:latin typeface="Trebuchet MS" panose="020B0603020202020204" pitchFamily="34" charset="0"/>
            </a:endParaRPr>
          </a:p>
          <a:p>
            <a:r>
              <a:rPr lang="en-IN" dirty="0" smtClean="0">
                <a:latin typeface="Trebuchet MS" panose="020B0603020202020204" pitchFamily="34" charset="0"/>
              </a:rPr>
              <a:t>5% of cash transactions in receipts and payments permitted</a:t>
            </a:r>
          </a:p>
          <a:p>
            <a:r>
              <a:rPr lang="en-IN" dirty="0" smtClean="0">
                <a:latin typeface="Trebuchet MS" panose="020B0603020202020204" pitchFamily="34" charset="0"/>
              </a:rPr>
              <a:t>Both capital and current account transactions are to be considered for this limit</a:t>
            </a:r>
          </a:p>
          <a:p>
            <a:r>
              <a:rPr lang="en-IN" dirty="0" smtClean="0">
                <a:latin typeface="Trebuchet MS" panose="020B0603020202020204" pitchFamily="34" charset="0"/>
              </a:rPr>
              <a:t>capital introduction / drawings – in cash – whether to be counted for this purpose??</a:t>
            </a:r>
          </a:p>
          <a:p>
            <a:pPr lvl="1"/>
            <a:r>
              <a:rPr lang="en-IN" dirty="0" smtClean="0">
                <a:latin typeface="Trebuchet MS" panose="020B0603020202020204" pitchFamily="34" charset="0"/>
              </a:rPr>
              <a:t>In case of proprietor</a:t>
            </a:r>
          </a:p>
          <a:p>
            <a:pPr lvl="1"/>
            <a:r>
              <a:rPr lang="en-IN" dirty="0" smtClean="0">
                <a:latin typeface="Trebuchet MS" panose="020B0603020202020204" pitchFamily="34" charset="0"/>
              </a:rPr>
              <a:t>In case of firm/AOP/BOI</a:t>
            </a:r>
          </a:p>
          <a:p>
            <a:r>
              <a:rPr lang="en-IN" dirty="0" smtClean="0">
                <a:latin typeface="Trebuchet MS" panose="020B0603020202020204" pitchFamily="34" charset="0"/>
              </a:rPr>
              <a:t>Exception in clause (a) only – Not for cases coming out of section 44AD(4) – because that case is falling under clause (e ) of sec 44AB</a:t>
            </a:r>
          </a:p>
          <a:p>
            <a:endParaRPr lang="en-IN" dirty="0"/>
          </a:p>
        </p:txBody>
      </p:sp>
    </p:spTree>
    <p:extLst>
      <p:ext uri="{BB962C8B-B14F-4D97-AF65-F5344CB8AC3E}">
        <p14:creationId xmlns:p14="http://schemas.microsoft.com/office/powerpoint/2010/main" val="1717468360"/>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APPLICABILITY OF SEC 44AB – CONTD…</a:t>
            </a:r>
          </a:p>
        </p:txBody>
      </p:sp>
      <p:sp>
        <p:nvSpPr>
          <p:cNvPr id="3" name="Content Placeholder 2"/>
          <p:cNvSpPr>
            <a:spLocks noGrp="1"/>
          </p:cNvSpPr>
          <p:nvPr>
            <p:ph sz="half" idx="1"/>
          </p:nvPr>
        </p:nvSpPr>
        <p:spPr/>
        <p:txBody>
          <a:bodyPr>
            <a:normAutofit fontScale="92500" lnSpcReduction="20000"/>
          </a:bodyPr>
          <a:lstStyle/>
          <a:p>
            <a:pPr marL="354013" indent="-354013" algn="just">
              <a:buFont typeface="Courier New" panose="02070309020205020404" pitchFamily="49" charset="0"/>
              <a:buChar char="o"/>
            </a:pPr>
            <a:r>
              <a:rPr lang="en-IN" dirty="0">
                <a:latin typeface="Trebuchet MS" panose="020B0603020202020204" pitchFamily="34" charset="0"/>
              </a:rPr>
              <a:t>M/s. Vinoth P Ltd carries on business of trading in Electrical Items</a:t>
            </a:r>
          </a:p>
          <a:p>
            <a:pPr marL="354013" indent="-354013" algn="just">
              <a:buFont typeface="Courier New" panose="02070309020205020404" pitchFamily="49" charset="0"/>
              <a:buChar char="o"/>
            </a:pPr>
            <a:r>
              <a:rPr lang="en-IN" dirty="0">
                <a:latin typeface="Trebuchet MS" panose="020B0603020202020204" pitchFamily="34" charset="0"/>
              </a:rPr>
              <a:t>During </a:t>
            </a:r>
            <a:r>
              <a:rPr lang="en-IN" dirty="0" smtClean="0">
                <a:latin typeface="Trebuchet MS" panose="020B0603020202020204" pitchFamily="34" charset="0"/>
              </a:rPr>
              <a:t>this </a:t>
            </a:r>
            <a:r>
              <a:rPr lang="en-IN" dirty="0">
                <a:latin typeface="Trebuchet MS" panose="020B0603020202020204" pitchFamily="34" charset="0"/>
              </a:rPr>
              <a:t>FY </a:t>
            </a:r>
            <a:r>
              <a:rPr lang="en-IN" dirty="0" smtClean="0">
                <a:latin typeface="Trebuchet MS" panose="020B0603020202020204" pitchFamily="34" charset="0"/>
              </a:rPr>
              <a:t>its </a:t>
            </a:r>
            <a:r>
              <a:rPr lang="en-IN" dirty="0">
                <a:latin typeface="Trebuchet MS" panose="020B0603020202020204" pitchFamily="34" charset="0"/>
              </a:rPr>
              <a:t>turnover from business was Rs.98.5 lacs</a:t>
            </a:r>
          </a:p>
          <a:p>
            <a:pPr marL="354013" indent="-354013" algn="just">
              <a:buFont typeface="Courier New" panose="02070309020205020404" pitchFamily="49" charset="0"/>
              <a:buChar char="o"/>
            </a:pPr>
            <a:r>
              <a:rPr lang="en-IN" dirty="0">
                <a:latin typeface="Trebuchet MS" panose="020B0603020202020204" pitchFamily="34" charset="0"/>
              </a:rPr>
              <a:t>Also, the company sold its car for Rs.3.5 lacs during the year</a:t>
            </a:r>
          </a:p>
          <a:p>
            <a:pPr marL="354013" indent="-354013" algn="just">
              <a:buFont typeface="Courier New" panose="02070309020205020404" pitchFamily="49" charset="0"/>
              <a:buChar char="o"/>
            </a:pPr>
            <a:r>
              <a:rPr lang="en-IN" dirty="0">
                <a:latin typeface="Trebuchet MS" panose="020B0603020202020204" pitchFamily="34" charset="0"/>
              </a:rPr>
              <a:t>The sale of car was shown as turnover for the purpose of </a:t>
            </a:r>
            <a:r>
              <a:rPr lang="en-IN" dirty="0" smtClean="0">
                <a:latin typeface="Trebuchet MS" panose="020B0603020202020204" pitchFamily="34" charset="0"/>
              </a:rPr>
              <a:t>GST returns</a:t>
            </a:r>
            <a:r>
              <a:rPr lang="en-IN" dirty="0">
                <a:latin typeface="Trebuchet MS" panose="020B0603020202020204" pitchFamily="34" charset="0"/>
              </a:rPr>
              <a:t>.</a:t>
            </a:r>
          </a:p>
          <a:p>
            <a:pPr marL="354013" indent="-354013" algn="just">
              <a:buFont typeface="Courier New" panose="02070309020205020404" pitchFamily="49" charset="0"/>
              <a:buChar char="o"/>
            </a:pPr>
            <a:r>
              <a:rPr lang="en-IN" dirty="0">
                <a:latin typeface="Trebuchet MS" panose="020B0603020202020204" pitchFamily="34" charset="0"/>
              </a:rPr>
              <a:t>Whether sec 44AB is applicable in this case</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4" name="Content Placeholder 3"/>
          <p:cNvSpPr>
            <a:spLocks noGrp="1"/>
          </p:cNvSpPr>
          <p:nvPr>
            <p:ph sz="half" idx="2"/>
          </p:nvPr>
        </p:nvSpPr>
        <p:spPr/>
        <p:txBody>
          <a:bodyPr>
            <a:normAutofit fontScale="92500" lnSpcReduction="20000"/>
          </a:bodyPr>
          <a:lstStyle/>
          <a:p>
            <a:pPr algn="just"/>
            <a:r>
              <a:rPr lang="en-IN" dirty="0">
                <a:latin typeface="Trebuchet MS" panose="020B0603020202020204" pitchFamily="34" charset="0"/>
              </a:rPr>
              <a:t>Every person,—</a:t>
            </a:r>
          </a:p>
          <a:p>
            <a:pPr marL="457200" indent="-457200" algn="just">
              <a:buAutoNum type="alphaLcParenBoth"/>
            </a:pPr>
            <a:r>
              <a:rPr lang="en-IN" dirty="0">
                <a:latin typeface="Trebuchet MS" panose="020B0603020202020204" pitchFamily="34" charset="0"/>
              </a:rPr>
              <a:t>carrying on business shall, </a:t>
            </a:r>
            <a:r>
              <a:rPr lang="en-IN" i="1" dirty="0" smtClean="0">
                <a:latin typeface="Trebuchet MS" panose="020B0603020202020204" pitchFamily="34" charset="0"/>
              </a:rPr>
              <a:t>if </a:t>
            </a:r>
            <a:r>
              <a:rPr lang="en-IN" b="1" i="1" dirty="0">
                <a:solidFill>
                  <a:srgbClr val="FF0000"/>
                </a:solidFill>
                <a:latin typeface="Trebuchet MS" panose="020B0603020202020204" pitchFamily="34" charset="0"/>
              </a:rPr>
              <a:t>his </a:t>
            </a:r>
            <a:r>
              <a:rPr lang="en-IN" i="1" dirty="0">
                <a:solidFill>
                  <a:srgbClr val="FF0000"/>
                </a:solidFill>
                <a:latin typeface="Trebuchet MS" panose="020B0603020202020204" pitchFamily="34" charset="0"/>
              </a:rPr>
              <a:t>total sales, turnover or gross receipts</a:t>
            </a:r>
            <a:r>
              <a:rPr lang="en-IN" i="1" dirty="0">
                <a:latin typeface="Trebuchet MS" panose="020B0603020202020204" pitchFamily="34" charset="0"/>
              </a:rPr>
              <a:t>, as the case may be, </a:t>
            </a:r>
            <a:r>
              <a:rPr lang="en-IN" b="1" i="1" u="sng" dirty="0">
                <a:solidFill>
                  <a:srgbClr val="FF0000"/>
                </a:solidFill>
                <a:latin typeface="Trebuchet MS" panose="020B0603020202020204" pitchFamily="34" charset="0"/>
              </a:rPr>
              <a:t>in business</a:t>
            </a:r>
            <a:r>
              <a:rPr lang="en-IN" i="1" dirty="0">
                <a:latin typeface="Trebuchet MS" panose="020B0603020202020204" pitchFamily="34" charset="0"/>
              </a:rPr>
              <a:t> exceed or exceeds </a:t>
            </a:r>
            <a:r>
              <a:rPr lang="en-IN" b="1" i="1" dirty="0">
                <a:solidFill>
                  <a:srgbClr val="FF0000"/>
                </a:solidFill>
                <a:latin typeface="Trebuchet MS" panose="020B0603020202020204" pitchFamily="34" charset="0"/>
              </a:rPr>
              <a:t>one crore rupees</a:t>
            </a:r>
            <a:r>
              <a:rPr lang="en-IN" i="1" dirty="0">
                <a:latin typeface="Trebuchet MS" panose="020B0603020202020204" pitchFamily="34" charset="0"/>
              </a:rPr>
              <a:t> in any previous year</a:t>
            </a:r>
          </a:p>
          <a:p>
            <a:endParaRPr lang="en-IN" dirty="0"/>
          </a:p>
        </p:txBody>
      </p:sp>
    </p:spTree>
    <p:extLst>
      <p:ext uri="{BB962C8B-B14F-4D97-AF65-F5344CB8AC3E}">
        <p14:creationId xmlns:p14="http://schemas.microsoft.com/office/powerpoint/2010/main" val="869739553"/>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anose="020B0603020202020204" pitchFamily="34" charset="0"/>
              </a:rPr>
              <a:t>APPLICABILITY OF SEC 44AB – CONTD….</a:t>
            </a:r>
          </a:p>
        </p:txBody>
      </p:sp>
      <p:sp>
        <p:nvSpPr>
          <p:cNvPr id="3" name="Content Placeholder 2"/>
          <p:cNvSpPr>
            <a:spLocks noGrp="1"/>
          </p:cNvSpPr>
          <p:nvPr>
            <p:ph sz="half" idx="1"/>
          </p:nvPr>
        </p:nvSpPr>
        <p:spPr/>
        <p:txBody>
          <a:bodyPr>
            <a:normAutofit fontScale="92500" lnSpcReduction="10000"/>
          </a:bodyPr>
          <a:lstStyle/>
          <a:p>
            <a:pPr marL="354013" indent="-354013" algn="just">
              <a:buFont typeface="Courier New" panose="02070309020205020404" pitchFamily="49" charset="0"/>
              <a:buChar char="o"/>
            </a:pPr>
            <a:r>
              <a:rPr lang="en-IN" dirty="0">
                <a:latin typeface="Trebuchet MS" panose="020B0603020202020204" pitchFamily="34" charset="0"/>
              </a:rPr>
              <a:t>M/s. Brindha Ltd achieved a turnover of Rs.101 lacs during </a:t>
            </a:r>
            <a:r>
              <a:rPr lang="en-IN" dirty="0" smtClean="0">
                <a:latin typeface="Trebuchet MS" panose="020B0603020202020204" pitchFamily="34" charset="0"/>
              </a:rPr>
              <a:t>the financial year </a:t>
            </a:r>
            <a:endParaRPr lang="en-IN" dirty="0">
              <a:latin typeface="Trebuchet MS" panose="020B0603020202020204" pitchFamily="34" charset="0"/>
            </a:endParaRPr>
          </a:p>
          <a:p>
            <a:pPr marL="354013" indent="-354013" algn="just">
              <a:buFont typeface="Courier New" panose="02070309020205020404" pitchFamily="49" charset="0"/>
              <a:buChar char="o"/>
            </a:pPr>
            <a:r>
              <a:rPr lang="en-IN" dirty="0">
                <a:latin typeface="Trebuchet MS" panose="020B0603020202020204" pitchFamily="34" charset="0"/>
              </a:rPr>
              <a:t>Also, it has sales return of Rs.2.5 lacs</a:t>
            </a:r>
          </a:p>
          <a:p>
            <a:pPr marL="354013" indent="-354013" algn="just">
              <a:buFont typeface="Courier New" panose="02070309020205020404" pitchFamily="49" charset="0"/>
              <a:buChar char="o"/>
            </a:pPr>
            <a:r>
              <a:rPr lang="en-IN" dirty="0">
                <a:latin typeface="Trebuchet MS" panose="020B0603020202020204" pitchFamily="34" charset="0"/>
              </a:rPr>
              <a:t>Out of the sales returns of Rs.2.5 lacs, Rs.2.25 lacs represents the return out of sales made during the </a:t>
            </a:r>
            <a:r>
              <a:rPr lang="en-IN" dirty="0" smtClean="0">
                <a:latin typeface="Trebuchet MS" panose="020B0603020202020204" pitchFamily="34" charset="0"/>
              </a:rPr>
              <a:t>earlier year</a:t>
            </a:r>
            <a:endParaRPr lang="en-IN" dirty="0">
              <a:latin typeface="Trebuchet MS" panose="020B0603020202020204" pitchFamily="34" charset="0"/>
            </a:endParaRPr>
          </a:p>
          <a:p>
            <a:pPr marL="354013" indent="-354013" algn="just">
              <a:buFont typeface="Courier New" panose="02070309020205020404" pitchFamily="49" charset="0"/>
              <a:buChar char="o"/>
            </a:pPr>
            <a:r>
              <a:rPr lang="en-IN" dirty="0">
                <a:latin typeface="Trebuchet MS" panose="020B0603020202020204" pitchFamily="34" charset="0"/>
              </a:rPr>
              <a:t>Whether tax audit is applicable</a:t>
            </a:r>
            <a:r>
              <a:rPr lang="en-IN" dirty="0" smtClean="0">
                <a:latin typeface="Trebuchet MS" panose="020B0603020202020204" pitchFamily="34" charset="0"/>
              </a:rPr>
              <a:t>?</a:t>
            </a:r>
            <a:endParaRPr lang="en-IN" dirty="0">
              <a:latin typeface="Trebuchet MS" panose="020B0603020202020204" pitchFamily="34" charset="0"/>
            </a:endParaRPr>
          </a:p>
        </p:txBody>
      </p:sp>
      <p:sp>
        <p:nvSpPr>
          <p:cNvPr id="4" name="Content Placeholder 3"/>
          <p:cNvSpPr>
            <a:spLocks noGrp="1"/>
          </p:cNvSpPr>
          <p:nvPr>
            <p:ph sz="half" idx="2"/>
          </p:nvPr>
        </p:nvSpPr>
        <p:spPr/>
        <p:txBody>
          <a:bodyPr>
            <a:normAutofit fontScale="92500" lnSpcReduction="10000"/>
          </a:bodyPr>
          <a:lstStyle/>
          <a:p>
            <a:pPr marL="354013" indent="-354013" algn="just">
              <a:buFont typeface="Courier New" panose="02070309020205020404" pitchFamily="49" charset="0"/>
              <a:buChar char="o"/>
            </a:pPr>
            <a:r>
              <a:rPr lang="en-IN" dirty="0">
                <a:latin typeface="Trebuchet MS" panose="020B0603020202020204" pitchFamily="34" charset="0"/>
              </a:rPr>
              <a:t>View </a:t>
            </a:r>
            <a:r>
              <a:rPr lang="en-IN" dirty="0" smtClean="0">
                <a:latin typeface="Trebuchet MS" panose="020B0603020202020204" pitchFamily="34" charset="0"/>
              </a:rPr>
              <a:t>– I </a:t>
            </a:r>
            <a:r>
              <a:rPr lang="en-IN" dirty="0">
                <a:latin typeface="Trebuchet MS" panose="020B0603020202020204" pitchFamily="34" charset="0"/>
              </a:rPr>
              <a:t>– Turnover minus sales return – Rs.98.5 lacs (i.e. 101-2.5</a:t>
            </a:r>
            <a:r>
              <a:rPr lang="en-IN" dirty="0" smtClean="0">
                <a:latin typeface="Trebuchet MS" panose="020B0603020202020204" pitchFamily="34" charset="0"/>
              </a:rPr>
              <a:t>)</a:t>
            </a:r>
          </a:p>
          <a:p>
            <a:pPr marL="0" indent="0" algn="just">
              <a:buNone/>
            </a:pPr>
            <a:endParaRPr lang="en-IN" dirty="0">
              <a:latin typeface="Trebuchet MS" panose="020B0603020202020204" pitchFamily="34" charset="0"/>
            </a:endParaRPr>
          </a:p>
          <a:p>
            <a:pPr marL="0" indent="0" algn="just">
              <a:buNone/>
            </a:pPr>
            <a:r>
              <a:rPr lang="en-IN" dirty="0" smtClean="0">
                <a:latin typeface="Trebuchet MS" panose="020B0603020202020204" pitchFamily="34" charset="0"/>
              </a:rPr>
              <a:t> </a:t>
            </a:r>
            <a:endParaRPr lang="en-IN" dirty="0">
              <a:latin typeface="Trebuchet MS" panose="020B0603020202020204" pitchFamily="34" charset="0"/>
            </a:endParaRPr>
          </a:p>
          <a:p>
            <a:pPr marL="354013" indent="-354013" algn="just">
              <a:buFont typeface="Courier New" panose="02070309020205020404" pitchFamily="49" charset="0"/>
              <a:buChar char="o"/>
            </a:pPr>
            <a:r>
              <a:rPr lang="en-IN" dirty="0">
                <a:latin typeface="Trebuchet MS" panose="020B0603020202020204" pitchFamily="34" charset="0"/>
              </a:rPr>
              <a:t>View – II – Turnover minus sales return out of sales of Current year – Rs.100.75 lacs (i.e., 101 – 0.25)</a:t>
            </a:r>
          </a:p>
          <a:p>
            <a:pPr marL="0" indent="0">
              <a:buNone/>
            </a:pPr>
            <a:endParaRPr lang="en-IN" dirty="0"/>
          </a:p>
        </p:txBody>
      </p:sp>
    </p:spTree>
    <p:extLst>
      <p:ext uri="{BB962C8B-B14F-4D97-AF65-F5344CB8AC3E}">
        <p14:creationId xmlns:p14="http://schemas.microsoft.com/office/powerpoint/2010/main" val="312878609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1295</TotalTime>
  <Words>4231</Words>
  <Application>Microsoft Office PowerPoint</Application>
  <PresentationFormat>Widescreen</PresentationFormat>
  <Paragraphs>445</Paragraphs>
  <Slides>55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Calibri Light</vt:lpstr>
      <vt:lpstr>Courier New</vt:lpstr>
      <vt:lpstr>Trebuchet MS</vt:lpstr>
      <vt:lpstr>Wingdings</vt:lpstr>
      <vt:lpstr>Office Theme</vt:lpstr>
      <vt:lpstr>Tax audit  u/s. 44AB of the IT Act    Recent Developments</vt:lpstr>
      <vt:lpstr>APPLICABILITY OF SEC 44AB</vt:lpstr>
      <vt:lpstr>APPLICABILITY OF SEC 44AB</vt:lpstr>
      <vt:lpstr>APPLICABILITY OF SEC 44AB – CONTD…</vt:lpstr>
      <vt:lpstr>APPLICABILITY OF SEC 44AB – CONTD…</vt:lpstr>
      <vt:lpstr>APPLICABILITY OF SEC 44AB – CONTD…</vt:lpstr>
      <vt:lpstr>Applicability of sec 44AB (proviso to Cl(a) – Limit Rs.5 cr as against Rs.1 Cr – business)</vt:lpstr>
      <vt:lpstr>APPLICABILITY OF SEC 44AB – CONTD…</vt:lpstr>
      <vt:lpstr>APPLICABILITY OF SEC 44AB – CONTD….</vt:lpstr>
      <vt:lpstr>APPLICABILITY OF SEC 44AB – CONTD…</vt:lpstr>
      <vt:lpstr>APPLICABILITY OF SEC 44AB – CONTD…</vt:lpstr>
      <vt:lpstr>APPLICABILITY OF SEC 44AB – PRESUMPTIVE CASES – comparative study</vt:lpstr>
      <vt:lpstr>Amendment in section 44AD</vt:lpstr>
      <vt:lpstr>Amendment in section 44AD</vt:lpstr>
      <vt:lpstr>BASICS OF 3CD</vt:lpstr>
      <vt:lpstr>BASICS OF 3CD (Contd..)</vt:lpstr>
      <vt:lpstr>Basic details – Clause 1 to 8</vt:lpstr>
      <vt:lpstr>Basic details – Clause 1 to 8 (contd..)</vt:lpstr>
      <vt:lpstr>Books and documents – Clause 11 (b)</vt:lpstr>
      <vt:lpstr>Inadmissible Deductions</vt:lpstr>
      <vt:lpstr>Inadmissible Deductions (Contd..)</vt:lpstr>
      <vt:lpstr>Inadmissible Deductions (Contd..)</vt:lpstr>
      <vt:lpstr>Inadmissible Deductions (Contd..)</vt:lpstr>
      <vt:lpstr>Inadmissible Deductions (Contd..)</vt:lpstr>
      <vt:lpstr>Inadmissible Deductions (Contd..)</vt:lpstr>
      <vt:lpstr>Inadmissible Deductions (Contd..)</vt:lpstr>
      <vt:lpstr>Inadmissible Deductions (Contd..)</vt:lpstr>
      <vt:lpstr>Particulars of Depreciation</vt:lpstr>
      <vt:lpstr>Particulars of Depreciation (Contd..)</vt:lpstr>
      <vt:lpstr>Particulars of depreciation – Amendment in Section 43(1) – Actual Cost – second proviso  </vt:lpstr>
      <vt:lpstr>Capex In Cash – Certain Issues</vt:lpstr>
      <vt:lpstr>Inventory and Cenvat</vt:lpstr>
      <vt:lpstr>Income/deemed income</vt:lpstr>
      <vt:lpstr>Income/deemed income (Contd...)</vt:lpstr>
      <vt:lpstr>Deemed Income (Contd..)</vt:lpstr>
      <vt:lpstr>Deemed Income (Contd...)</vt:lpstr>
      <vt:lpstr>Loans and deposits – clause 31</vt:lpstr>
      <vt:lpstr>Loans and Deposits – Clause 31</vt:lpstr>
      <vt:lpstr>Loans and Deposits – Cl 31 (Contd...)</vt:lpstr>
      <vt:lpstr>Loans and Deposits – Cl 31 (Contd…)</vt:lpstr>
      <vt:lpstr>Loss/ deductions u/c – VI-A</vt:lpstr>
      <vt:lpstr>Loss/ deductions u/c – VI-A (Contd…)</vt:lpstr>
      <vt:lpstr>TDS/TCS</vt:lpstr>
      <vt:lpstr>TDS/TCS (Contd..)</vt:lpstr>
      <vt:lpstr>TDS/TCS (contd...) - Cl 34(b) – details of quarterly Returns filed </vt:lpstr>
      <vt:lpstr>TDS/TCS (contd...)</vt:lpstr>
      <vt:lpstr>Firm/AOP</vt:lpstr>
      <vt:lpstr>COMPANY </vt:lpstr>
      <vt:lpstr>COMPANY (Contd..)</vt:lpstr>
      <vt:lpstr>OTHER ASPECTS  </vt:lpstr>
      <vt:lpstr>OTHER ASPECTS (Contd..)</vt:lpstr>
      <vt:lpstr>New reporting requirements</vt:lpstr>
      <vt:lpstr>New reporting requirements (contd..)</vt:lpstr>
      <vt:lpstr>CONSEQUENCES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Issues in Tax Audit u/s. 44AB of the IT Act, 1961</dc:title>
  <dc:creator>VASUDEVARAU RAMNATH</dc:creator>
  <cp:lastModifiedBy>VASUDEVARAU RAMNATH</cp:lastModifiedBy>
  <cp:revision>87</cp:revision>
  <dcterms:created xsi:type="dcterms:W3CDTF">2016-08-27T01:09:43Z</dcterms:created>
  <dcterms:modified xsi:type="dcterms:W3CDTF">2020-09-24T01:41:56Z</dcterms:modified>
</cp:coreProperties>
</file>