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04" r:id="rId2"/>
  </p:sldMasterIdLst>
  <p:sldIdLst>
    <p:sldId id="261" r:id="rId3"/>
    <p:sldId id="262" r:id="rId4"/>
    <p:sldId id="269" r:id="rId5"/>
    <p:sldId id="268" r:id="rId6"/>
    <p:sldId id="290" r:id="rId7"/>
    <p:sldId id="328" r:id="rId8"/>
    <p:sldId id="318" r:id="rId9"/>
    <p:sldId id="324" r:id="rId10"/>
    <p:sldId id="256" r:id="rId11"/>
    <p:sldId id="319" r:id="rId12"/>
    <p:sldId id="320" r:id="rId13"/>
    <p:sldId id="325" r:id="rId14"/>
    <p:sldId id="270" r:id="rId15"/>
    <p:sldId id="272" r:id="rId16"/>
    <p:sldId id="273" r:id="rId17"/>
    <p:sldId id="274" r:id="rId18"/>
    <p:sldId id="275" r:id="rId19"/>
    <p:sldId id="283" r:id="rId20"/>
    <p:sldId id="285" r:id="rId21"/>
    <p:sldId id="286" r:id="rId22"/>
    <p:sldId id="276" r:id="rId23"/>
    <p:sldId id="287" r:id="rId24"/>
    <p:sldId id="288" r:id="rId25"/>
    <p:sldId id="289" r:id="rId26"/>
    <p:sldId id="277" r:id="rId27"/>
    <p:sldId id="278" r:id="rId28"/>
    <p:sldId id="279" r:id="rId29"/>
    <p:sldId id="280" r:id="rId30"/>
    <p:sldId id="281" r:id="rId31"/>
    <p:sldId id="282" r:id="rId32"/>
    <p:sldId id="294" r:id="rId33"/>
    <p:sldId id="295" r:id="rId34"/>
    <p:sldId id="323" r:id="rId35"/>
    <p:sldId id="322" r:id="rId36"/>
    <p:sldId id="321" r:id="rId37"/>
    <p:sldId id="296" r:id="rId38"/>
    <p:sldId id="298" r:id="rId39"/>
    <p:sldId id="299" r:id="rId40"/>
    <p:sldId id="326" r:id="rId41"/>
    <p:sldId id="291" r:id="rId42"/>
    <p:sldId id="327" r:id="rId43"/>
    <p:sldId id="329" r:id="rId44"/>
  </p:sldIdLst>
  <p:sldSz cx="121920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842" autoAdjust="0"/>
  </p:normalViewPr>
  <p:slideViewPr>
    <p:cSldViewPr snapToGrid="0">
      <p:cViewPr varScale="1">
        <p:scale>
          <a:sx n="87" d="100"/>
          <a:sy n="87" d="100"/>
        </p:scale>
        <p:origin x="66" y="99"/>
      </p:cViewPr>
      <p:guideLst>
        <p:guide orient="horz" pos="2304"/>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41AB0-D065-4E0F-BFB2-A42303EDE328}"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US"/>
        </a:p>
      </dgm:t>
    </dgm:pt>
    <dgm:pt modelId="{69E5B803-018E-4D17-A38A-8AEB6C6C3159}">
      <dgm:prSet phldrT="[Text]"/>
      <dgm:spPr/>
      <dgm:t>
        <a:bodyPr/>
        <a:lstStyle/>
        <a:p>
          <a:r>
            <a:rPr lang="en-US" b="1" dirty="0"/>
            <a:t>1 – Due Diligence of Land and Project</a:t>
          </a:r>
        </a:p>
      </dgm:t>
    </dgm:pt>
    <dgm:pt modelId="{8277A916-8B4E-4806-AD73-B089E1D03486}" type="parTrans" cxnId="{7572380A-1CBD-4DA1-9BA2-96C0EDA78179}">
      <dgm:prSet/>
      <dgm:spPr/>
      <dgm:t>
        <a:bodyPr/>
        <a:lstStyle/>
        <a:p>
          <a:endParaRPr lang="en-US"/>
        </a:p>
      </dgm:t>
    </dgm:pt>
    <dgm:pt modelId="{82E8773A-D895-4599-B369-34A88B9E087C}" type="sibTrans" cxnId="{7572380A-1CBD-4DA1-9BA2-96C0EDA78179}">
      <dgm:prSet/>
      <dgm:spPr/>
      <dgm:t>
        <a:bodyPr/>
        <a:lstStyle/>
        <a:p>
          <a:endParaRPr lang="en-US" b="1">
            <a:solidFill>
              <a:schemeClr val="tx1"/>
            </a:solidFill>
          </a:endParaRPr>
        </a:p>
      </dgm:t>
    </dgm:pt>
    <dgm:pt modelId="{18280847-136C-4D82-AC23-45959B91CBE1}">
      <dgm:prSet phldrT="[Text]"/>
      <dgm:spPr/>
      <dgm:t>
        <a:bodyPr/>
        <a:lstStyle/>
        <a:p>
          <a:r>
            <a:rPr lang="en-US" b="1"/>
            <a:t>2 – Feasibility of the Project / Market Study etc</a:t>
          </a:r>
          <a:endParaRPr lang="en-US" b="1" dirty="0"/>
        </a:p>
      </dgm:t>
    </dgm:pt>
    <dgm:pt modelId="{27146C87-C75C-4D20-83CE-296EECA6F5D6}" type="parTrans" cxnId="{4B6AECDC-D690-4BF0-9F7B-5047A8B0A8B4}">
      <dgm:prSet/>
      <dgm:spPr/>
      <dgm:t>
        <a:bodyPr/>
        <a:lstStyle/>
        <a:p>
          <a:endParaRPr lang="en-US"/>
        </a:p>
      </dgm:t>
    </dgm:pt>
    <dgm:pt modelId="{EAE62FA3-6587-4D39-A085-8FDAEF7EC6F0}" type="sibTrans" cxnId="{4B6AECDC-D690-4BF0-9F7B-5047A8B0A8B4}">
      <dgm:prSet/>
      <dgm:spPr/>
      <dgm:t>
        <a:bodyPr/>
        <a:lstStyle/>
        <a:p>
          <a:endParaRPr lang="en-US" b="1">
            <a:solidFill>
              <a:schemeClr val="tx1"/>
            </a:solidFill>
          </a:endParaRPr>
        </a:p>
      </dgm:t>
    </dgm:pt>
    <dgm:pt modelId="{A08C9609-4981-49CD-882D-D6EAF5D6E2DB}">
      <dgm:prSet phldrT="[Text]"/>
      <dgm:spPr/>
      <dgm:t>
        <a:bodyPr/>
        <a:lstStyle/>
        <a:p>
          <a:r>
            <a:rPr lang="en-US" b="1"/>
            <a:t>3 – Enter MOU with Land Owner</a:t>
          </a:r>
          <a:endParaRPr lang="en-US" b="1" dirty="0"/>
        </a:p>
      </dgm:t>
    </dgm:pt>
    <dgm:pt modelId="{2749F8F5-FCF0-4384-81D6-05947BA5D76A}" type="parTrans" cxnId="{3AD0B8A7-C7EB-4751-AF67-72775B843E7C}">
      <dgm:prSet/>
      <dgm:spPr/>
      <dgm:t>
        <a:bodyPr/>
        <a:lstStyle/>
        <a:p>
          <a:endParaRPr lang="en-US"/>
        </a:p>
      </dgm:t>
    </dgm:pt>
    <dgm:pt modelId="{53043751-C449-4CFD-8731-E6E6309AB417}" type="sibTrans" cxnId="{3AD0B8A7-C7EB-4751-AF67-72775B843E7C}">
      <dgm:prSet/>
      <dgm:spPr/>
      <dgm:t>
        <a:bodyPr/>
        <a:lstStyle/>
        <a:p>
          <a:endParaRPr lang="en-US" b="1">
            <a:solidFill>
              <a:schemeClr val="tx1"/>
            </a:solidFill>
          </a:endParaRPr>
        </a:p>
      </dgm:t>
    </dgm:pt>
    <dgm:pt modelId="{4CFCB736-7A68-4816-BC8A-F13A08101B0F}">
      <dgm:prSet/>
      <dgm:spPr/>
      <dgm:t>
        <a:bodyPr/>
        <a:lstStyle/>
        <a:p>
          <a:r>
            <a:rPr lang="en-US" b="1"/>
            <a:t>4 – DA / JDA / GPA</a:t>
          </a:r>
          <a:endParaRPr lang="en-US" b="1" dirty="0"/>
        </a:p>
      </dgm:t>
    </dgm:pt>
    <dgm:pt modelId="{60231A59-25A5-481C-B3FF-3A72ACA57447}" type="parTrans" cxnId="{657A072B-0754-47CD-83FD-74DB803DE2E1}">
      <dgm:prSet/>
      <dgm:spPr/>
      <dgm:t>
        <a:bodyPr/>
        <a:lstStyle/>
        <a:p>
          <a:endParaRPr lang="en-US"/>
        </a:p>
      </dgm:t>
    </dgm:pt>
    <dgm:pt modelId="{A4BAA1BD-7E96-4DDB-9567-5B2FDC1C1AA7}" type="sibTrans" cxnId="{657A072B-0754-47CD-83FD-74DB803DE2E1}">
      <dgm:prSet/>
      <dgm:spPr/>
      <dgm:t>
        <a:bodyPr/>
        <a:lstStyle/>
        <a:p>
          <a:endParaRPr lang="en-US" b="1">
            <a:solidFill>
              <a:schemeClr val="tx1"/>
            </a:solidFill>
          </a:endParaRPr>
        </a:p>
      </dgm:t>
    </dgm:pt>
    <dgm:pt modelId="{D467D36C-85AD-4872-BEB6-6FED1D1468F1}">
      <dgm:prSet/>
      <dgm:spPr/>
      <dgm:t>
        <a:bodyPr/>
        <a:lstStyle/>
        <a:p>
          <a:r>
            <a:rPr lang="en-US" b="1"/>
            <a:t>5- Apply for Noc’ clearances</a:t>
          </a:r>
          <a:endParaRPr lang="en-US" b="1" dirty="0"/>
        </a:p>
      </dgm:t>
    </dgm:pt>
    <dgm:pt modelId="{91821EC5-934E-45E6-9259-A70177B22C88}" type="parTrans" cxnId="{C036189C-1B4A-4309-9C88-7CAA647D00DF}">
      <dgm:prSet/>
      <dgm:spPr/>
      <dgm:t>
        <a:bodyPr/>
        <a:lstStyle/>
        <a:p>
          <a:endParaRPr lang="en-US"/>
        </a:p>
      </dgm:t>
    </dgm:pt>
    <dgm:pt modelId="{AE9FC8CD-E2A6-44DE-BEDC-1C1E5B90DB63}" type="sibTrans" cxnId="{C036189C-1B4A-4309-9C88-7CAA647D00DF}">
      <dgm:prSet/>
      <dgm:spPr/>
      <dgm:t>
        <a:bodyPr/>
        <a:lstStyle/>
        <a:p>
          <a:endParaRPr lang="en-US" b="1">
            <a:solidFill>
              <a:schemeClr val="tx1"/>
            </a:solidFill>
          </a:endParaRPr>
        </a:p>
      </dgm:t>
    </dgm:pt>
    <dgm:pt modelId="{8A4BB530-C1DF-4D57-82EB-984B7A338F11}">
      <dgm:prSet/>
      <dgm:spPr/>
      <dgm:t>
        <a:bodyPr/>
        <a:lstStyle/>
        <a:p>
          <a:r>
            <a:rPr lang="en-US" b="1"/>
            <a:t>6 – Sanction Plans</a:t>
          </a:r>
          <a:endParaRPr lang="en-US" b="1" dirty="0"/>
        </a:p>
      </dgm:t>
    </dgm:pt>
    <dgm:pt modelId="{4A13CEF8-4CBE-4EA8-9AF7-40063CEA3C8E}" type="parTrans" cxnId="{22E8B9C4-F308-44E7-A4FE-3B0B7C5EA698}">
      <dgm:prSet/>
      <dgm:spPr/>
      <dgm:t>
        <a:bodyPr/>
        <a:lstStyle/>
        <a:p>
          <a:endParaRPr lang="en-US"/>
        </a:p>
      </dgm:t>
    </dgm:pt>
    <dgm:pt modelId="{14AFE563-DBF9-4033-AC1E-38EA3E797D7D}" type="sibTrans" cxnId="{22E8B9C4-F308-44E7-A4FE-3B0B7C5EA698}">
      <dgm:prSet/>
      <dgm:spPr/>
      <dgm:t>
        <a:bodyPr/>
        <a:lstStyle/>
        <a:p>
          <a:endParaRPr lang="en-US" b="1">
            <a:solidFill>
              <a:schemeClr val="tx1"/>
            </a:solidFill>
          </a:endParaRPr>
        </a:p>
      </dgm:t>
    </dgm:pt>
    <dgm:pt modelId="{ABAE2655-F01F-42F7-9F5A-6CD2F22A0F7F}">
      <dgm:prSet/>
      <dgm:spPr/>
      <dgm:t>
        <a:bodyPr/>
        <a:lstStyle/>
        <a:p>
          <a:r>
            <a:rPr lang="en-US" b="1"/>
            <a:t>7 – PREAPRE ALL DOC FOR RERA APPLICATION</a:t>
          </a:r>
          <a:endParaRPr lang="en-US" b="1" dirty="0"/>
        </a:p>
      </dgm:t>
    </dgm:pt>
    <dgm:pt modelId="{D3B55477-1F05-41A1-AA26-67921E2A15E3}" type="parTrans" cxnId="{54D5D24D-5E16-4ED5-8CCA-1923F5617560}">
      <dgm:prSet/>
      <dgm:spPr/>
      <dgm:t>
        <a:bodyPr/>
        <a:lstStyle/>
        <a:p>
          <a:endParaRPr lang="en-US"/>
        </a:p>
      </dgm:t>
    </dgm:pt>
    <dgm:pt modelId="{D38A6F1B-A25E-442B-AD90-648910F6CF48}" type="sibTrans" cxnId="{54D5D24D-5E16-4ED5-8CCA-1923F5617560}">
      <dgm:prSet/>
      <dgm:spPr/>
      <dgm:t>
        <a:bodyPr/>
        <a:lstStyle/>
        <a:p>
          <a:endParaRPr lang="en-US" b="1">
            <a:solidFill>
              <a:schemeClr val="tx1"/>
            </a:solidFill>
          </a:endParaRPr>
        </a:p>
      </dgm:t>
    </dgm:pt>
    <dgm:pt modelId="{1D0E65DF-E8DE-4614-81EF-527E2FAA38B3}">
      <dgm:prSet/>
      <dgm:spPr/>
      <dgm:t>
        <a:bodyPr/>
        <a:lstStyle/>
        <a:p>
          <a:r>
            <a:rPr lang="en-US" b="1"/>
            <a:t>8 – RERA REGISTRATION</a:t>
          </a:r>
          <a:endParaRPr lang="en-US" b="1" dirty="0"/>
        </a:p>
      </dgm:t>
    </dgm:pt>
    <dgm:pt modelId="{C3DF4247-86EB-4B95-BF91-A9E8C2C2E6D3}" type="parTrans" cxnId="{4ACA059F-FCC5-4D73-ADB5-9554D61A49F5}">
      <dgm:prSet/>
      <dgm:spPr/>
      <dgm:t>
        <a:bodyPr/>
        <a:lstStyle/>
        <a:p>
          <a:endParaRPr lang="en-US"/>
        </a:p>
      </dgm:t>
    </dgm:pt>
    <dgm:pt modelId="{FA1CBFD6-5ED5-42CB-95CD-339D88B70434}" type="sibTrans" cxnId="{4ACA059F-FCC5-4D73-ADB5-9554D61A49F5}">
      <dgm:prSet/>
      <dgm:spPr/>
      <dgm:t>
        <a:bodyPr/>
        <a:lstStyle/>
        <a:p>
          <a:endParaRPr lang="en-US" b="1">
            <a:solidFill>
              <a:schemeClr val="tx1"/>
            </a:solidFill>
          </a:endParaRPr>
        </a:p>
      </dgm:t>
    </dgm:pt>
    <dgm:pt modelId="{95C0994D-FB5C-47D6-B14E-955D62EBB14B}">
      <dgm:prSet/>
      <dgm:spPr/>
      <dgm:t>
        <a:bodyPr/>
        <a:lstStyle/>
        <a:p>
          <a:r>
            <a:rPr lang="en-US" b="1"/>
            <a:t>9 – LAUNCH / ADVERTISEMENT ETC</a:t>
          </a:r>
          <a:endParaRPr lang="en-US" b="1" dirty="0"/>
        </a:p>
      </dgm:t>
    </dgm:pt>
    <dgm:pt modelId="{93C2FD17-14CE-4667-A0F0-7FA257065641}" type="parTrans" cxnId="{AD750C0F-0AAF-46B4-BE61-DC79EC14583F}">
      <dgm:prSet/>
      <dgm:spPr/>
      <dgm:t>
        <a:bodyPr/>
        <a:lstStyle/>
        <a:p>
          <a:endParaRPr lang="en-US"/>
        </a:p>
      </dgm:t>
    </dgm:pt>
    <dgm:pt modelId="{2D87D41D-2F81-4A51-99B8-843BCF6DBFF0}" type="sibTrans" cxnId="{AD750C0F-0AAF-46B4-BE61-DC79EC14583F}">
      <dgm:prSet/>
      <dgm:spPr/>
      <dgm:t>
        <a:bodyPr/>
        <a:lstStyle/>
        <a:p>
          <a:endParaRPr lang="en-US"/>
        </a:p>
      </dgm:t>
    </dgm:pt>
    <dgm:pt modelId="{554D9FDA-0487-421C-AD41-58D67EA5E270}" type="pres">
      <dgm:prSet presAssocID="{A8241AB0-D065-4E0F-BFB2-A42303EDE328}" presName="Name0" presStyleCnt="0">
        <dgm:presLayoutVars>
          <dgm:dir/>
          <dgm:resizeHandles/>
        </dgm:presLayoutVars>
      </dgm:prSet>
      <dgm:spPr/>
    </dgm:pt>
    <dgm:pt modelId="{4DCEE20E-51CE-49B5-B289-1D4B955A584C}" type="pres">
      <dgm:prSet presAssocID="{69E5B803-018E-4D17-A38A-8AEB6C6C3159}" presName="compNode" presStyleCnt="0"/>
      <dgm:spPr/>
    </dgm:pt>
    <dgm:pt modelId="{1A4CD9AA-1227-429D-83E0-988F58F4CD3B}" type="pres">
      <dgm:prSet presAssocID="{69E5B803-018E-4D17-A38A-8AEB6C6C3159}" presName="dummyConnPt" presStyleCnt="0"/>
      <dgm:spPr/>
    </dgm:pt>
    <dgm:pt modelId="{7C17F5CF-9F47-4340-A15A-B86483FD890E}" type="pres">
      <dgm:prSet presAssocID="{69E5B803-018E-4D17-A38A-8AEB6C6C3159}" presName="node" presStyleLbl="node1" presStyleIdx="0" presStyleCnt="9">
        <dgm:presLayoutVars>
          <dgm:bulletEnabled val="1"/>
        </dgm:presLayoutVars>
      </dgm:prSet>
      <dgm:spPr/>
    </dgm:pt>
    <dgm:pt modelId="{CE15509A-8897-4A9D-AFF8-5D7C56544E35}" type="pres">
      <dgm:prSet presAssocID="{82E8773A-D895-4599-B369-34A88B9E087C}" presName="sibTrans" presStyleLbl="bgSibTrans2D1" presStyleIdx="0" presStyleCnt="8"/>
      <dgm:spPr/>
    </dgm:pt>
    <dgm:pt modelId="{DC94D99D-9CC1-4479-82FF-FD47FCC4B494}" type="pres">
      <dgm:prSet presAssocID="{18280847-136C-4D82-AC23-45959B91CBE1}" presName="compNode" presStyleCnt="0"/>
      <dgm:spPr/>
    </dgm:pt>
    <dgm:pt modelId="{E47E7E60-3210-4ECC-9514-CC5252D46DDB}" type="pres">
      <dgm:prSet presAssocID="{18280847-136C-4D82-AC23-45959B91CBE1}" presName="dummyConnPt" presStyleCnt="0"/>
      <dgm:spPr/>
    </dgm:pt>
    <dgm:pt modelId="{922217AE-D5A2-4427-A558-2748F2B4218D}" type="pres">
      <dgm:prSet presAssocID="{18280847-136C-4D82-AC23-45959B91CBE1}" presName="node" presStyleLbl="node1" presStyleIdx="1" presStyleCnt="9">
        <dgm:presLayoutVars>
          <dgm:bulletEnabled val="1"/>
        </dgm:presLayoutVars>
      </dgm:prSet>
      <dgm:spPr/>
    </dgm:pt>
    <dgm:pt modelId="{08FE07DF-0F5E-499A-91E4-8CB7909D20C8}" type="pres">
      <dgm:prSet presAssocID="{EAE62FA3-6587-4D39-A085-8FDAEF7EC6F0}" presName="sibTrans" presStyleLbl="bgSibTrans2D1" presStyleIdx="1" presStyleCnt="8"/>
      <dgm:spPr/>
    </dgm:pt>
    <dgm:pt modelId="{77CDDB94-2398-406A-91CB-AE0B435C9C0A}" type="pres">
      <dgm:prSet presAssocID="{A08C9609-4981-49CD-882D-D6EAF5D6E2DB}" presName="compNode" presStyleCnt="0"/>
      <dgm:spPr/>
    </dgm:pt>
    <dgm:pt modelId="{2A264836-6028-4DF0-8810-E14ECB883A90}" type="pres">
      <dgm:prSet presAssocID="{A08C9609-4981-49CD-882D-D6EAF5D6E2DB}" presName="dummyConnPt" presStyleCnt="0"/>
      <dgm:spPr/>
    </dgm:pt>
    <dgm:pt modelId="{B385269D-AE7F-471F-B5BB-BCFFF2412AC8}" type="pres">
      <dgm:prSet presAssocID="{A08C9609-4981-49CD-882D-D6EAF5D6E2DB}" presName="node" presStyleLbl="node1" presStyleIdx="2" presStyleCnt="9">
        <dgm:presLayoutVars>
          <dgm:bulletEnabled val="1"/>
        </dgm:presLayoutVars>
      </dgm:prSet>
      <dgm:spPr/>
    </dgm:pt>
    <dgm:pt modelId="{7032EA5A-D191-4426-8F5C-C4E6BA40C545}" type="pres">
      <dgm:prSet presAssocID="{53043751-C449-4CFD-8731-E6E6309AB417}" presName="sibTrans" presStyleLbl="bgSibTrans2D1" presStyleIdx="2" presStyleCnt="8"/>
      <dgm:spPr/>
    </dgm:pt>
    <dgm:pt modelId="{E46A0F63-49EE-42CF-BA67-5E0E2739D28C}" type="pres">
      <dgm:prSet presAssocID="{4CFCB736-7A68-4816-BC8A-F13A08101B0F}" presName="compNode" presStyleCnt="0"/>
      <dgm:spPr/>
    </dgm:pt>
    <dgm:pt modelId="{363861F8-6FAE-40F5-AD8B-C3671B31D6B3}" type="pres">
      <dgm:prSet presAssocID="{4CFCB736-7A68-4816-BC8A-F13A08101B0F}" presName="dummyConnPt" presStyleCnt="0"/>
      <dgm:spPr/>
    </dgm:pt>
    <dgm:pt modelId="{A51FC41C-3A37-400A-ACED-697DF8DE2633}" type="pres">
      <dgm:prSet presAssocID="{4CFCB736-7A68-4816-BC8A-F13A08101B0F}" presName="node" presStyleLbl="node1" presStyleIdx="3" presStyleCnt="9">
        <dgm:presLayoutVars>
          <dgm:bulletEnabled val="1"/>
        </dgm:presLayoutVars>
      </dgm:prSet>
      <dgm:spPr/>
    </dgm:pt>
    <dgm:pt modelId="{2B9249B9-6623-4B10-9C8A-62826D24D8AC}" type="pres">
      <dgm:prSet presAssocID="{A4BAA1BD-7E96-4DDB-9567-5B2FDC1C1AA7}" presName="sibTrans" presStyleLbl="bgSibTrans2D1" presStyleIdx="3" presStyleCnt="8"/>
      <dgm:spPr/>
    </dgm:pt>
    <dgm:pt modelId="{232EAF0F-60C0-43BD-BD0B-384CEC338C50}" type="pres">
      <dgm:prSet presAssocID="{D467D36C-85AD-4872-BEB6-6FED1D1468F1}" presName="compNode" presStyleCnt="0"/>
      <dgm:spPr/>
    </dgm:pt>
    <dgm:pt modelId="{E977BDCB-DE85-4B8D-81BA-D8ECAEC0171D}" type="pres">
      <dgm:prSet presAssocID="{D467D36C-85AD-4872-BEB6-6FED1D1468F1}" presName="dummyConnPt" presStyleCnt="0"/>
      <dgm:spPr/>
    </dgm:pt>
    <dgm:pt modelId="{C5A55CCA-2091-44A3-A20C-4220D99F989C}" type="pres">
      <dgm:prSet presAssocID="{D467D36C-85AD-4872-BEB6-6FED1D1468F1}" presName="node" presStyleLbl="node1" presStyleIdx="4" presStyleCnt="9">
        <dgm:presLayoutVars>
          <dgm:bulletEnabled val="1"/>
        </dgm:presLayoutVars>
      </dgm:prSet>
      <dgm:spPr/>
    </dgm:pt>
    <dgm:pt modelId="{A4BD66C2-EEDB-4248-A00B-887963F8EAC6}" type="pres">
      <dgm:prSet presAssocID="{AE9FC8CD-E2A6-44DE-BEDC-1C1E5B90DB63}" presName="sibTrans" presStyleLbl="bgSibTrans2D1" presStyleIdx="4" presStyleCnt="8"/>
      <dgm:spPr/>
    </dgm:pt>
    <dgm:pt modelId="{CBEF096E-9D64-476E-8F16-2D54C505EE15}" type="pres">
      <dgm:prSet presAssocID="{8A4BB530-C1DF-4D57-82EB-984B7A338F11}" presName="compNode" presStyleCnt="0"/>
      <dgm:spPr/>
    </dgm:pt>
    <dgm:pt modelId="{4F4CFCCE-D7D1-403E-A151-45467B8C280D}" type="pres">
      <dgm:prSet presAssocID="{8A4BB530-C1DF-4D57-82EB-984B7A338F11}" presName="dummyConnPt" presStyleCnt="0"/>
      <dgm:spPr/>
    </dgm:pt>
    <dgm:pt modelId="{1BBA9A2D-2857-457A-88BD-3986B9D23F18}" type="pres">
      <dgm:prSet presAssocID="{8A4BB530-C1DF-4D57-82EB-984B7A338F11}" presName="node" presStyleLbl="node1" presStyleIdx="5" presStyleCnt="9">
        <dgm:presLayoutVars>
          <dgm:bulletEnabled val="1"/>
        </dgm:presLayoutVars>
      </dgm:prSet>
      <dgm:spPr/>
    </dgm:pt>
    <dgm:pt modelId="{57BB7C89-46D1-4F29-A927-DC458BBD8DFD}" type="pres">
      <dgm:prSet presAssocID="{14AFE563-DBF9-4033-AC1E-38EA3E797D7D}" presName="sibTrans" presStyleLbl="bgSibTrans2D1" presStyleIdx="5" presStyleCnt="8"/>
      <dgm:spPr/>
    </dgm:pt>
    <dgm:pt modelId="{1F5F6A78-1349-4EA1-B751-AC65D67E97D7}" type="pres">
      <dgm:prSet presAssocID="{ABAE2655-F01F-42F7-9F5A-6CD2F22A0F7F}" presName="compNode" presStyleCnt="0"/>
      <dgm:spPr/>
    </dgm:pt>
    <dgm:pt modelId="{0B31EC35-57BA-4082-BC72-D0E32932933D}" type="pres">
      <dgm:prSet presAssocID="{ABAE2655-F01F-42F7-9F5A-6CD2F22A0F7F}" presName="dummyConnPt" presStyleCnt="0"/>
      <dgm:spPr/>
    </dgm:pt>
    <dgm:pt modelId="{337A77A6-04A6-42F1-AD2E-788879C4DA10}" type="pres">
      <dgm:prSet presAssocID="{ABAE2655-F01F-42F7-9F5A-6CD2F22A0F7F}" presName="node" presStyleLbl="node1" presStyleIdx="6" presStyleCnt="9">
        <dgm:presLayoutVars>
          <dgm:bulletEnabled val="1"/>
        </dgm:presLayoutVars>
      </dgm:prSet>
      <dgm:spPr/>
    </dgm:pt>
    <dgm:pt modelId="{22A37D6A-BC14-41C3-A144-0FB22FA15319}" type="pres">
      <dgm:prSet presAssocID="{D38A6F1B-A25E-442B-AD90-648910F6CF48}" presName="sibTrans" presStyleLbl="bgSibTrans2D1" presStyleIdx="6" presStyleCnt="8"/>
      <dgm:spPr/>
    </dgm:pt>
    <dgm:pt modelId="{0E805C84-9598-4ABE-98FE-51224868FA72}" type="pres">
      <dgm:prSet presAssocID="{1D0E65DF-E8DE-4614-81EF-527E2FAA38B3}" presName="compNode" presStyleCnt="0"/>
      <dgm:spPr/>
    </dgm:pt>
    <dgm:pt modelId="{587FA256-441A-41EC-AEE7-EE81E599CADA}" type="pres">
      <dgm:prSet presAssocID="{1D0E65DF-E8DE-4614-81EF-527E2FAA38B3}" presName="dummyConnPt" presStyleCnt="0"/>
      <dgm:spPr/>
    </dgm:pt>
    <dgm:pt modelId="{6E34485A-1A8E-45D9-B0E1-15D357FBA0B6}" type="pres">
      <dgm:prSet presAssocID="{1D0E65DF-E8DE-4614-81EF-527E2FAA38B3}" presName="node" presStyleLbl="node1" presStyleIdx="7" presStyleCnt="9">
        <dgm:presLayoutVars>
          <dgm:bulletEnabled val="1"/>
        </dgm:presLayoutVars>
      </dgm:prSet>
      <dgm:spPr/>
    </dgm:pt>
    <dgm:pt modelId="{C2155C0F-A30C-4F60-85C1-6BEDC82AF32D}" type="pres">
      <dgm:prSet presAssocID="{FA1CBFD6-5ED5-42CB-95CD-339D88B70434}" presName="sibTrans" presStyleLbl="bgSibTrans2D1" presStyleIdx="7" presStyleCnt="8"/>
      <dgm:spPr/>
    </dgm:pt>
    <dgm:pt modelId="{9849489B-8936-4D8E-AD3B-38139E11D867}" type="pres">
      <dgm:prSet presAssocID="{95C0994D-FB5C-47D6-B14E-955D62EBB14B}" presName="compNode" presStyleCnt="0"/>
      <dgm:spPr/>
    </dgm:pt>
    <dgm:pt modelId="{4DD83FB7-A2BD-489C-97F5-23F1CEC7355D}" type="pres">
      <dgm:prSet presAssocID="{95C0994D-FB5C-47D6-B14E-955D62EBB14B}" presName="dummyConnPt" presStyleCnt="0"/>
      <dgm:spPr/>
    </dgm:pt>
    <dgm:pt modelId="{724FA163-85E6-48AD-9F74-9B683F63DDC1}" type="pres">
      <dgm:prSet presAssocID="{95C0994D-FB5C-47D6-B14E-955D62EBB14B}" presName="node" presStyleLbl="node1" presStyleIdx="8" presStyleCnt="9">
        <dgm:presLayoutVars>
          <dgm:bulletEnabled val="1"/>
        </dgm:presLayoutVars>
      </dgm:prSet>
      <dgm:spPr/>
    </dgm:pt>
  </dgm:ptLst>
  <dgm:cxnLst>
    <dgm:cxn modelId="{6A826300-C8E6-4BAC-8085-65904603A400}" type="presOf" srcId="{FA1CBFD6-5ED5-42CB-95CD-339D88B70434}" destId="{C2155C0F-A30C-4F60-85C1-6BEDC82AF32D}" srcOrd="0" destOrd="0" presId="urn:microsoft.com/office/officeart/2005/8/layout/bProcess4"/>
    <dgm:cxn modelId="{7572380A-1CBD-4DA1-9BA2-96C0EDA78179}" srcId="{A8241AB0-D065-4E0F-BFB2-A42303EDE328}" destId="{69E5B803-018E-4D17-A38A-8AEB6C6C3159}" srcOrd="0" destOrd="0" parTransId="{8277A916-8B4E-4806-AD73-B089E1D03486}" sibTransId="{82E8773A-D895-4599-B369-34A88B9E087C}"/>
    <dgm:cxn modelId="{AD750C0F-0AAF-46B4-BE61-DC79EC14583F}" srcId="{A8241AB0-D065-4E0F-BFB2-A42303EDE328}" destId="{95C0994D-FB5C-47D6-B14E-955D62EBB14B}" srcOrd="8" destOrd="0" parTransId="{93C2FD17-14CE-4667-A0F0-7FA257065641}" sibTransId="{2D87D41D-2F81-4A51-99B8-843BCF6DBFF0}"/>
    <dgm:cxn modelId="{657A072B-0754-47CD-83FD-74DB803DE2E1}" srcId="{A8241AB0-D065-4E0F-BFB2-A42303EDE328}" destId="{4CFCB736-7A68-4816-BC8A-F13A08101B0F}" srcOrd="3" destOrd="0" parTransId="{60231A59-25A5-481C-B3FF-3A72ACA57447}" sibTransId="{A4BAA1BD-7E96-4DDB-9567-5B2FDC1C1AA7}"/>
    <dgm:cxn modelId="{80FA592E-0DB5-4B70-B9CE-55EDDFA896E0}" type="presOf" srcId="{82E8773A-D895-4599-B369-34A88B9E087C}" destId="{CE15509A-8897-4A9D-AFF8-5D7C56544E35}" srcOrd="0" destOrd="0" presId="urn:microsoft.com/office/officeart/2005/8/layout/bProcess4"/>
    <dgm:cxn modelId="{48DBA035-635D-455E-A9A7-54280DA682D3}" type="presOf" srcId="{8A4BB530-C1DF-4D57-82EB-984B7A338F11}" destId="{1BBA9A2D-2857-457A-88BD-3986B9D23F18}" srcOrd="0" destOrd="0" presId="urn:microsoft.com/office/officeart/2005/8/layout/bProcess4"/>
    <dgm:cxn modelId="{22A26236-D030-4F04-9BF8-03578BAF1E29}" type="presOf" srcId="{69E5B803-018E-4D17-A38A-8AEB6C6C3159}" destId="{7C17F5CF-9F47-4340-A15A-B86483FD890E}" srcOrd="0" destOrd="0" presId="urn:microsoft.com/office/officeart/2005/8/layout/bProcess4"/>
    <dgm:cxn modelId="{2417EF41-780F-40F4-BC50-31E61F1345ED}" type="presOf" srcId="{A4BAA1BD-7E96-4DDB-9567-5B2FDC1C1AA7}" destId="{2B9249B9-6623-4B10-9C8A-62826D24D8AC}" srcOrd="0" destOrd="0" presId="urn:microsoft.com/office/officeart/2005/8/layout/bProcess4"/>
    <dgm:cxn modelId="{D34F2B44-965E-4B2B-AA04-BF0CE1D87507}" type="presOf" srcId="{1D0E65DF-E8DE-4614-81EF-527E2FAA38B3}" destId="{6E34485A-1A8E-45D9-B0E1-15D357FBA0B6}" srcOrd="0" destOrd="0" presId="urn:microsoft.com/office/officeart/2005/8/layout/bProcess4"/>
    <dgm:cxn modelId="{54D5D24D-5E16-4ED5-8CCA-1923F5617560}" srcId="{A8241AB0-D065-4E0F-BFB2-A42303EDE328}" destId="{ABAE2655-F01F-42F7-9F5A-6CD2F22A0F7F}" srcOrd="6" destOrd="0" parTransId="{D3B55477-1F05-41A1-AA26-67921E2A15E3}" sibTransId="{D38A6F1B-A25E-442B-AD90-648910F6CF48}"/>
    <dgm:cxn modelId="{C34FE250-2CDA-45BC-A74A-CC69B995F091}" type="presOf" srcId="{EAE62FA3-6587-4D39-A085-8FDAEF7EC6F0}" destId="{08FE07DF-0F5E-499A-91E4-8CB7909D20C8}" srcOrd="0" destOrd="0" presId="urn:microsoft.com/office/officeart/2005/8/layout/bProcess4"/>
    <dgm:cxn modelId="{4F148074-494D-4393-A72A-E79737D08ABA}" type="presOf" srcId="{95C0994D-FB5C-47D6-B14E-955D62EBB14B}" destId="{724FA163-85E6-48AD-9F74-9B683F63DDC1}" srcOrd="0" destOrd="0" presId="urn:microsoft.com/office/officeart/2005/8/layout/bProcess4"/>
    <dgm:cxn modelId="{8E7FEB8C-CE91-4D0F-806E-8A4D25320435}" type="presOf" srcId="{AE9FC8CD-E2A6-44DE-BEDC-1C1E5B90DB63}" destId="{A4BD66C2-EEDB-4248-A00B-887963F8EAC6}" srcOrd="0" destOrd="0" presId="urn:microsoft.com/office/officeart/2005/8/layout/bProcess4"/>
    <dgm:cxn modelId="{A0BF5592-B649-4C50-AFF4-130FF142CDE2}" type="presOf" srcId="{D467D36C-85AD-4872-BEB6-6FED1D1468F1}" destId="{C5A55CCA-2091-44A3-A20C-4220D99F989C}" srcOrd="0" destOrd="0" presId="urn:microsoft.com/office/officeart/2005/8/layout/bProcess4"/>
    <dgm:cxn modelId="{C036189C-1B4A-4309-9C88-7CAA647D00DF}" srcId="{A8241AB0-D065-4E0F-BFB2-A42303EDE328}" destId="{D467D36C-85AD-4872-BEB6-6FED1D1468F1}" srcOrd="4" destOrd="0" parTransId="{91821EC5-934E-45E6-9259-A70177B22C88}" sibTransId="{AE9FC8CD-E2A6-44DE-BEDC-1C1E5B90DB63}"/>
    <dgm:cxn modelId="{DAAFA69D-46F0-4361-B51F-7C8931C9592E}" type="presOf" srcId="{A8241AB0-D065-4E0F-BFB2-A42303EDE328}" destId="{554D9FDA-0487-421C-AD41-58D67EA5E270}" srcOrd="0" destOrd="0" presId="urn:microsoft.com/office/officeart/2005/8/layout/bProcess4"/>
    <dgm:cxn modelId="{4ACA059F-FCC5-4D73-ADB5-9554D61A49F5}" srcId="{A8241AB0-D065-4E0F-BFB2-A42303EDE328}" destId="{1D0E65DF-E8DE-4614-81EF-527E2FAA38B3}" srcOrd="7" destOrd="0" parTransId="{C3DF4247-86EB-4B95-BF91-A9E8C2C2E6D3}" sibTransId="{FA1CBFD6-5ED5-42CB-95CD-339D88B70434}"/>
    <dgm:cxn modelId="{3AD0B8A7-C7EB-4751-AF67-72775B843E7C}" srcId="{A8241AB0-D065-4E0F-BFB2-A42303EDE328}" destId="{A08C9609-4981-49CD-882D-D6EAF5D6E2DB}" srcOrd="2" destOrd="0" parTransId="{2749F8F5-FCF0-4384-81D6-05947BA5D76A}" sibTransId="{53043751-C449-4CFD-8731-E6E6309AB417}"/>
    <dgm:cxn modelId="{C43BBCA8-9233-4F1B-8253-0C94FA93F408}" type="presOf" srcId="{D38A6F1B-A25E-442B-AD90-648910F6CF48}" destId="{22A37D6A-BC14-41C3-A144-0FB22FA15319}" srcOrd="0" destOrd="0" presId="urn:microsoft.com/office/officeart/2005/8/layout/bProcess4"/>
    <dgm:cxn modelId="{BB68AEAF-94D9-400A-93A9-5F75AD9BE885}" type="presOf" srcId="{4CFCB736-7A68-4816-BC8A-F13A08101B0F}" destId="{A51FC41C-3A37-400A-ACED-697DF8DE2633}" srcOrd="0" destOrd="0" presId="urn:microsoft.com/office/officeart/2005/8/layout/bProcess4"/>
    <dgm:cxn modelId="{3BECD3AF-BFF9-45DD-847B-2DE53CFCE8CF}" type="presOf" srcId="{ABAE2655-F01F-42F7-9F5A-6CD2F22A0F7F}" destId="{337A77A6-04A6-42F1-AD2E-788879C4DA10}" srcOrd="0" destOrd="0" presId="urn:microsoft.com/office/officeart/2005/8/layout/bProcess4"/>
    <dgm:cxn modelId="{22E8B9C4-F308-44E7-A4FE-3B0B7C5EA698}" srcId="{A8241AB0-D065-4E0F-BFB2-A42303EDE328}" destId="{8A4BB530-C1DF-4D57-82EB-984B7A338F11}" srcOrd="5" destOrd="0" parTransId="{4A13CEF8-4CBE-4EA8-9AF7-40063CEA3C8E}" sibTransId="{14AFE563-DBF9-4033-AC1E-38EA3E797D7D}"/>
    <dgm:cxn modelId="{4B6AECDC-D690-4BF0-9F7B-5047A8B0A8B4}" srcId="{A8241AB0-D065-4E0F-BFB2-A42303EDE328}" destId="{18280847-136C-4D82-AC23-45959B91CBE1}" srcOrd="1" destOrd="0" parTransId="{27146C87-C75C-4D20-83CE-296EECA6F5D6}" sibTransId="{EAE62FA3-6587-4D39-A085-8FDAEF7EC6F0}"/>
    <dgm:cxn modelId="{9F800FE3-C670-4A44-BAC5-05C22D2436DC}" type="presOf" srcId="{A08C9609-4981-49CD-882D-D6EAF5D6E2DB}" destId="{B385269D-AE7F-471F-B5BB-BCFFF2412AC8}" srcOrd="0" destOrd="0" presId="urn:microsoft.com/office/officeart/2005/8/layout/bProcess4"/>
    <dgm:cxn modelId="{CA1655E7-1D2B-4204-9C1B-C7328E3DB158}" type="presOf" srcId="{14AFE563-DBF9-4033-AC1E-38EA3E797D7D}" destId="{57BB7C89-46D1-4F29-A927-DC458BBD8DFD}" srcOrd="0" destOrd="0" presId="urn:microsoft.com/office/officeart/2005/8/layout/bProcess4"/>
    <dgm:cxn modelId="{EF3ED0E7-921E-4A35-BEAA-78B51D00E44E}" type="presOf" srcId="{53043751-C449-4CFD-8731-E6E6309AB417}" destId="{7032EA5A-D191-4426-8F5C-C4E6BA40C545}" srcOrd="0" destOrd="0" presId="urn:microsoft.com/office/officeart/2005/8/layout/bProcess4"/>
    <dgm:cxn modelId="{685629F0-396A-473D-B595-F40D49778E9B}" type="presOf" srcId="{18280847-136C-4D82-AC23-45959B91CBE1}" destId="{922217AE-D5A2-4427-A558-2748F2B4218D}" srcOrd="0" destOrd="0" presId="urn:microsoft.com/office/officeart/2005/8/layout/bProcess4"/>
    <dgm:cxn modelId="{045FB098-AB01-4DE0-ABDD-CF8626AAA882}" type="presParOf" srcId="{554D9FDA-0487-421C-AD41-58D67EA5E270}" destId="{4DCEE20E-51CE-49B5-B289-1D4B955A584C}" srcOrd="0" destOrd="0" presId="urn:microsoft.com/office/officeart/2005/8/layout/bProcess4"/>
    <dgm:cxn modelId="{2B8FBC99-EA9B-474E-90D1-4C465FFEF8DC}" type="presParOf" srcId="{4DCEE20E-51CE-49B5-B289-1D4B955A584C}" destId="{1A4CD9AA-1227-429D-83E0-988F58F4CD3B}" srcOrd="0" destOrd="0" presId="urn:microsoft.com/office/officeart/2005/8/layout/bProcess4"/>
    <dgm:cxn modelId="{65D7F0AB-49DA-41AC-AE14-0F1C3FEA4BC6}" type="presParOf" srcId="{4DCEE20E-51CE-49B5-B289-1D4B955A584C}" destId="{7C17F5CF-9F47-4340-A15A-B86483FD890E}" srcOrd="1" destOrd="0" presId="urn:microsoft.com/office/officeart/2005/8/layout/bProcess4"/>
    <dgm:cxn modelId="{0320F6B6-99E8-4B12-BF64-C47A6379905D}" type="presParOf" srcId="{554D9FDA-0487-421C-AD41-58D67EA5E270}" destId="{CE15509A-8897-4A9D-AFF8-5D7C56544E35}" srcOrd="1" destOrd="0" presId="urn:microsoft.com/office/officeart/2005/8/layout/bProcess4"/>
    <dgm:cxn modelId="{572A6D98-6034-43D9-AE7C-B433F8847CC1}" type="presParOf" srcId="{554D9FDA-0487-421C-AD41-58D67EA5E270}" destId="{DC94D99D-9CC1-4479-82FF-FD47FCC4B494}" srcOrd="2" destOrd="0" presId="urn:microsoft.com/office/officeart/2005/8/layout/bProcess4"/>
    <dgm:cxn modelId="{3F4E6D61-11F9-49BA-A217-9C8B063ABE9D}" type="presParOf" srcId="{DC94D99D-9CC1-4479-82FF-FD47FCC4B494}" destId="{E47E7E60-3210-4ECC-9514-CC5252D46DDB}" srcOrd="0" destOrd="0" presId="urn:microsoft.com/office/officeart/2005/8/layout/bProcess4"/>
    <dgm:cxn modelId="{A9FA6FDC-78AF-481D-8FD0-19DCC2B89374}" type="presParOf" srcId="{DC94D99D-9CC1-4479-82FF-FD47FCC4B494}" destId="{922217AE-D5A2-4427-A558-2748F2B4218D}" srcOrd="1" destOrd="0" presId="urn:microsoft.com/office/officeart/2005/8/layout/bProcess4"/>
    <dgm:cxn modelId="{074BE315-3F71-4EC2-9E7D-8631D310C2B5}" type="presParOf" srcId="{554D9FDA-0487-421C-AD41-58D67EA5E270}" destId="{08FE07DF-0F5E-499A-91E4-8CB7909D20C8}" srcOrd="3" destOrd="0" presId="urn:microsoft.com/office/officeart/2005/8/layout/bProcess4"/>
    <dgm:cxn modelId="{956EE67F-95B9-4397-B823-5ACD0A38CC8D}" type="presParOf" srcId="{554D9FDA-0487-421C-AD41-58D67EA5E270}" destId="{77CDDB94-2398-406A-91CB-AE0B435C9C0A}" srcOrd="4" destOrd="0" presId="urn:microsoft.com/office/officeart/2005/8/layout/bProcess4"/>
    <dgm:cxn modelId="{27DBB51A-4A30-4474-8CE1-115638E5DA78}" type="presParOf" srcId="{77CDDB94-2398-406A-91CB-AE0B435C9C0A}" destId="{2A264836-6028-4DF0-8810-E14ECB883A90}" srcOrd="0" destOrd="0" presId="urn:microsoft.com/office/officeart/2005/8/layout/bProcess4"/>
    <dgm:cxn modelId="{8C12D2C8-D8FF-4344-B3E7-1C43AFC93360}" type="presParOf" srcId="{77CDDB94-2398-406A-91CB-AE0B435C9C0A}" destId="{B385269D-AE7F-471F-B5BB-BCFFF2412AC8}" srcOrd="1" destOrd="0" presId="urn:microsoft.com/office/officeart/2005/8/layout/bProcess4"/>
    <dgm:cxn modelId="{E8595706-8747-4DD1-80A3-86D89A20C872}" type="presParOf" srcId="{554D9FDA-0487-421C-AD41-58D67EA5E270}" destId="{7032EA5A-D191-4426-8F5C-C4E6BA40C545}" srcOrd="5" destOrd="0" presId="urn:microsoft.com/office/officeart/2005/8/layout/bProcess4"/>
    <dgm:cxn modelId="{A2D96FA0-2C44-40BA-B8EF-54E6BBC237EA}" type="presParOf" srcId="{554D9FDA-0487-421C-AD41-58D67EA5E270}" destId="{E46A0F63-49EE-42CF-BA67-5E0E2739D28C}" srcOrd="6" destOrd="0" presId="urn:microsoft.com/office/officeart/2005/8/layout/bProcess4"/>
    <dgm:cxn modelId="{7FA31A76-1579-46C8-869F-2010D6CDABBF}" type="presParOf" srcId="{E46A0F63-49EE-42CF-BA67-5E0E2739D28C}" destId="{363861F8-6FAE-40F5-AD8B-C3671B31D6B3}" srcOrd="0" destOrd="0" presId="urn:microsoft.com/office/officeart/2005/8/layout/bProcess4"/>
    <dgm:cxn modelId="{80974489-550D-4EF4-9492-B964E89C759A}" type="presParOf" srcId="{E46A0F63-49EE-42CF-BA67-5E0E2739D28C}" destId="{A51FC41C-3A37-400A-ACED-697DF8DE2633}" srcOrd="1" destOrd="0" presId="urn:microsoft.com/office/officeart/2005/8/layout/bProcess4"/>
    <dgm:cxn modelId="{15E04708-ACD5-49EC-A696-37886708CBE6}" type="presParOf" srcId="{554D9FDA-0487-421C-AD41-58D67EA5E270}" destId="{2B9249B9-6623-4B10-9C8A-62826D24D8AC}" srcOrd="7" destOrd="0" presId="urn:microsoft.com/office/officeart/2005/8/layout/bProcess4"/>
    <dgm:cxn modelId="{7D8ED3A7-45A0-4881-B167-7CA0EDA9D8A8}" type="presParOf" srcId="{554D9FDA-0487-421C-AD41-58D67EA5E270}" destId="{232EAF0F-60C0-43BD-BD0B-384CEC338C50}" srcOrd="8" destOrd="0" presId="urn:microsoft.com/office/officeart/2005/8/layout/bProcess4"/>
    <dgm:cxn modelId="{E623D754-5110-457C-99B5-6C3C306246EE}" type="presParOf" srcId="{232EAF0F-60C0-43BD-BD0B-384CEC338C50}" destId="{E977BDCB-DE85-4B8D-81BA-D8ECAEC0171D}" srcOrd="0" destOrd="0" presId="urn:microsoft.com/office/officeart/2005/8/layout/bProcess4"/>
    <dgm:cxn modelId="{9CBAA2FC-86DF-4906-BC29-AB8B0C8373DC}" type="presParOf" srcId="{232EAF0F-60C0-43BD-BD0B-384CEC338C50}" destId="{C5A55CCA-2091-44A3-A20C-4220D99F989C}" srcOrd="1" destOrd="0" presId="urn:microsoft.com/office/officeart/2005/8/layout/bProcess4"/>
    <dgm:cxn modelId="{C4566497-374D-4A70-842B-0360BBD1A6CF}" type="presParOf" srcId="{554D9FDA-0487-421C-AD41-58D67EA5E270}" destId="{A4BD66C2-EEDB-4248-A00B-887963F8EAC6}" srcOrd="9" destOrd="0" presId="urn:microsoft.com/office/officeart/2005/8/layout/bProcess4"/>
    <dgm:cxn modelId="{FEFEC213-96FD-4DEB-8F3C-157264F335E5}" type="presParOf" srcId="{554D9FDA-0487-421C-AD41-58D67EA5E270}" destId="{CBEF096E-9D64-476E-8F16-2D54C505EE15}" srcOrd="10" destOrd="0" presId="urn:microsoft.com/office/officeart/2005/8/layout/bProcess4"/>
    <dgm:cxn modelId="{C780661F-D00C-4DF6-A415-0CCF623FC099}" type="presParOf" srcId="{CBEF096E-9D64-476E-8F16-2D54C505EE15}" destId="{4F4CFCCE-D7D1-403E-A151-45467B8C280D}" srcOrd="0" destOrd="0" presId="urn:microsoft.com/office/officeart/2005/8/layout/bProcess4"/>
    <dgm:cxn modelId="{D4EEAB0C-2B18-4151-9CBC-67DFA072B4B2}" type="presParOf" srcId="{CBEF096E-9D64-476E-8F16-2D54C505EE15}" destId="{1BBA9A2D-2857-457A-88BD-3986B9D23F18}" srcOrd="1" destOrd="0" presId="urn:microsoft.com/office/officeart/2005/8/layout/bProcess4"/>
    <dgm:cxn modelId="{79EC673E-AB08-48B1-9382-B881831F48C3}" type="presParOf" srcId="{554D9FDA-0487-421C-AD41-58D67EA5E270}" destId="{57BB7C89-46D1-4F29-A927-DC458BBD8DFD}" srcOrd="11" destOrd="0" presId="urn:microsoft.com/office/officeart/2005/8/layout/bProcess4"/>
    <dgm:cxn modelId="{CEEF3A40-391C-4312-9C35-FBBFE2BD81AF}" type="presParOf" srcId="{554D9FDA-0487-421C-AD41-58D67EA5E270}" destId="{1F5F6A78-1349-4EA1-B751-AC65D67E97D7}" srcOrd="12" destOrd="0" presId="urn:microsoft.com/office/officeart/2005/8/layout/bProcess4"/>
    <dgm:cxn modelId="{484BF686-8DDD-41E8-954B-C9C43DB8805C}" type="presParOf" srcId="{1F5F6A78-1349-4EA1-B751-AC65D67E97D7}" destId="{0B31EC35-57BA-4082-BC72-D0E32932933D}" srcOrd="0" destOrd="0" presId="urn:microsoft.com/office/officeart/2005/8/layout/bProcess4"/>
    <dgm:cxn modelId="{F9366D73-6311-4730-80DE-8AA89F82629C}" type="presParOf" srcId="{1F5F6A78-1349-4EA1-B751-AC65D67E97D7}" destId="{337A77A6-04A6-42F1-AD2E-788879C4DA10}" srcOrd="1" destOrd="0" presId="urn:microsoft.com/office/officeart/2005/8/layout/bProcess4"/>
    <dgm:cxn modelId="{874F3EFA-0E69-4F1D-9D8E-C9215962E148}" type="presParOf" srcId="{554D9FDA-0487-421C-AD41-58D67EA5E270}" destId="{22A37D6A-BC14-41C3-A144-0FB22FA15319}" srcOrd="13" destOrd="0" presId="urn:microsoft.com/office/officeart/2005/8/layout/bProcess4"/>
    <dgm:cxn modelId="{81F29152-7F78-4A99-9A35-4EB6C501792F}" type="presParOf" srcId="{554D9FDA-0487-421C-AD41-58D67EA5E270}" destId="{0E805C84-9598-4ABE-98FE-51224868FA72}" srcOrd="14" destOrd="0" presId="urn:microsoft.com/office/officeart/2005/8/layout/bProcess4"/>
    <dgm:cxn modelId="{35305009-9E0C-4610-82D1-EC3CADA3D287}" type="presParOf" srcId="{0E805C84-9598-4ABE-98FE-51224868FA72}" destId="{587FA256-441A-41EC-AEE7-EE81E599CADA}" srcOrd="0" destOrd="0" presId="urn:microsoft.com/office/officeart/2005/8/layout/bProcess4"/>
    <dgm:cxn modelId="{4CBEC8CF-3E89-4BC9-A190-7FF7CC917520}" type="presParOf" srcId="{0E805C84-9598-4ABE-98FE-51224868FA72}" destId="{6E34485A-1A8E-45D9-B0E1-15D357FBA0B6}" srcOrd="1" destOrd="0" presId="urn:microsoft.com/office/officeart/2005/8/layout/bProcess4"/>
    <dgm:cxn modelId="{38325E8C-0D2F-4BC9-AEC3-68CB908AC9D4}" type="presParOf" srcId="{554D9FDA-0487-421C-AD41-58D67EA5E270}" destId="{C2155C0F-A30C-4F60-85C1-6BEDC82AF32D}" srcOrd="15" destOrd="0" presId="urn:microsoft.com/office/officeart/2005/8/layout/bProcess4"/>
    <dgm:cxn modelId="{0FA48425-C8E7-4D4B-AFF1-379A714F05E4}" type="presParOf" srcId="{554D9FDA-0487-421C-AD41-58D67EA5E270}" destId="{9849489B-8936-4D8E-AD3B-38139E11D867}" srcOrd="16" destOrd="0" presId="urn:microsoft.com/office/officeart/2005/8/layout/bProcess4"/>
    <dgm:cxn modelId="{669D09BD-2016-47C3-9F61-9745EBA84EE0}" type="presParOf" srcId="{9849489B-8936-4D8E-AD3B-38139E11D867}" destId="{4DD83FB7-A2BD-489C-97F5-23F1CEC7355D}" srcOrd="0" destOrd="0" presId="urn:microsoft.com/office/officeart/2005/8/layout/bProcess4"/>
    <dgm:cxn modelId="{0409E323-3027-46B2-98FC-69BC68E8F12F}" type="presParOf" srcId="{9849489B-8936-4D8E-AD3B-38139E11D867}" destId="{724FA163-85E6-48AD-9F74-9B683F63DDC1}" srcOrd="1" destOrd="0" presId="urn:microsoft.com/office/officeart/2005/8/layout/bProcess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41AB0-D065-4E0F-BFB2-A42303EDE328}" type="doc">
      <dgm:prSet loTypeId="urn:microsoft.com/office/officeart/2005/8/layout/bProcess4" loCatId="process" qsTypeId="urn:microsoft.com/office/officeart/2005/8/quickstyle/simple1" qsCatId="simple" csTypeId="urn:microsoft.com/office/officeart/2005/8/colors/colorful1#1" csCatId="colorful" phldr="1"/>
      <dgm:spPr/>
      <dgm:t>
        <a:bodyPr/>
        <a:lstStyle/>
        <a:p>
          <a:endParaRPr lang="en-US"/>
        </a:p>
      </dgm:t>
    </dgm:pt>
    <dgm:pt modelId="{69E5B803-018E-4D17-A38A-8AEB6C6C3159}">
      <dgm:prSet phldrT="[Text]"/>
      <dgm:spPr/>
      <dgm:t>
        <a:bodyPr/>
        <a:lstStyle/>
        <a:p>
          <a:r>
            <a:rPr lang="en-US" b="1">
              <a:solidFill>
                <a:schemeClr val="tx1"/>
              </a:solidFill>
            </a:rPr>
            <a:t>1 - Booking Form</a:t>
          </a:r>
          <a:endParaRPr lang="en-US" b="1" dirty="0">
            <a:solidFill>
              <a:schemeClr val="tx1"/>
            </a:solidFill>
          </a:endParaRPr>
        </a:p>
      </dgm:t>
    </dgm:pt>
    <dgm:pt modelId="{8277A916-8B4E-4806-AD73-B089E1D03486}" type="parTrans" cxnId="{7572380A-1CBD-4DA1-9BA2-96C0EDA78179}">
      <dgm:prSet/>
      <dgm:spPr/>
      <dgm:t>
        <a:bodyPr/>
        <a:lstStyle/>
        <a:p>
          <a:endParaRPr lang="en-US"/>
        </a:p>
      </dgm:t>
    </dgm:pt>
    <dgm:pt modelId="{82E8773A-D895-4599-B369-34A88B9E087C}" type="sibTrans" cxnId="{7572380A-1CBD-4DA1-9BA2-96C0EDA78179}">
      <dgm:prSet/>
      <dgm:spPr/>
      <dgm:t>
        <a:bodyPr/>
        <a:lstStyle/>
        <a:p>
          <a:endParaRPr lang="en-US" b="1">
            <a:solidFill>
              <a:schemeClr val="tx1"/>
            </a:solidFill>
          </a:endParaRPr>
        </a:p>
      </dgm:t>
    </dgm:pt>
    <dgm:pt modelId="{18280847-136C-4D82-AC23-45959B91CBE1}">
      <dgm:prSet phldrT="[Text]"/>
      <dgm:spPr/>
      <dgm:t>
        <a:bodyPr/>
        <a:lstStyle/>
        <a:p>
          <a:r>
            <a:rPr lang="en-US" b="1">
              <a:solidFill>
                <a:schemeClr val="tx1"/>
              </a:solidFill>
            </a:rPr>
            <a:t>2 - Allotment Letter</a:t>
          </a:r>
          <a:endParaRPr lang="en-US" b="1" dirty="0">
            <a:solidFill>
              <a:schemeClr val="tx1"/>
            </a:solidFill>
          </a:endParaRPr>
        </a:p>
      </dgm:t>
    </dgm:pt>
    <dgm:pt modelId="{27146C87-C75C-4D20-83CE-296EECA6F5D6}" type="parTrans" cxnId="{4B6AECDC-D690-4BF0-9F7B-5047A8B0A8B4}">
      <dgm:prSet/>
      <dgm:spPr/>
      <dgm:t>
        <a:bodyPr/>
        <a:lstStyle/>
        <a:p>
          <a:endParaRPr lang="en-US"/>
        </a:p>
      </dgm:t>
    </dgm:pt>
    <dgm:pt modelId="{EAE62FA3-6587-4D39-A085-8FDAEF7EC6F0}" type="sibTrans" cxnId="{4B6AECDC-D690-4BF0-9F7B-5047A8B0A8B4}">
      <dgm:prSet/>
      <dgm:spPr/>
      <dgm:t>
        <a:bodyPr/>
        <a:lstStyle/>
        <a:p>
          <a:endParaRPr lang="en-US" b="1">
            <a:solidFill>
              <a:schemeClr val="tx1"/>
            </a:solidFill>
          </a:endParaRPr>
        </a:p>
      </dgm:t>
    </dgm:pt>
    <dgm:pt modelId="{A08C9609-4981-49CD-882D-D6EAF5D6E2DB}">
      <dgm:prSet phldrT="[Text]"/>
      <dgm:spPr/>
      <dgm:t>
        <a:bodyPr/>
        <a:lstStyle/>
        <a:p>
          <a:r>
            <a:rPr lang="en-US" b="1">
              <a:solidFill>
                <a:schemeClr val="tx1"/>
              </a:solidFill>
            </a:rPr>
            <a:t>3 - Enter Agreement for Sale </a:t>
          </a:r>
          <a:endParaRPr lang="en-US" b="1" dirty="0">
            <a:solidFill>
              <a:schemeClr val="tx1"/>
            </a:solidFill>
          </a:endParaRPr>
        </a:p>
      </dgm:t>
    </dgm:pt>
    <dgm:pt modelId="{2749F8F5-FCF0-4384-81D6-05947BA5D76A}" type="parTrans" cxnId="{3AD0B8A7-C7EB-4751-AF67-72775B843E7C}">
      <dgm:prSet/>
      <dgm:spPr/>
      <dgm:t>
        <a:bodyPr/>
        <a:lstStyle/>
        <a:p>
          <a:endParaRPr lang="en-US"/>
        </a:p>
      </dgm:t>
    </dgm:pt>
    <dgm:pt modelId="{53043751-C449-4CFD-8731-E6E6309AB417}" type="sibTrans" cxnId="{3AD0B8A7-C7EB-4751-AF67-72775B843E7C}">
      <dgm:prSet/>
      <dgm:spPr/>
      <dgm:t>
        <a:bodyPr/>
        <a:lstStyle/>
        <a:p>
          <a:endParaRPr lang="en-US" b="1">
            <a:solidFill>
              <a:schemeClr val="tx1"/>
            </a:solidFill>
          </a:endParaRPr>
        </a:p>
      </dgm:t>
    </dgm:pt>
    <dgm:pt modelId="{4CFCB736-7A68-4816-BC8A-F13A08101B0F}">
      <dgm:prSet/>
      <dgm:spPr/>
      <dgm:t>
        <a:bodyPr/>
        <a:lstStyle/>
        <a:p>
          <a:r>
            <a:rPr lang="en-US" b="1">
              <a:solidFill>
                <a:schemeClr val="tx1"/>
              </a:solidFill>
            </a:rPr>
            <a:t>4 - Register Agreement for Sale – if promoter collects &gt; 10 % of total cost</a:t>
          </a:r>
          <a:endParaRPr lang="en-US" b="1" dirty="0">
            <a:solidFill>
              <a:schemeClr val="tx1"/>
            </a:solidFill>
          </a:endParaRPr>
        </a:p>
      </dgm:t>
    </dgm:pt>
    <dgm:pt modelId="{60231A59-25A5-481C-B3FF-3A72ACA57447}" type="parTrans" cxnId="{657A072B-0754-47CD-83FD-74DB803DE2E1}">
      <dgm:prSet/>
      <dgm:spPr/>
      <dgm:t>
        <a:bodyPr/>
        <a:lstStyle/>
        <a:p>
          <a:endParaRPr lang="en-US"/>
        </a:p>
      </dgm:t>
    </dgm:pt>
    <dgm:pt modelId="{A4BAA1BD-7E96-4DDB-9567-5B2FDC1C1AA7}" type="sibTrans" cxnId="{657A072B-0754-47CD-83FD-74DB803DE2E1}">
      <dgm:prSet/>
      <dgm:spPr/>
      <dgm:t>
        <a:bodyPr/>
        <a:lstStyle/>
        <a:p>
          <a:endParaRPr lang="en-US" b="1">
            <a:solidFill>
              <a:schemeClr val="tx1"/>
            </a:solidFill>
          </a:endParaRPr>
        </a:p>
      </dgm:t>
    </dgm:pt>
    <dgm:pt modelId="{D467D36C-85AD-4872-BEB6-6FED1D1468F1}">
      <dgm:prSet/>
      <dgm:spPr/>
      <dgm:t>
        <a:bodyPr/>
        <a:lstStyle/>
        <a:p>
          <a:r>
            <a:rPr lang="en-US" b="1">
              <a:solidFill>
                <a:schemeClr val="tx1"/>
              </a:solidFill>
            </a:rPr>
            <a:t>5- Formation of Association of Allottees once majority of units are booked</a:t>
          </a:r>
          <a:endParaRPr lang="en-US" b="1" dirty="0">
            <a:solidFill>
              <a:schemeClr val="tx1"/>
            </a:solidFill>
          </a:endParaRPr>
        </a:p>
      </dgm:t>
    </dgm:pt>
    <dgm:pt modelId="{91821EC5-934E-45E6-9259-A70177B22C88}" type="parTrans" cxnId="{C036189C-1B4A-4309-9C88-7CAA647D00DF}">
      <dgm:prSet/>
      <dgm:spPr/>
      <dgm:t>
        <a:bodyPr/>
        <a:lstStyle/>
        <a:p>
          <a:endParaRPr lang="en-US"/>
        </a:p>
      </dgm:t>
    </dgm:pt>
    <dgm:pt modelId="{AE9FC8CD-E2A6-44DE-BEDC-1C1E5B90DB63}" type="sibTrans" cxnId="{C036189C-1B4A-4309-9C88-7CAA647D00DF}">
      <dgm:prSet/>
      <dgm:spPr/>
      <dgm:t>
        <a:bodyPr/>
        <a:lstStyle/>
        <a:p>
          <a:endParaRPr lang="en-US" b="1">
            <a:solidFill>
              <a:schemeClr val="tx1"/>
            </a:solidFill>
          </a:endParaRPr>
        </a:p>
      </dgm:t>
    </dgm:pt>
    <dgm:pt modelId="{8A4BB530-C1DF-4D57-82EB-984B7A338F11}">
      <dgm:prSet/>
      <dgm:spPr/>
      <dgm:t>
        <a:bodyPr/>
        <a:lstStyle/>
        <a:p>
          <a:r>
            <a:rPr lang="en-US" b="1">
              <a:solidFill>
                <a:schemeClr val="tx1"/>
              </a:solidFill>
            </a:rPr>
            <a:t>6 - Complete development and </a:t>
          </a:r>
        </a:p>
        <a:p>
          <a:r>
            <a:rPr lang="en-US" b="1">
              <a:solidFill>
                <a:schemeClr val="tx1"/>
              </a:solidFill>
            </a:rPr>
            <a:t>Obtain OC</a:t>
          </a:r>
          <a:endParaRPr lang="en-US" b="1" dirty="0">
            <a:solidFill>
              <a:schemeClr val="tx1"/>
            </a:solidFill>
          </a:endParaRPr>
        </a:p>
      </dgm:t>
    </dgm:pt>
    <dgm:pt modelId="{4A13CEF8-4CBE-4EA8-9AF7-40063CEA3C8E}" type="parTrans" cxnId="{22E8B9C4-F308-44E7-A4FE-3B0B7C5EA698}">
      <dgm:prSet/>
      <dgm:spPr/>
      <dgm:t>
        <a:bodyPr/>
        <a:lstStyle/>
        <a:p>
          <a:endParaRPr lang="en-US"/>
        </a:p>
      </dgm:t>
    </dgm:pt>
    <dgm:pt modelId="{14AFE563-DBF9-4033-AC1E-38EA3E797D7D}" type="sibTrans" cxnId="{22E8B9C4-F308-44E7-A4FE-3B0B7C5EA698}">
      <dgm:prSet/>
      <dgm:spPr/>
      <dgm:t>
        <a:bodyPr/>
        <a:lstStyle/>
        <a:p>
          <a:endParaRPr lang="en-US" b="1">
            <a:solidFill>
              <a:schemeClr val="tx1"/>
            </a:solidFill>
          </a:endParaRPr>
        </a:p>
      </dgm:t>
    </dgm:pt>
    <dgm:pt modelId="{ABAE2655-F01F-42F7-9F5A-6CD2F22A0F7F}">
      <dgm:prSet/>
      <dgm:spPr/>
      <dgm:t>
        <a:bodyPr/>
        <a:lstStyle/>
        <a:p>
          <a:r>
            <a:rPr lang="en-US" b="1">
              <a:solidFill>
                <a:schemeClr val="tx1"/>
              </a:solidFill>
            </a:rPr>
            <a:t>7 - Conveyance deed within 3 months of OC</a:t>
          </a:r>
          <a:endParaRPr lang="en-US" b="1" dirty="0">
            <a:solidFill>
              <a:schemeClr val="tx1"/>
            </a:solidFill>
          </a:endParaRPr>
        </a:p>
      </dgm:t>
    </dgm:pt>
    <dgm:pt modelId="{D3B55477-1F05-41A1-AA26-67921E2A15E3}" type="parTrans" cxnId="{54D5D24D-5E16-4ED5-8CCA-1923F5617560}">
      <dgm:prSet/>
      <dgm:spPr/>
      <dgm:t>
        <a:bodyPr/>
        <a:lstStyle/>
        <a:p>
          <a:endParaRPr lang="en-US"/>
        </a:p>
      </dgm:t>
    </dgm:pt>
    <dgm:pt modelId="{D38A6F1B-A25E-442B-AD90-648910F6CF48}" type="sibTrans" cxnId="{54D5D24D-5E16-4ED5-8CCA-1923F5617560}">
      <dgm:prSet/>
      <dgm:spPr/>
      <dgm:t>
        <a:bodyPr/>
        <a:lstStyle/>
        <a:p>
          <a:endParaRPr lang="en-US" b="1">
            <a:solidFill>
              <a:schemeClr val="tx1"/>
            </a:solidFill>
          </a:endParaRPr>
        </a:p>
      </dgm:t>
    </dgm:pt>
    <dgm:pt modelId="{1D0E65DF-E8DE-4614-81EF-527E2FAA38B3}">
      <dgm:prSet/>
      <dgm:spPr/>
      <dgm:t>
        <a:bodyPr/>
        <a:lstStyle/>
        <a:p>
          <a:r>
            <a:rPr lang="en-US" b="1">
              <a:solidFill>
                <a:schemeClr val="tx1"/>
              </a:solidFill>
            </a:rPr>
            <a:t>8 – Title Insurance / Defect Liability for 5 years </a:t>
          </a:r>
          <a:endParaRPr lang="en-US" b="1" dirty="0">
            <a:solidFill>
              <a:schemeClr val="tx1"/>
            </a:solidFill>
          </a:endParaRPr>
        </a:p>
      </dgm:t>
    </dgm:pt>
    <dgm:pt modelId="{C3DF4247-86EB-4B95-BF91-A9E8C2C2E6D3}" type="parTrans" cxnId="{4ACA059F-FCC5-4D73-ADB5-9554D61A49F5}">
      <dgm:prSet/>
      <dgm:spPr/>
      <dgm:t>
        <a:bodyPr/>
        <a:lstStyle/>
        <a:p>
          <a:endParaRPr lang="en-US"/>
        </a:p>
      </dgm:t>
    </dgm:pt>
    <dgm:pt modelId="{FA1CBFD6-5ED5-42CB-95CD-339D88B70434}" type="sibTrans" cxnId="{4ACA059F-FCC5-4D73-ADB5-9554D61A49F5}">
      <dgm:prSet/>
      <dgm:spPr/>
      <dgm:t>
        <a:bodyPr/>
        <a:lstStyle/>
        <a:p>
          <a:endParaRPr lang="en-US" b="1">
            <a:solidFill>
              <a:schemeClr val="tx1"/>
            </a:solidFill>
          </a:endParaRPr>
        </a:p>
      </dgm:t>
    </dgm:pt>
    <dgm:pt modelId="{95C0994D-FB5C-47D6-B14E-955D62EBB14B}">
      <dgm:prSet/>
      <dgm:spPr/>
      <dgm:t>
        <a:bodyPr/>
        <a:lstStyle/>
        <a:p>
          <a:r>
            <a:rPr lang="en-US" b="1">
              <a:solidFill>
                <a:schemeClr val="tx1"/>
              </a:solidFill>
            </a:rPr>
            <a:t>9 – Handover to Association</a:t>
          </a:r>
          <a:endParaRPr lang="en-US" b="1" dirty="0">
            <a:solidFill>
              <a:schemeClr val="tx1"/>
            </a:solidFill>
          </a:endParaRPr>
        </a:p>
      </dgm:t>
    </dgm:pt>
    <dgm:pt modelId="{93C2FD17-14CE-4667-A0F0-7FA257065641}" type="parTrans" cxnId="{AD750C0F-0AAF-46B4-BE61-DC79EC14583F}">
      <dgm:prSet/>
      <dgm:spPr/>
      <dgm:t>
        <a:bodyPr/>
        <a:lstStyle/>
        <a:p>
          <a:endParaRPr lang="en-US"/>
        </a:p>
      </dgm:t>
    </dgm:pt>
    <dgm:pt modelId="{2D87D41D-2F81-4A51-99B8-843BCF6DBFF0}" type="sibTrans" cxnId="{AD750C0F-0AAF-46B4-BE61-DC79EC14583F}">
      <dgm:prSet/>
      <dgm:spPr/>
      <dgm:t>
        <a:bodyPr/>
        <a:lstStyle/>
        <a:p>
          <a:endParaRPr lang="en-US"/>
        </a:p>
      </dgm:t>
    </dgm:pt>
    <dgm:pt modelId="{554D9FDA-0487-421C-AD41-58D67EA5E270}" type="pres">
      <dgm:prSet presAssocID="{A8241AB0-D065-4E0F-BFB2-A42303EDE328}" presName="Name0" presStyleCnt="0">
        <dgm:presLayoutVars>
          <dgm:dir/>
          <dgm:resizeHandles/>
        </dgm:presLayoutVars>
      </dgm:prSet>
      <dgm:spPr/>
    </dgm:pt>
    <dgm:pt modelId="{4DCEE20E-51CE-49B5-B289-1D4B955A584C}" type="pres">
      <dgm:prSet presAssocID="{69E5B803-018E-4D17-A38A-8AEB6C6C3159}" presName="compNode" presStyleCnt="0"/>
      <dgm:spPr/>
    </dgm:pt>
    <dgm:pt modelId="{1A4CD9AA-1227-429D-83E0-988F58F4CD3B}" type="pres">
      <dgm:prSet presAssocID="{69E5B803-018E-4D17-A38A-8AEB6C6C3159}" presName="dummyConnPt" presStyleCnt="0"/>
      <dgm:spPr/>
    </dgm:pt>
    <dgm:pt modelId="{7C17F5CF-9F47-4340-A15A-B86483FD890E}" type="pres">
      <dgm:prSet presAssocID="{69E5B803-018E-4D17-A38A-8AEB6C6C3159}" presName="node" presStyleLbl="node1" presStyleIdx="0" presStyleCnt="9">
        <dgm:presLayoutVars>
          <dgm:bulletEnabled val="1"/>
        </dgm:presLayoutVars>
      </dgm:prSet>
      <dgm:spPr/>
    </dgm:pt>
    <dgm:pt modelId="{CE15509A-8897-4A9D-AFF8-5D7C56544E35}" type="pres">
      <dgm:prSet presAssocID="{82E8773A-D895-4599-B369-34A88B9E087C}" presName="sibTrans" presStyleLbl="bgSibTrans2D1" presStyleIdx="0" presStyleCnt="8"/>
      <dgm:spPr/>
    </dgm:pt>
    <dgm:pt modelId="{DC94D99D-9CC1-4479-82FF-FD47FCC4B494}" type="pres">
      <dgm:prSet presAssocID="{18280847-136C-4D82-AC23-45959B91CBE1}" presName="compNode" presStyleCnt="0"/>
      <dgm:spPr/>
    </dgm:pt>
    <dgm:pt modelId="{E47E7E60-3210-4ECC-9514-CC5252D46DDB}" type="pres">
      <dgm:prSet presAssocID="{18280847-136C-4D82-AC23-45959B91CBE1}" presName="dummyConnPt" presStyleCnt="0"/>
      <dgm:spPr/>
    </dgm:pt>
    <dgm:pt modelId="{922217AE-D5A2-4427-A558-2748F2B4218D}" type="pres">
      <dgm:prSet presAssocID="{18280847-136C-4D82-AC23-45959B91CBE1}" presName="node" presStyleLbl="node1" presStyleIdx="1" presStyleCnt="9">
        <dgm:presLayoutVars>
          <dgm:bulletEnabled val="1"/>
        </dgm:presLayoutVars>
      </dgm:prSet>
      <dgm:spPr/>
    </dgm:pt>
    <dgm:pt modelId="{08FE07DF-0F5E-499A-91E4-8CB7909D20C8}" type="pres">
      <dgm:prSet presAssocID="{EAE62FA3-6587-4D39-A085-8FDAEF7EC6F0}" presName="sibTrans" presStyleLbl="bgSibTrans2D1" presStyleIdx="1" presStyleCnt="8"/>
      <dgm:spPr/>
    </dgm:pt>
    <dgm:pt modelId="{77CDDB94-2398-406A-91CB-AE0B435C9C0A}" type="pres">
      <dgm:prSet presAssocID="{A08C9609-4981-49CD-882D-D6EAF5D6E2DB}" presName="compNode" presStyleCnt="0"/>
      <dgm:spPr/>
    </dgm:pt>
    <dgm:pt modelId="{2A264836-6028-4DF0-8810-E14ECB883A90}" type="pres">
      <dgm:prSet presAssocID="{A08C9609-4981-49CD-882D-D6EAF5D6E2DB}" presName="dummyConnPt" presStyleCnt="0"/>
      <dgm:spPr/>
    </dgm:pt>
    <dgm:pt modelId="{B385269D-AE7F-471F-B5BB-BCFFF2412AC8}" type="pres">
      <dgm:prSet presAssocID="{A08C9609-4981-49CD-882D-D6EAF5D6E2DB}" presName="node" presStyleLbl="node1" presStyleIdx="2" presStyleCnt="9">
        <dgm:presLayoutVars>
          <dgm:bulletEnabled val="1"/>
        </dgm:presLayoutVars>
      </dgm:prSet>
      <dgm:spPr/>
    </dgm:pt>
    <dgm:pt modelId="{7032EA5A-D191-4426-8F5C-C4E6BA40C545}" type="pres">
      <dgm:prSet presAssocID="{53043751-C449-4CFD-8731-E6E6309AB417}" presName="sibTrans" presStyleLbl="bgSibTrans2D1" presStyleIdx="2" presStyleCnt="8"/>
      <dgm:spPr/>
    </dgm:pt>
    <dgm:pt modelId="{E46A0F63-49EE-42CF-BA67-5E0E2739D28C}" type="pres">
      <dgm:prSet presAssocID="{4CFCB736-7A68-4816-BC8A-F13A08101B0F}" presName="compNode" presStyleCnt="0"/>
      <dgm:spPr/>
    </dgm:pt>
    <dgm:pt modelId="{363861F8-6FAE-40F5-AD8B-C3671B31D6B3}" type="pres">
      <dgm:prSet presAssocID="{4CFCB736-7A68-4816-BC8A-F13A08101B0F}" presName="dummyConnPt" presStyleCnt="0"/>
      <dgm:spPr/>
    </dgm:pt>
    <dgm:pt modelId="{A51FC41C-3A37-400A-ACED-697DF8DE2633}" type="pres">
      <dgm:prSet presAssocID="{4CFCB736-7A68-4816-BC8A-F13A08101B0F}" presName="node" presStyleLbl="node1" presStyleIdx="3" presStyleCnt="9">
        <dgm:presLayoutVars>
          <dgm:bulletEnabled val="1"/>
        </dgm:presLayoutVars>
      </dgm:prSet>
      <dgm:spPr/>
    </dgm:pt>
    <dgm:pt modelId="{2B9249B9-6623-4B10-9C8A-62826D24D8AC}" type="pres">
      <dgm:prSet presAssocID="{A4BAA1BD-7E96-4DDB-9567-5B2FDC1C1AA7}" presName="sibTrans" presStyleLbl="bgSibTrans2D1" presStyleIdx="3" presStyleCnt="8"/>
      <dgm:spPr/>
    </dgm:pt>
    <dgm:pt modelId="{232EAF0F-60C0-43BD-BD0B-384CEC338C50}" type="pres">
      <dgm:prSet presAssocID="{D467D36C-85AD-4872-BEB6-6FED1D1468F1}" presName="compNode" presStyleCnt="0"/>
      <dgm:spPr/>
    </dgm:pt>
    <dgm:pt modelId="{E977BDCB-DE85-4B8D-81BA-D8ECAEC0171D}" type="pres">
      <dgm:prSet presAssocID="{D467D36C-85AD-4872-BEB6-6FED1D1468F1}" presName="dummyConnPt" presStyleCnt="0"/>
      <dgm:spPr/>
    </dgm:pt>
    <dgm:pt modelId="{C5A55CCA-2091-44A3-A20C-4220D99F989C}" type="pres">
      <dgm:prSet presAssocID="{D467D36C-85AD-4872-BEB6-6FED1D1468F1}" presName="node" presStyleLbl="node1" presStyleIdx="4" presStyleCnt="9">
        <dgm:presLayoutVars>
          <dgm:bulletEnabled val="1"/>
        </dgm:presLayoutVars>
      </dgm:prSet>
      <dgm:spPr/>
    </dgm:pt>
    <dgm:pt modelId="{A4BD66C2-EEDB-4248-A00B-887963F8EAC6}" type="pres">
      <dgm:prSet presAssocID="{AE9FC8CD-E2A6-44DE-BEDC-1C1E5B90DB63}" presName="sibTrans" presStyleLbl="bgSibTrans2D1" presStyleIdx="4" presStyleCnt="8"/>
      <dgm:spPr/>
    </dgm:pt>
    <dgm:pt modelId="{CBEF096E-9D64-476E-8F16-2D54C505EE15}" type="pres">
      <dgm:prSet presAssocID="{8A4BB530-C1DF-4D57-82EB-984B7A338F11}" presName="compNode" presStyleCnt="0"/>
      <dgm:spPr/>
    </dgm:pt>
    <dgm:pt modelId="{4F4CFCCE-D7D1-403E-A151-45467B8C280D}" type="pres">
      <dgm:prSet presAssocID="{8A4BB530-C1DF-4D57-82EB-984B7A338F11}" presName="dummyConnPt" presStyleCnt="0"/>
      <dgm:spPr/>
    </dgm:pt>
    <dgm:pt modelId="{1BBA9A2D-2857-457A-88BD-3986B9D23F18}" type="pres">
      <dgm:prSet presAssocID="{8A4BB530-C1DF-4D57-82EB-984B7A338F11}" presName="node" presStyleLbl="node1" presStyleIdx="5" presStyleCnt="9">
        <dgm:presLayoutVars>
          <dgm:bulletEnabled val="1"/>
        </dgm:presLayoutVars>
      </dgm:prSet>
      <dgm:spPr/>
    </dgm:pt>
    <dgm:pt modelId="{57BB7C89-46D1-4F29-A927-DC458BBD8DFD}" type="pres">
      <dgm:prSet presAssocID="{14AFE563-DBF9-4033-AC1E-38EA3E797D7D}" presName="sibTrans" presStyleLbl="bgSibTrans2D1" presStyleIdx="5" presStyleCnt="8"/>
      <dgm:spPr/>
    </dgm:pt>
    <dgm:pt modelId="{1F5F6A78-1349-4EA1-B751-AC65D67E97D7}" type="pres">
      <dgm:prSet presAssocID="{ABAE2655-F01F-42F7-9F5A-6CD2F22A0F7F}" presName="compNode" presStyleCnt="0"/>
      <dgm:spPr/>
    </dgm:pt>
    <dgm:pt modelId="{0B31EC35-57BA-4082-BC72-D0E32932933D}" type="pres">
      <dgm:prSet presAssocID="{ABAE2655-F01F-42F7-9F5A-6CD2F22A0F7F}" presName="dummyConnPt" presStyleCnt="0"/>
      <dgm:spPr/>
    </dgm:pt>
    <dgm:pt modelId="{337A77A6-04A6-42F1-AD2E-788879C4DA10}" type="pres">
      <dgm:prSet presAssocID="{ABAE2655-F01F-42F7-9F5A-6CD2F22A0F7F}" presName="node" presStyleLbl="node1" presStyleIdx="6" presStyleCnt="9">
        <dgm:presLayoutVars>
          <dgm:bulletEnabled val="1"/>
        </dgm:presLayoutVars>
      </dgm:prSet>
      <dgm:spPr/>
    </dgm:pt>
    <dgm:pt modelId="{22A37D6A-BC14-41C3-A144-0FB22FA15319}" type="pres">
      <dgm:prSet presAssocID="{D38A6F1B-A25E-442B-AD90-648910F6CF48}" presName="sibTrans" presStyleLbl="bgSibTrans2D1" presStyleIdx="6" presStyleCnt="8"/>
      <dgm:spPr/>
    </dgm:pt>
    <dgm:pt modelId="{0E805C84-9598-4ABE-98FE-51224868FA72}" type="pres">
      <dgm:prSet presAssocID="{1D0E65DF-E8DE-4614-81EF-527E2FAA38B3}" presName="compNode" presStyleCnt="0"/>
      <dgm:spPr/>
    </dgm:pt>
    <dgm:pt modelId="{587FA256-441A-41EC-AEE7-EE81E599CADA}" type="pres">
      <dgm:prSet presAssocID="{1D0E65DF-E8DE-4614-81EF-527E2FAA38B3}" presName="dummyConnPt" presStyleCnt="0"/>
      <dgm:spPr/>
    </dgm:pt>
    <dgm:pt modelId="{6E34485A-1A8E-45D9-B0E1-15D357FBA0B6}" type="pres">
      <dgm:prSet presAssocID="{1D0E65DF-E8DE-4614-81EF-527E2FAA38B3}" presName="node" presStyleLbl="node1" presStyleIdx="7" presStyleCnt="9">
        <dgm:presLayoutVars>
          <dgm:bulletEnabled val="1"/>
        </dgm:presLayoutVars>
      </dgm:prSet>
      <dgm:spPr/>
    </dgm:pt>
    <dgm:pt modelId="{C2155C0F-A30C-4F60-85C1-6BEDC82AF32D}" type="pres">
      <dgm:prSet presAssocID="{FA1CBFD6-5ED5-42CB-95CD-339D88B70434}" presName="sibTrans" presStyleLbl="bgSibTrans2D1" presStyleIdx="7" presStyleCnt="8"/>
      <dgm:spPr/>
    </dgm:pt>
    <dgm:pt modelId="{9849489B-8936-4D8E-AD3B-38139E11D867}" type="pres">
      <dgm:prSet presAssocID="{95C0994D-FB5C-47D6-B14E-955D62EBB14B}" presName="compNode" presStyleCnt="0"/>
      <dgm:spPr/>
    </dgm:pt>
    <dgm:pt modelId="{4DD83FB7-A2BD-489C-97F5-23F1CEC7355D}" type="pres">
      <dgm:prSet presAssocID="{95C0994D-FB5C-47D6-B14E-955D62EBB14B}" presName="dummyConnPt" presStyleCnt="0"/>
      <dgm:spPr/>
    </dgm:pt>
    <dgm:pt modelId="{724FA163-85E6-48AD-9F74-9B683F63DDC1}" type="pres">
      <dgm:prSet presAssocID="{95C0994D-FB5C-47D6-B14E-955D62EBB14B}" presName="node" presStyleLbl="node1" presStyleIdx="8" presStyleCnt="9">
        <dgm:presLayoutVars>
          <dgm:bulletEnabled val="1"/>
        </dgm:presLayoutVars>
      </dgm:prSet>
      <dgm:spPr/>
    </dgm:pt>
  </dgm:ptLst>
  <dgm:cxnLst>
    <dgm:cxn modelId="{66C74609-AB16-42B7-A295-7C6729D3BC36}" type="presOf" srcId="{82E8773A-D895-4599-B369-34A88B9E087C}" destId="{CE15509A-8897-4A9D-AFF8-5D7C56544E35}" srcOrd="0" destOrd="0" presId="urn:microsoft.com/office/officeart/2005/8/layout/bProcess4"/>
    <dgm:cxn modelId="{7572380A-1CBD-4DA1-9BA2-96C0EDA78179}" srcId="{A8241AB0-D065-4E0F-BFB2-A42303EDE328}" destId="{69E5B803-018E-4D17-A38A-8AEB6C6C3159}" srcOrd="0" destOrd="0" parTransId="{8277A916-8B4E-4806-AD73-B089E1D03486}" sibTransId="{82E8773A-D895-4599-B369-34A88B9E087C}"/>
    <dgm:cxn modelId="{AD750C0F-0AAF-46B4-BE61-DC79EC14583F}" srcId="{A8241AB0-D065-4E0F-BFB2-A42303EDE328}" destId="{95C0994D-FB5C-47D6-B14E-955D62EBB14B}" srcOrd="8" destOrd="0" parTransId="{93C2FD17-14CE-4667-A0F0-7FA257065641}" sibTransId="{2D87D41D-2F81-4A51-99B8-843BCF6DBFF0}"/>
    <dgm:cxn modelId="{657A072B-0754-47CD-83FD-74DB803DE2E1}" srcId="{A8241AB0-D065-4E0F-BFB2-A42303EDE328}" destId="{4CFCB736-7A68-4816-BC8A-F13A08101B0F}" srcOrd="3" destOrd="0" parTransId="{60231A59-25A5-481C-B3FF-3A72ACA57447}" sibTransId="{A4BAA1BD-7E96-4DDB-9567-5B2FDC1C1AA7}"/>
    <dgm:cxn modelId="{BADA842C-6020-4C21-B909-955C1634F2BB}" type="presOf" srcId="{AE9FC8CD-E2A6-44DE-BEDC-1C1E5B90DB63}" destId="{A4BD66C2-EEDB-4248-A00B-887963F8EAC6}" srcOrd="0" destOrd="0" presId="urn:microsoft.com/office/officeart/2005/8/layout/bProcess4"/>
    <dgm:cxn modelId="{54D5D24D-5E16-4ED5-8CCA-1923F5617560}" srcId="{A8241AB0-D065-4E0F-BFB2-A42303EDE328}" destId="{ABAE2655-F01F-42F7-9F5A-6CD2F22A0F7F}" srcOrd="6" destOrd="0" parTransId="{D3B55477-1F05-41A1-AA26-67921E2A15E3}" sibTransId="{D38A6F1B-A25E-442B-AD90-648910F6CF48}"/>
    <dgm:cxn modelId="{B2F8A671-D24B-4897-B48B-2A2FA384F269}" type="presOf" srcId="{53043751-C449-4CFD-8731-E6E6309AB417}" destId="{7032EA5A-D191-4426-8F5C-C4E6BA40C545}" srcOrd="0" destOrd="0" presId="urn:microsoft.com/office/officeart/2005/8/layout/bProcess4"/>
    <dgm:cxn modelId="{4C1FD975-6F6F-4739-B557-4ADFD029209F}" type="presOf" srcId="{D38A6F1B-A25E-442B-AD90-648910F6CF48}" destId="{22A37D6A-BC14-41C3-A144-0FB22FA15319}" srcOrd="0" destOrd="0" presId="urn:microsoft.com/office/officeart/2005/8/layout/bProcess4"/>
    <dgm:cxn modelId="{3056657B-35A1-4588-B95D-2A4247A523D6}" type="presOf" srcId="{A08C9609-4981-49CD-882D-D6EAF5D6E2DB}" destId="{B385269D-AE7F-471F-B5BB-BCFFF2412AC8}" srcOrd="0" destOrd="0" presId="urn:microsoft.com/office/officeart/2005/8/layout/bProcess4"/>
    <dgm:cxn modelId="{C497DD7B-1393-42B0-A3DB-EE174E6FBD90}" type="presOf" srcId="{95C0994D-FB5C-47D6-B14E-955D62EBB14B}" destId="{724FA163-85E6-48AD-9F74-9B683F63DDC1}" srcOrd="0" destOrd="0" presId="urn:microsoft.com/office/officeart/2005/8/layout/bProcess4"/>
    <dgm:cxn modelId="{C036189C-1B4A-4309-9C88-7CAA647D00DF}" srcId="{A8241AB0-D065-4E0F-BFB2-A42303EDE328}" destId="{D467D36C-85AD-4872-BEB6-6FED1D1468F1}" srcOrd="4" destOrd="0" parTransId="{91821EC5-934E-45E6-9259-A70177B22C88}" sibTransId="{AE9FC8CD-E2A6-44DE-BEDC-1C1E5B90DB63}"/>
    <dgm:cxn modelId="{4ACA059F-FCC5-4D73-ADB5-9554D61A49F5}" srcId="{A8241AB0-D065-4E0F-BFB2-A42303EDE328}" destId="{1D0E65DF-E8DE-4614-81EF-527E2FAA38B3}" srcOrd="7" destOrd="0" parTransId="{C3DF4247-86EB-4B95-BF91-A9E8C2C2E6D3}" sibTransId="{FA1CBFD6-5ED5-42CB-95CD-339D88B70434}"/>
    <dgm:cxn modelId="{4F4A49A1-D0F8-42AB-B772-E3C6B4EC0F51}" type="presOf" srcId="{8A4BB530-C1DF-4D57-82EB-984B7A338F11}" destId="{1BBA9A2D-2857-457A-88BD-3986B9D23F18}" srcOrd="0" destOrd="0" presId="urn:microsoft.com/office/officeart/2005/8/layout/bProcess4"/>
    <dgm:cxn modelId="{3AD0B8A7-C7EB-4751-AF67-72775B843E7C}" srcId="{A8241AB0-D065-4E0F-BFB2-A42303EDE328}" destId="{A08C9609-4981-49CD-882D-D6EAF5D6E2DB}" srcOrd="2" destOrd="0" parTransId="{2749F8F5-FCF0-4384-81D6-05947BA5D76A}" sibTransId="{53043751-C449-4CFD-8731-E6E6309AB417}"/>
    <dgm:cxn modelId="{6CDBF3AA-97B5-4EA8-85D4-09E0C9A473BA}" type="presOf" srcId="{A4BAA1BD-7E96-4DDB-9567-5B2FDC1C1AA7}" destId="{2B9249B9-6623-4B10-9C8A-62826D24D8AC}" srcOrd="0" destOrd="0" presId="urn:microsoft.com/office/officeart/2005/8/layout/bProcess4"/>
    <dgm:cxn modelId="{727708B1-AB9C-4627-9C17-243A0C053606}" type="presOf" srcId="{FA1CBFD6-5ED5-42CB-95CD-339D88B70434}" destId="{C2155C0F-A30C-4F60-85C1-6BEDC82AF32D}" srcOrd="0" destOrd="0" presId="urn:microsoft.com/office/officeart/2005/8/layout/bProcess4"/>
    <dgm:cxn modelId="{3D292EB2-E071-4757-8329-96AAA97DB87F}" type="presOf" srcId="{18280847-136C-4D82-AC23-45959B91CBE1}" destId="{922217AE-D5A2-4427-A558-2748F2B4218D}" srcOrd="0" destOrd="0" presId="urn:microsoft.com/office/officeart/2005/8/layout/bProcess4"/>
    <dgm:cxn modelId="{463E18B8-FD22-4DAD-831E-A8B4AA36CE3B}" type="presOf" srcId="{ABAE2655-F01F-42F7-9F5A-6CD2F22A0F7F}" destId="{337A77A6-04A6-42F1-AD2E-788879C4DA10}" srcOrd="0" destOrd="0" presId="urn:microsoft.com/office/officeart/2005/8/layout/bProcess4"/>
    <dgm:cxn modelId="{C3C757C2-C1AC-4786-9DA2-76873BFB7FDC}" type="presOf" srcId="{4CFCB736-7A68-4816-BC8A-F13A08101B0F}" destId="{A51FC41C-3A37-400A-ACED-697DF8DE2633}" srcOrd="0" destOrd="0" presId="urn:microsoft.com/office/officeart/2005/8/layout/bProcess4"/>
    <dgm:cxn modelId="{22E8B9C4-F308-44E7-A4FE-3B0B7C5EA698}" srcId="{A8241AB0-D065-4E0F-BFB2-A42303EDE328}" destId="{8A4BB530-C1DF-4D57-82EB-984B7A338F11}" srcOrd="5" destOrd="0" parTransId="{4A13CEF8-4CBE-4EA8-9AF7-40063CEA3C8E}" sibTransId="{14AFE563-DBF9-4033-AC1E-38EA3E797D7D}"/>
    <dgm:cxn modelId="{4AAD02C8-BCE8-4DE3-841B-08CF59E9E096}" type="presOf" srcId="{EAE62FA3-6587-4D39-A085-8FDAEF7EC6F0}" destId="{08FE07DF-0F5E-499A-91E4-8CB7909D20C8}" srcOrd="0" destOrd="0" presId="urn:microsoft.com/office/officeart/2005/8/layout/bProcess4"/>
    <dgm:cxn modelId="{949BCEC8-26E3-42F3-B6FF-5E5C2F07897A}" type="presOf" srcId="{69E5B803-018E-4D17-A38A-8AEB6C6C3159}" destId="{7C17F5CF-9F47-4340-A15A-B86483FD890E}" srcOrd="0" destOrd="0" presId="urn:microsoft.com/office/officeart/2005/8/layout/bProcess4"/>
    <dgm:cxn modelId="{1CBB20CF-0ABA-40B0-954F-19BC1834B247}" type="presOf" srcId="{A8241AB0-D065-4E0F-BFB2-A42303EDE328}" destId="{554D9FDA-0487-421C-AD41-58D67EA5E270}" srcOrd="0" destOrd="0" presId="urn:microsoft.com/office/officeart/2005/8/layout/bProcess4"/>
    <dgm:cxn modelId="{DDF9F0DB-FE0B-4165-853B-14E3D56D669B}" type="presOf" srcId="{D467D36C-85AD-4872-BEB6-6FED1D1468F1}" destId="{C5A55CCA-2091-44A3-A20C-4220D99F989C}" srcOrd="0" destOrd="0" presId="urn:microsoft.com/office/officeart/2005/8/layout/bProcess4"/>
    <dgm:cxn modelId="{4B6AECDC-D690-4BF0-9F7B-5047A8B0A8B4}" srcId="{A8241AB0-D065-4E0F-BFB2-A42303EDE328}" destId="{18280847-136C-4D82-AC23-45959B91CBE1}" srcOrd="1" destOrd="0" parTransId="{27146C87-C75C-4D20-83CE-296EECA6F5D6}" sibTransId="{EAE62FA3-6587-4D39-A085-8FDAEF7EC6F0}"/>
    <dgm:cxn modelId="{74B6EFF0-C1D5-4BB6-BAF7-36BB46AE7BE3}" type="presOf" srcId="{14AFE563-DBF9-4033-AC1E-38EA3E797D7D}" destId="{57BB7C89-46D1-4F29-A927-DC458BBD8DFD}" srcOrd="0" destOrd="0" presId="urn:microsoft.com/office/officeart/2005/8/layout/bProcess4"/>
    <dgm:cxn modelId="{15155DFF-03E8-4AC1-852E-E70D59B3CC0A}" type="presOf" srcId="{1D0E65DF-E8DE-4614-81EF-527E2FAA38B3}" destId="{6E34485A-1A8E-45D9-B0E1-15D357FBA0B6}" srcOrd="0" destOrd="0" presId="urn:microsoft.com/office/officeart/2005/8/layout/bProcess4"/>
    <dgm:cxn modelId="{9766D5F4-3674-4D11-AFF6-6D629F627D83}" type="presParOf" srcId="{554D9FDA-0487-421C-AD41-58D67EA5E270}" destId="{4DCEE20E-51CE-49B5-B289-1D4B955A584C}" srcOrd="0" destOrd="0" presId="urn:microsoft.com/office/officeart/2005/8/layout/bProcess4"/>
    <dgm:cxn modelId="{41BB3C78-AC22-41C3-8802-7C8143983749}" type="presParOf" srcId="{4DCEE20E-51CE-49B5-B289-1D4B955A584C}" destId="{1A4CD9AA-1227-429D-83E0-988F58F4CD3B}" srcOrd="0" destOrd="0" presId="urn:microsoft.com/office/officeart/2005/8/layout/bProcess4"/>
    <dgm:cxn modelId="{780B17D1-B030-4651-8F1E-3F2959D77D1B}" type="presParOf" srcId="{4DCEE20E-51CE-49B5-B289-1D4B955A584C}" destId="{7C17F5CF-9F47-4340-A15A-B86483FD890E}" srcOrd="1" destOrd="0" presId="urn:microsoft.com/office/officeart/2005/8/layout/bProcess4"/>
    <dgm:cxn modelId="{1BCF006B-57F6-4F33-BE9B-6327DFD16C01}" type="presParOf" srcId="{554D9FDA-0487-421C-AD41-58D67EA5E270}" destId="{CE15509A-8897-4A9D-AFF8-5D7C56544E35}" srcOrd="1" destOrd="0" presId="urn:microsoft.com/office/officeart/2005/8/layout/bProcess4"/>
    <dgm:cxn modelId="{11F171CF-F58D-49B9-A84A-4CE87DD40504}" type="presParOf" srcId="{554D9FDA-0487-421C-AD41-58D67EA5E270}" destId="{DC94D99D-9CC1-4479-82FF-FD47FCC4B494}" srcOrd="2" destOrd="0" presId="urn:microsoft.com/office/officeart/2005/8/layout/bProcess4"/>
    <dgm:cxn modelId="{6630B962-1420-46E3-A0B4-B9DC169B3315}" type="presParOf" srcId="{DC94D99D-9CC1-4479-82FF-FD47FCC4B494}" destId="{E47E7E60-3210-4ECC-9514-CC5252D46DDB}" srcOrd="0" destOrd="0" presId="urn:microsoft.com/office/officeart/2005/8/layout/bProcess4"/>
    <dgm:cxn modelId="{334D540F-9E8E-48CA-AD4B-7476B2088E59}" type="presParOf" srcId="{DC94D99D-9CC1-4479-82FF-FD47FCC4B494}" destId="{922217AE-D5A2-4427-A558-2748F2B4218D}" srcOrd="1" destOrd="0" presId="urn:microsoft.com/office/officeart/2005/8/layout/bProcess4"/>
    <dgm:cxn modelId="{419C7749-43B3-47F5-935C-66EB5CA09023}" type="presParOf" srcId="{554D9FDA-0487-421C-AD41-58D67EA5E270}" destId="{08FE07DF-0F5E-499A-91E4-8CB7909D20C8}" srcOrd="3" destOrd="0" presId="urn:microsoft.com/office/officeart/2005/8/layout/bProcess4"/>
    <dgm:cxn modelId="{2BEDCE99-B080-48B9-BD27-16889CF0CAAE}" type="presParOf" srcId="{554D9FDA-0487-421C-AD41-58D67EA5E270}" destId="{77CDDB94-2398-406A-91CB-AE0B435C9C0A}" srcOrd="4" destOrd="0" presId="urn:microsoft.com/office/officeart/2005/8/layout/bProcess4"/>
    <dgm:cxn modelId="{2732A16F-ECE7-4E6F-AC09-D078898145A2}" type="presParOf" srcId="{77CDDB94-2398-406A-91CB-AE0B435C9C0A}" destId="{2A264836-6028-4DF0-8810-E14ECB883A90}" srcOrd="0" destOrd="0" presId="urn:microsoft.com/office/officeart/2005/8/layout/bProcess4"/>
    <dgm:cxn modelId="{9B714829-6CDC-4159-B609-FA81B4D1579F}" type="presParOf" srcId="{77CDDB94-2398-406A-91CB-AE0B435C9C0A}" destId="{B385269D-AE7F-471F-B5BB-BCFFF2412AC8}" srcOrd="1" destOrd="0" presId="urn:microsoft.com/office/officeart/2005/8/layout/bProcess4"/>
    <dgm:cxn modelId="{8F283A4D-A57A-4CE6-A9AF-7251F6517832}" type="presParOf" srcId="{554D9FDA-0487-421C-AD41-58D67EA5E270}" destId="{7032EA5A-D191-4426-8F5C-C4E6BA40C545}" srcOrd="5" destOrd="0" presId="urn:microsoft.com/office/officeart/2005/8/layout/bProcess4"/>
    <dgm:cxn modelId="{FB8AA2D0-F200-40CE-8129-FD10A1493F05}" type="presParOf" srcId="{554D9FDA-0487-421C-AD41-58D67EA5E270}" destId="{E46A0F63-49EE-42CF-BA67-5E0E2739D28C}" srcOrd="6" destOrd="0" presId="urn:microsoft.com/office/officeart/2005/8/layout/bProcess4"/>
    <dgm:cxn modelId="{C51EE179-B50A-4440-A27B-CE975000432C}" type="presParOf" srcId="{E46A0F63-49EE-42CF-BA67-5E0E2739D28C}" destId="{363861F8-6FAE-40F5-AD8B-C3671B31D6B3}" srcOrd="0" destOrd="0" presId="urn:microsoft.com/office/officeart/2005/8/layout/bProcess4"/>
    <dgm:cxn modelId="{DCDDD413-2A07-47BD-B6F2-FB9F284B9A69}" type="presParOf" srcId="{E46A0F63-49EE-42CF-BA67-5E0E2739D28C}" destId="{A51FC41C-3A37-400A-ACED-697DF8DE2633}" srcOrd="1" destOrd="0" presId="urn:microsoft.com/office/officeart/2005/8/layout/bProcess4"/>
    <dgm:cxn modelId="{D02DF71F-B12E-4D10-8BCA-5BE231D9BA12}" type="presParOf" srcId="{554D9FDA-0487-421C-AD41-58D67EA5E270}" destId="{2B9249B9-6623-4B10-9C8A-62826D24D8AC}" srcOrd="7" destOrd="0" presId="urn:microsoft.com/office/officeart/2005/8/layout/bProcess4"/>
    <dgm:cxn modelId="{743C8718-069E-49B2-9A50-BEA448896012}" type="presParOf" srcId="{554D9FDA-0487-421C-AD41-58D67EA5E270}" destId="{232EAF0F-60C0-43BD-BD0B-384CEC338C50}" srcOrd="8" destOrd="0" presId="urn:microsoft.com/office/officeart/2005/8/layout/bProcess4"/>
    <dgm:cxn modelId="{5C5CAD92-EE1F-48A0-A3DB-3B7B2306E1EA}" type="presParOf" srcId="{232EAF0F-60C0-43BD-BD0B-384CEC338C50}" destId="{E977BDCB-DE85-4B8D-81BA-D8ECAEC0171D}" srcOrd="0" destOrd="0" presId="urn:microsoft.com/office/officeart/2005/8/layout/bProcess4"/>
    <dgm:cxn modelId="{DA6F8618-0935-438F-BD3D-ED2D4DFACA9D}" type="presParOf" srcId="{232EAF0F-60C0-43BD-BD0B-384CEC338C50}" destId="{C5A55CCA-2091-44A3-A20C-4220D99F989C}" srcOrd="1" destOrd="0" presId="urn:microsoft.com/office/officeart/2005/8/layout/bProcess4"/>
    <dgm:cxn modelId="{F526680A-85B3-4FEB-81EB-81919D48A02D}" type="presParOf" srcId="{554D9FDA-0487-421C-AD41-58D67EA5E270}" destId="{A4BD66C2-EEDB-4248-A00B-887963F8EAC6}" srcOrd="9" destOrd="0" presId="urn:microsoft.com/office/officeart/2005/8/layout/bProcess4"/>
    <dgm:cxn modelId="{83F4023B-5A10-4761-87E9-6ADF066A8C90}" type="presParOf" srcId="{554D9FDA-0487-421C-AD41-58D67EA5E270}" destId="{CBEF096E-9D64-476E-8F16-2D54C505EE15}" srcOrd="10" destOrd="0" presId="urn:microsoft.com/office/officeart/2005/8/layout/bProcess4"/>
    <dgm:cxn modelId="{B56EDCE7-E4F4-48F4-BB1A-7EDF9443F296}" type="presParOf" srcId="{CBEF096E-9D64-476E-8F16-2D54C505EE15}" destId="{4F4CFCCE-D7D1-403E-A151-45467B8C280D}" srcOrd="0" destOrd="0" presId="urn:microsoft.com/office/officeart/2005/8/layout/bProcess4"/>
    <dgm:cxn modelId="{8CB859A2-8B73-4805-9DB0-240A9F7A9011}" type="presParOf" srcId="{CBEF096E-9D64-476E-8F16-2D54C505EE15}" destId="{1BBA9A2D-2857-457A-88BD-3986B9D23F18}" srcOrd="1" destOrd="0" presId="urn:microsoft.com/office/officeart/2005/8/layout/bProcess4"/>
    <dgm:cxn modelId="{DBB09FF0-1323-4DE8-9E5D-52407CCD419E}" type="presParOf" srcId="{554D9FDA-0487-421C-AD41-58D67EA5E270}" destId="{57BB7C89-46D1-4F29-A927-DC458BBD8DFD}" srcOrd="11" destOrd="0" presId="urn:microsoft.com/office/officeart/2005/8/layout/bProcess4"/>
    <dgm:cxn modelId="{FA1B8757-A809-4A8A-B343-3BAF7653DA7F}" type="presParOf" srcId="{554D9FDA-0487-421C-AD41-58D67EA5E270}" destId="{1F5F6A78-1349-4EA1-B751-AC65D67E97D7}" srcOrd="12" destOrd="0" presId="urn:microsoft.com/office/officeart/2005/8/layout/bProcess4"/>
    <dgm:cxn modelId="{D81032EC-3702-4E75-9B45-79B724BEFA7F}" type="presParOf" srcId="{1F5F6A78-1349-4EA1-B751-AC65D67E97D7}" destId="{0B31EC35-57BA-4082-BC72-D0E32932933D}" srcOrd="0" destOrd="0" presId="urn:microsoft.com/office/officeart/2005/8/layout/bProcess4"/>
    <dgm:cxn modelId="{20C559FD-C6FF-4101-BFAB-FA1C00AE660F}" type="presParOf" srcId="{1F5F6A78-1349-4EA1-B751-AC65D67E97D7}" destId="{337A77A6-04A6-42F1-AD2E-788879C4DA10}" srcOrd="1" destOrd="0" presId="urn:microsoft.com/office/officeart/2005/8/layout/bProcess4"/>
    <dgm:cxn modelId="{9298055C-70E5-418F-A58E-9E33EA3FA304}" type="presParOf" srcId="{554D9FDA-0487-421C-AD41-58D67EA5E270}" destId="{22A37D6A-BC14-41C3-A144-0FB22FA15319}" srcOrd="13" destOrd="0" presId="urn:microsoft.com/office/officeart/2005/8/layout/bProcess4"/>
    <dgm:cxn modelId="{5FD76CC8-2F2D-479D-97C6-3F603D4FAED8}" type="presParOf" srcId="{554D9FDA-0487-421C-AD41-58D67EA5E270}" destId="{0E805C84-9598-4ABE-98FE-51224868FA72}" srcOrd="14" destOrd="0" presId="urn:microsoft.com/office/officeart/2005/8/layout/bProcess4"/>
    <dgm:cxn modelId="{22639BDE-7DFA-46C0-8E66-1FCCE232A85B}" type="presParOf" srcId="{0E805C84-9598-4ABE-98FE-51224868FA72}" destId="{587FA256-441A-41EC-AEE7-EE81E599CADA}" srcOrd="0" destOrd="0" presId="urn:microsoft.com/office/officeart/2005/8/layout/bProcess4"/>
    <dgm:cxn modelId="{624D7A23-4A19-4511-AFF1-9D94EC3A8A39}" type="presParOf" srcId="{0E805C84-9598-4ABE-98FE-51224868FA72}" destId="{6E34485A-1A8E-45D9-B0E1-15D357FBA0B6}" srcOrd="1" destOrd="0" presId="urn:microsoft.com/office/officeart/2005/8/layout/bProcess4"/>
    <dgm:cxn modelId="{784509D7-7304-48AC-9C19-B2563780172E}" type="presParOf" srcId="{554D9FDA-0487-421C-AD41-58D67EA5E270}" destId="{C2155C0F-A30C-4F60-85C1-6BEDC82AF32D}" srcOrd="15" destOrd="0" presId="urn:microsoft.com/office/officeart/2005/8/layout/bProcess4"/>
    <dgm:cxn modelId="{4F8C84D9-B284-4BFB-9E06-FFC083091877}" type="presParOf" srcId="{554D9FDA-0487-421C-AD41-58D67EA5E270}" destId="{9849489B-8936-4D8E-AD3B-38139E11D867}" srcOrd="16" destOrd="0" presId="urn:microsoft.com/office/officeart/2005/8/layout/bProcess4"/>
    <dgm:cxn modelId="{28F59236-96A5-4163-9FCF-651E2481569F}" type="presParOf" srcId="{9849489B-8936-4D8E-AD3B-38139E11D867}" destId="{4DD83FB7-A2BD-489C-97F5-23F1CEC7355D}" srcOrd="0" destOrd="0" presId="urn:microsoft.com/office/officeart/2005/8/layout/bProcess4"/>
    <dgm:cxn modelId="{0C92277E-AB64-4F1A-9AA7-D8DB89E4E661}" type="presParOf" srcId="{9849489B-8936-4D8E-AD3B-38139E11D867}" destId="{724FA163-85E6-48AD-9F74-9B683F63DDC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5509A-8897-4A9D-AFF8-5D7C56544E35}">
      <dsp:nvSpPr>
        <dsp:cNvPr id="0" name=""/>
        <dsp:cNvSpPr/>
      </dsp:nvSpPr>
      <dsp:spPr>
        <a:xfrm rot="5400000">
          <a:off x="149560" y="1056127"/>
          <a:ext cx="1650108" cy="199057"/>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17F5CF-9F47-4340-A15A-B86483FD890E}">
      <dsp:nvSpPr>
        <dsp:cNvPr id="0" name=""/>
        <dsp:cNvSpPr/>
      </dsp:nvSpPr>
      <dsp:spPr>
        <a:xfrm>
          <a:off x="527914" y="1197"/>
          <a:ext cx="2211746" cy="132704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1 – Due Diligence of Land and Project</a:t>
          </a:r>
        </a:p>
      </dsp:txBody>
      <dsp:txXfrm>
        <a:off x="566782" y="40065"/>
        <a:ext cx="2134010" cy="1249312"/>
      </dsp:txXfrm>
    </dsp:sp>
    <dsp:sp modelId="{08FE07DF-0F5E-499A-91E4-8CB7909D20C8}">
      <dsp:nvSpPr>
        <dsp:cNvPr id="0" name=""/>
        <dsp:cNvSpPr/>
      </dsp:nvSpPr>
      <dsp:spPr>
        <a:xfrm rot="5400000">
          <a:off x="149560" y="2714937"/>
          <a:ext cx="1650108" cy="199057"/>
        </a:xfrm>
        <a:prstGeom prst="rect">
          <a:avLst/>
        </a:prstGeom>
        <a:solidFill>
          <a:schemeClr val="accent5">
            <a:hueOff val="-965506"/>
            <a:satOff val="-2488"/>
            <a:lumOff val="-16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2217AE-D5A2-4427-A558-2748F2B4218D}">
      <dsp:nvSpPr>
        <dsp:cNvPr id="0" name=""/>
        <dsp:cNvSpPr/>
      </dsp:nvSpPr>
      <dsp:spPr>
        <a:xfrm>
          <a:off x="527914" y="1660007"/>
          <a:ext cx="2211746" cy="1327048"/>
        </a:xfrm>
        <a:prstGeom prst="roundRect">
          <a:avLst>
            <a:gd name="adj" fmla="val 10000"/>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2 – Feasibility of the Project / Market Study etc</a:t>
          </a:r>
          <a:endParaRPr lang="en-US" sz="1700" b="1" kern="1200" dirty="0"/>
        </a:p>
      </dsp:txBody>
      <dsp:txXfrm>
        <a:off x="566782" y="1698875"/>
        <a:ext cx="2134010" cy="1249312"/>
      </dsp:txXfrm>
    </dsp:sp>
    <dsp:sp modelId="{7032EA5A-D191-4426-8F5C-C4E6BA40C545}">
      <dsp:nvSpPr>
        <dsp:cNvPr id="0" name=""/>
        <dsp:cNvSpPr/>
      </dsp:nvSpPr>
      <dsp:spPr>
        <a:xfrm>
          <a:off x="978965" y="3544342"/>
          <a:ext cx="2932922" cy="199057"/>
        </a:xfrm>
        <a:prstGeom prst="rect">
          <a:avLst/>
        </a:prstGeom>
        <a:solidFill>
          <a:schemeClr val="accent5">
            <a:hueOff val="-1931012"/>
            <a:satOff val="-4977"/>
            <a:lumOff val="-33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85269D-AE7F-471F-B5BB-BCFFF2412AC8}">
      <dsp:nvSpPr>
        <dsp:cNvPr id="0" name=""/>
        <dsp:cNvSpPr/>
      </dsp:nvSpPr>
      <dsp:spPr>
        <a:xfrm>
          <a:off x="527914" y="3318817"/>
          <a:ext cx="2211746" cy="1327048"/>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3 – Enter MOU with Land Owner</a:t>
          </a:r>
          <a:endParaRPr lang="en-US" sz="1700" b="1" kern="1200" dirty="0"/>
        </a:p>
      </dsp:txBody>
      <dsp:txXfrm>
        <a:off x="566782" y="3357685"/>
        <a:ext cx="2134010" cy="1249312"/>
      </dsp:txXfrm>
    </dsp:sp>
    <dsp:sp modelId="{2B9249B9-6623-4B10-9C8A-62826D24D8AC}">
      <dsp:nvSpPr>
        <dsp:cNvPr id="0" name=""/>
        <dsp:cNvSpPr/>
      </dsp:nvSpPr>
      <dsp:spPr>
        <a:xfrm rot="16200000">
          <a:off x="3091183" y="2714937"/>
          <a:ext cx="1650108" cy="199057"/>
        </a:xfrm>
        <a:prstGeom prst="rect">
          <a:avLst/>
        </a:prstGeom>
        <a:solidFill>
          <a:schemeClr val="accent5">
            <a:hueOff val="-2896518"/>
            <a:satOff val="-7465"/>
            <a:lumOff val="-50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1FC41C-3A37-400A-ACED-697DF8DE2633}">
      <dsp:nvSpPr>
        <dsp:cNvPr id="0" name=""/>
        <dsp:cNvSpPr/>
      </dsp:nvSpPr>
      <dsp:spPr>
        <a:xfrm>
          <a:off x="3469538" y="3318817"/>
          <a:ext cx="2211746" cy="1327048"/>
        </a:xfrm>
        <a:prstGeom prst="roundRect">
          <a:avLst>
            <a:gd name="adj" fmla="val 10000"/>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4 – DA / JDA / GPA</a:t>
          </a:r>
          <a:endParaRPr lang="en-US" sz="1700" b="1" kern="1200" dirty="0"/>
        </a:p>
      </dsp:txBody>
      <dsp:txXfrm>
        <a:off x="3508406" y="3357685"/>
        <a:ext cx="2134010" cy="1249312"/>
      </dsp:txXfrm>
    </dsp:sp>
    <dsp:sp modelId="{A4BD66C2-EEDB-4248-A00B-887963F8EAC6}">
      <dsp:nvSpPr>
        <dsp:cNvPr id="0" name=""/>
        <dsp:cNvSpPr/>
      </dsp:nvSpPr>
      <dsp:spPr>
        <a:xfrm rot="16200000">
          <a:off x="3091183" y="1056127"/>
          <a:ext cx="1650108" cy="199057"/>
        </a:xfrm>
        <a:prstGeom prst="rect">
          <a:avLst/>
        </a:prstGeom>
        <a:solidFill>
          <a:schemeClr val="accent5">
            <a:hueOff val="-3862025"/>
            <a:satOff val="-9954"/>
            <a:lumOff val="-67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A55CCA-2091-44A3-A20C-4220D99F989C}">
      <dsp:nvSpPr>
        <dsp:cNvPr id="0" name=""/>
        <dsp:cNvSpPr/>
      </dsp:nvSpPr>
      <dsp:spPr>
        <a:xfrm>
          <a:off x="3469538" y="1660007"/>
          <a:ext cx="2211746" cy="1327048"/>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5- Apply for Noc’ clearances</a:t>
          </a:r>
          <a:endParaRPr lang="en-US" sz="1700" b="1" kern="1200" dirty="0"/>
        </a:p>
      </dsp:txBody>
      <dsp:txXfrm>
        <a:off x="3508406" y="1698875"/>
        <a:ext cx="2134010" cy="1249312"/>
      </dsp:txXfrm>
    </dsp:sp>
    <dsp:sp modelId="{57BB7C89-46D1-4F29-A927-DC458BBD8DFD}">
      <dsp:nvSpPr>
        <dsp:cNvPr id="0" name=""/>
        <dsp:cNvSpPr/>
      </dsp:nvSpPr>
      <dsp:spPr>
        <a:xfrm>
          <a:off x="3920588" y="226722"/>
          <a:ext cx="2932922" cy="199057"/>
        </a:xfrm>
        <a:prstGeom prst="rect">
          <a:avLst/>
        </a:prstGeom>
        <a:solidFill>
          <a:schemeClr val="accent5">
            <a:hueOff val="-4827531"/>
            <a:satOff val="-12442"/>
            <a:lumOff val="-84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BA9A2D-2857-457A-88BD-3986B9D23F18}">
      <dsp:nvSpPr>
        <dsp:cNvPr id="0" name=""/>
        <dsp:cNvSpPr/>
      </dsp:nvSpPr>
      <dsp:spPr>
        <a:xfrm>
          <a:off x="3469538" y="1197"/>
          <a:ext cx="2211746" cy="1327048"/>
        </a:xfrm>
        <a:prstGeom prst="roundRect">
          <a:avLst>
            <a:gd name="adj" fmla="val 10000"/>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6 – Sanction Plans</a:t>
          </a:r>
          <a:endParaRPr lang="en-US" sz="1700" b="1" kern="1200" dirty="0"/>
        </a:p>
      </dsp:txBody>
      <dsp:txXfrm>
        <a:off x="3508406" y="40065"/>
        <a:ext cx="2134010" cy="1249312"/>
      </dsp:txXfrm>
    </dsp:sp>
    <dsp:sp modelId="{22A37D6A-BC14-41C3-A144-0FB22FA15319}">
      <dsp:nvSpPr>
        <dsp:cNvPr id="0" name=""/>
        <dsp:cNvSpPr/>
      </dsp:nvSpPr>
      <dsp:spPr>
        <a:xfrm rot="5400000">
          <a:off x="6032806" y="1056127"/>
          <a:ext cx="1650108" cy="199057"/>
        </a:xfrm>
        <a:prstGeom prst="rect">
          <a:avLst/>
        </a:prstGeom>
        <a:solidFill>
          <a:schemeClr val="accent5">
            <a:hueOff val="-5793037"/>
            <a:satOff val="-14931"/>
            <a:lumOff val="-100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7A77A6-04A6-42F1-AD2E-788879C4DA10}">
      <dsp:nvSpPr>
        <dsp:cNvPr id="0" name=""/>
        <dsp:cNvSpPr/>
      </dsp:nvSpPr>
      <dsp:spPr>
        <a:xfrm>
          <a:off x="6411161" y="1197"/>
          <a:ext cx="2211746" cy="1327048"/>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7 – PREAPRE ALL DOC FOR RERA APPLICATION</a:t>
          </a:r>
          <a:endParaRPr lang="en-US" sz="1700" b="1" kern="1200" dirty="0"/>
        </a:p>
      </dsp:txBody>
      <dsp:txXfrm>
        <a:off x="6450029" y="40065"/>
        <a:ext cx="2134010" cy="1249312"/>
      </dsp:txXfrm>
    </dsp:sp>
    <dsp:sp modelId="{C2155C0F-A30C-4F60-85C1-6BEDC82AF32D}">
      <dsp:nvSpPr>
        <dsp:cNvPr id="0" name=""/>
        <dsp:cNvSpPr/>
      </dsp:nvSpPr>
      <dsp:spPr>
        <a:xfrm rot="5400000">
          <a:off x="6032806" y="2714937"/>
          <a:ext cx="1650108" cy="199057"/>
        </a:xfrm>
        <a:prstGeom prst="rect">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34485A-1A8E-45D9-B0E1-15D357FBA0B6}">
      <dsp:nvSpPr>
        <dsp:cNvPr id="0" name=""/>
        <dsp:cNvSpPr/>
      </dsp:nvSpPr>
      <dsp:spPr>
        <a:xfrm>
          <a:off x="6411161" y="1660007"/>
          <a:ext cx="2211746" cy="1327048"/>
        </a:xfrm>
        <a:prstGeom prst="roundRect">
          <a:avLst>
            <a:gd name="adj" fmla="val 10000"/>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8 – RERA REGISTRATION</a:t>
          </a:r>
          <a:endParaRPr lang="en-US" sz="1700" b="1" kern="1200" dirty="0"/>
        </a:p>
      </dsp:txBody>
      <dsp:txXfrm>
        <a:off x="6450029" y="1698875"/>
        <a:ext cx="2134010" cy="1249312"/>
      </dsp:txXfrm>
    </dsp:sp>
    <dsp:sp modelId="{724FA163-85E6-48AD-9F74-9B683F63DDC1}">
      <dsp:nvSpPr>
        <dsp:cNvPr id="0" name=""/>
        <dsp:cNvSpPr/>
      </dsp:nvSpPr>
      <dsp:spPr>
        <a:xfrm>
          <a:off x="6411161" y="3318817"/>
          <a:ext cx="2211746" cy="132704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9 – LAUNCH / ADVERTISEMENT ETC</a:t>
          </a:r>
          <a:endParaRPr lang="en-US" sz="1700" b="1" kern="1200" dirty="0"/>
        </a:p>
      </dsp:txBody>
      <dsp:txXfrm>
        <a:off x="6450029" y="3357685"/>
        <a:ext cx="2134010" cy="1249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5509A-8897-4A9D-AFF8-5D7C56544E35}">
      <dsp:nvSpPr>
        <dsp:cNvPr id="0" name=""/>
        <dsp:cNvSpPr/>
      </dsp:nvSpPr>
      <dsp:spPr>
        <a:xfrm rot="5400000">
          <a:off x="149560" y="1056127"/>
          <a:ext cx="1650108" cy="199057"/>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17F5CF-9F47-4340-A15A-B86483FD890E}">
      <dsp:nvSpPr>
        <dsp:cNvPr id="0" name=""/>
        <dsp:cNvSpPr/>
      </dsp:nvSpPr>
      <dsp:spPr>
        <a:xfrm>
          <a:off x="527914" y="1197"/>
          <a:ext cx="2211746" cy="13270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1 - Booking Form</a:t>
          </a:r>
          <a:endParaRPr lang="en-US" sz="1700" b="1" kern="1200" dirty="0">
            <a:solidFill>
              <a:schemeClr val="tx1"/>
            </a:solidFill>
          </a:endParaRPr>
        </a:p>
      </dsp:txBody>
      <dsp:txXfrm>
        <a:off x="566782" y="40065"/>
        <a:ext cx="2134010" cy="1249312"/>
      </dsp:txXfrm>
    </dsp:sp>
    <dsp:sp modelId="{08FE07DF-0F5E-499A-91E4-8CB7909D20C8}">
      <dsp:nvSpPr>
        <dsp:cNvPr id="0" name=""/>
        <dsp:cNvSpPr/>
      </dsp:nvSpPr>
      <dsp:spPr>
        <a:xfrm rot="5400000">
          <a:off x="149560" y="2714937"/>
          <a:ext cx="1650108" cy="199057"/>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2217AE-D5A2-4427-A558-2748F2B4218D}">
      <dsp:nvSpPr>
        <dsp:cNvPr id="0" name=""/>
        <dsp:cNvSpPr/>
      </dsp:nvSpPr>
      <dsp:spPr>
        <a:xfrm>
          <a:off x="527914" y="1660007"/>
          <a:ext cx="2211746" cy="13270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2 - Allotment Letter</a:t>
          </a:r>
          <a:endParaRPr lang="en-US" sz="1700" b="1" kern="1200" dirty="0">
            <a:solidFill>
              <a:schemeClr val="tx1"/>
            </a:solidFill>
          </a:endParaRPr>
        </a:p>
      </dsp:txBody>
      <dsp:txXfrm>
        <a:off x="566782" y="1698875"/>
        <a:ext cx="2134010" cy="1249312"/>
      </dsp:txXfrm>
    </dsp:sp>
    <dsp:sp modelId="{7032EA5A-D191-4426-8F5C-C4E6BA40C545}">
      <dsp:nvSpPr>
        <dsp:cNvPr id="0" name=""/>
        <dsp:cNvSpPr/>
      </dsp:nvSpPr>
      <dsp:spPr>
        <a:xfrm>
          <a:off x="978965" y="3544342"/>
          <a:ext cx="2932922" cy="199057"/>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85269D-AE7F-471F-B5BB-BCFFF2412AC8}">
      <dsp:nvSpPr>
        <dsp:cNvPr id="0" name=""/>
        <dsp:cNvSpPr/>
      </dsp:nvSpPr>
      <dsp:spPr>
        <a:xfrm>
          <a:off x="527914" y="3318817"/>
          <a:ext cx="2211746" cy="13270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3 - Enter Agreement for Sale </a:t>
          </a:r>
          <a:endParaRPr lang="en-US" sz="1700" b="1" kern="1200" dirty="0">
            <a:solidFill>
              <a:schemeClr val="tx1"/>
            </a:solidFill>
          </a:endParaRPr>
        </a:p>
      </dsp:txBody>
      <dsp:txXfrm>
        <a:off x="566782" y="3357685"/>
        <a:ext cx="2134010" cy="1249312"/>
      </dsp:txXfrm>
    </dsp:sp>
    <dsp:sp modelId="{2B9249B9-6623-4B10-9C8A-62826D24D8AC}">
      <dsp:nvSpPr>
        <dsp:cNvPr id="0" name=""/>
        <dsp:cNvSpPr/>
      </dsp:nvSpPr>
      <dsp:spPr>
        <a:xfrm rot="16200000">
          <a:off x="3091183" y="2714937"/>
          <a:ext cx="1650108" cy="199057"/>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1FC41C-3A37-400A-ACED-697DF8DE2633}">
      <dsp:nvSpPr>
        <dsp:cNvPr id="0" name=""/>
        <dsp:cNvSpPr/>
      </dsp:nvSpPr>
      <dsp:spPr>
        <a:xfrm>
          <a:off x="3469538" y="3318817"/>
          <a:ext cx="2211746" cy="132704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4 - Register Agreement for Sale – if promoter collects &gt; 10 % of total cost</a:t>
          </a:r>
          <a:endParaRPr lang="en-US" sz="1700" b="1" kern="1200" dirty="0">
            <a:solidFill>
              <a:schemeClr val="tx1"/>
            </a:solidFill>
          </a:endParaRPr>
        </a:p>
      </dsp:txBody>
      <dsp:txXfrm>
        <a:off x="3508406" y="3357685"/>
        <a:ext cx="2134010" cy="1249312"/>
      </dsp:txXfrm>
    </dsp:sp>
    <dsp:sp modelId="{A4BD66C2-EEDB-4248-A00B-887963F8EAC6}">
      <dsp:nvSpPr>
        <dsp:cNvPr id="0" name=""/>
        <dsp:cNvSpPr/>
      </dsp:nvSpPr>
      <dsp:spPr>
        <a:xfrm rot="16200000">
          <a:off x="3091183" y="1056127"/>
          <a:ext cx="1650108" cy="199057"/>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A55CCA-2091-44A3-A20C-4220D99F989C}">
      <dsp:nvSpPr>
        <dsp:cNvPr id="0" name=""/>
        <dsp:cNvSpPr/>
      </dsp:nvSpPr>
      <dsp:spPr>
        <a:xfrm>
          <a:off x="3469538" y="1660007"/>
          <a:ext cx="2211746" cy="13270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5- Formation of Association of Allottees once majority of units are booked</a:t>
          </a:r>
          <a:endParaRPr lang="en-US" sz="1700" b="1" kern="1200" dirty="0">
            <a:solidFill>
              <a:schemeClr val="tx1"/>
            </a:solidFill>
          </a:endParaRPr>
        </a:p>
      </dsp:txBody>
      <dsp:txXfrm>
        <a:off x="3508406" y="1698875"/>
        <a:ext cx="2134010" cy="1249312"/>
      </dsp:txXfrm>
    </dsp:sp>
    <dsp:sp modelId="{57BB7C89-46D1-4F29-A927-DC458BBD8DFD}">
      <dsp:nvSpPr>
        <dsp:cNvPr id="0" name=""/>
        <dsp:cNvSpPr/>
      </dsp:nvSpPr>
      <dsp:spPr>
        <a:xfrm>
          <a:off x="3920588" y="226722"/>
          <a:ext cx="2932922" cy="199057"/>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BA9A2D-2857-457A-88BD-3986B9D23F18}">
      <dsp:nvSpPr>
        <dsp:cNvPr id="0" name=""/>
        <dsp:cNvSpPr/>
      </dsp:nvSpPr>
      <dsp:spPr>
        <a:xfrm>
          <a:off x="3469538" y="1197"/>
          <a:ext cx="2211746" cy="13270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6 - Complete development and </a:t>
          </a:r>
        </a:p>
        <a:p>
          <a:pPr marL="0" lvl="0" indent="0" algn="ctr" defTabSz="755650">
            <a:lnSpc>
              <a:spcPct val="90000"/>
            </a:lnSpc>
            <a:spcBef>
              <a:spcPct val="0"/>
            </a:spcBef>
            <a:spcAft>
              <a:spcPct val="35000"/>
            </a:spcAft>
            <a:buNone/>
          </a:pPr>
          <a:r>
            <a:rPr lang="en-US" sz="1700" b="1" kern="1200">
              <a:solidFill>
                <a:schemeClr val="tx1"/>
              </a:solidFill>
            </a:rPr>
            <a:t>Obtain OC</a:t>
          </a:r>
          <a:endParaRPr lang="en-US" sz="1700" b="1" kern="1200" dirty="0">
            <a:solidFill>
              <a:schemeClr val="tx1"/>
            </a:solidFill>
          </a:endParaRPr>
        </a:p>
      </dsp:txBody>
      <dsp:txXfrm>
        <a:off x="3508406" y="40065"/>
        <a:ext cx="2134010" cy="1249312"/>
      </dsp:txXfrm>
    </dsp:sp>
    <dsp:sp modelId="{22A37D6A-BC14-41C3-A144-0FB22FA15319}">
      <dsp:nvSpPr>
        <dsp:cNvPr id="0" name=""/>
        <dsp:cNvSpPr/>
      </dsp:nvSpPr>
      <dsp:spPr>
        <a:xfrm rot="5400000">
          <a:off x="6032806" y="1056127"/>
          <a:ext cx="1650108" cy="199057"/>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7A77A6-04A6-42F1-AD2E-788879C4DA10}">
      <dsp:nvSpPr>
        <dsp:cNvPr id="0" name=""/>
        <dsp:cNvSpPr/>
      </dsp:nvSpPr>
      <dsp:spPr>
        <a:xfrm>
          <a:off x="6411161" y="1197"/>
          <a:ext cx="2211746" cy="13270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7 - Conveyance deed within 3 months of OC</a:t>
          </a:r>
          <a:endParaRPr lang="en-US" sz="1700" b="1" kern="1200" dirty="0">
            <a:solidFill>
              <a:schemeClr val="tx1"/>
            </a:solidFill>
          </a:endParaRPr>
        </a:p>
      </dsp:txBody>
      <dsp:txXfrm>
        <a:off x="6450029" y="40065"/>
        <a:ext cx="2134010" cy="1249312"/>
      </dsp:txXfrm>
    </dsp:sp>
    <dsp:sp modelId="{C2155C0F-A30C-4F60-85C1-6BEDC82AF32D}">
      <dsp:nvSpPr>
        <dsp:cNvPr id="0" name=""/>
        <dsp:cNvSpPr/>
      </dsp:nvSpPr>
      <dsp:spPr>
        <a:xfrm rot="5400000">
          <a:off x="6032806" y="2714937"/>
          <a:ext cx="1650108" cy="199057"/>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34485A-1A8E-45D9-B0E1-15D357FBA0B6}">
      <dsp:nvSpPr>
        <dsp:cNvPr id="0" name=""/>
        <dsp:cNvSpPr/>
      </dsp:nvSpPr>
      <dsp:spPr>
        <a:xfrm>
          <a:off x="6411161" y="1660007"/>
          <a:ext cx="2211746" cy="13270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8 – Title Insurance / Defect Liability for 5 years </a:t>
          </a:r>
          <a:endParaRPr lang="en-US" sz="1700" b="1" kern="1200" dirty="0">
            <a:solidFill>
              <a:schemeClr val="tx1"/>
            </a:solidFill>
          </a:endParaRPr>
        </a:p>
      </dsp:txBody>
      <dsp:txXfrm>
        <a:off x="6450029" y="1698875"/>
        <a:ext cx="2134010" cy="1249312"/>
      </dsp:txXfrm>
    </dsp:sp>
    <dsp:sp modelId="{724FA163-85E6-48AD-9F74-9B683F63DDC1}">
      <dsp:nvSpPr>
        <dsp:cNvPr id="0" name=""/>
        <dsp:cNvSpPr/>
      </dsp:nvSpPr>
      <dsp:spPr>
        <a:xfrm>
          <a:off x="6411161" y="3318817"/>
          <a:ext cx="2211746" cy="132704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9 – Handover to Association</a:t>
          </a:r>
          <a:endParaRPr lang="en-US" sz="1700" b="1" kern="1200" dirty="0">
            <a:solidFill>
              <a:schemeClr val="tx1"/>
            </a:solidFill>
          </a:endParaRPr>
        </a:p>
      </dsp:txBody>
      <dsp:txXfrm>
        <a:off x="6450029" y="3357685"/>
        <a:ext cx="2134010" cy="124931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4346" y="255181"/>
            <a:ext cx="9068563" cy="1204823"/>
          </a:xfrm>
          <a:prstGeom prst="rect">
            <a:avLst/>
          </a:prstGeo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2524346" y="2052084"/>
            <a:ext cx="9257749" cy="4653516"/>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955605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581554"/>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7D4839-0238-4439-A897-07007CA6FAB3}"/>
              </a:ext>
            </a:extLst>
          </p:cNvPr>
          <p:cNvSpPr>
            <a:spLocks noGrp="1"/>
          </p:cNvSpPr>
          <p:nvPr>
            <p:ph type="title"/>
          </p:nvPr>
        </p:nvSpPr>
        <p:spPr>
          <a:xfrm>
            <a:off x="838200" y="388938"/>
            <a:ext cx="10515600" cy="1414462"/>
          </a:xfrm>
          <a:prstGeom prst="rect">
            <a:avLst/>
          </a:prstGeom>
        </p:spPr>
        <p:txBody>
          <a:bodyPr vert="horz" lIns="91440" tIns="45720" rIns="91440" bIns="45720" rtlCol="0" anchor="ctr">
            <a:normAutofit/>
          </a:bodyPr>
          <a:lstStyle/>
          <a:p>
            <a:r>
              <a:rPr lang="en-US" dirty="0" err="1"/>
              <a:t>Rera</a:t>
            </a:r>
            <a:r>
              <a:rPr lang="en-US" dirty="0"/>
              <a:t> </a:t>
            </a:r>
          </a:p>
        </p:txBody>
      </p:sp>
      <p:sp>
        <p:nvSpPr>
          <p:cNvPr id="3" name="Text Placeholder 2">
            <a:extLst>
              <a:ext uri="{FF2B5EF4-FFF2-40B4-BE49-F238E27FC236}">
                <a16:creationId xmlns:a16="http://schemas.microsoft.com/office/drawing/2014/main" id="{2B53AA34-D556-46B8-9095-F4EFF3BF2C23}"/>
              </a:ext>
            </a:extLst>
          </p:cNvPr>
          <p:cNvSpPr>
            <a:spLocks noGrp="1"/>
          </p:cNvSpPr>
          <p:nvPr>
            <p:ph type="body" idx="1"/>
          </p:nvPr>
        </p:nvSpPr>
        <p:spPr>
          <a:xfrm>
            <a:off x="838200" y="1947863"/>
            <a:ext cx="10515600" cy="46402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95951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DC431-7B2D-4ED7-8E9F-DE8944E27C96}"/>
              </a:ext>
            </a:extLst>
          </p:cNvPr>
          <p:cNvSpPr>
            <a:spLocks noGrp="1"/>
          </p:cNvSpPr>
          <p:nvPr>
            <p:ph type="ctrTitle"/>
          </p:nvPr>
        </p:nvSpPr>
        <p:spPr>
          <a:xfrm>
            <a:off x="6194716" y="789309"/>
            <a:ext cx="5334930" cy="4708814"/>
          </a:xfrm>
        </p:spPr>
        <p:txBody>
          <a:bodyPr vert="horz" lIns="91440" tIns="45720" rIns="91440" bIns="45720" rtlCol="0" anchor="b">
            <a:normAutofit/>
          </a:bodyPr>
          <a:lstStyle/>
          <a:p>
            <a:r>
              <a:rPr lang="en-US" sz="6000" dirty="0"/>
              <a:t>WELCOME </a:t>
            </a:r>
            <a:br>
              <a:rPr lang="en-US" sz="6000" dirty="0"/>
            </a:br>
            <a:br>
              <a:rPr lang="en-US" sz="6000" dirty="0"/>
            </a:br>
            <a:r>
              <a:rPr lang="en-US" sz="6000" dirty="0"/>
              <a:t>Virtual CPE meeting on </a:t>
            </a:r>
            <a:br>
              <a:rPr lang="en-US" sz="6000" dirty="0"/>
            </a:br>
            <a:r>
              <a:rPr lang="en-US" sz="6000" dirty="0"/>
              <a:t>RERA</a:t>
            </a:r>
          </a:p>
        </p:txBody>
      </p:sp>
      <p:sp>
        <p:nvSpPr>
          <p:cNvPr id="15" name="Freeform: Shape 1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6304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1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1023505"/>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2" name="Freeform: Shape 1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110661"/>
            <a:ext cx="159741" cy="589862"/>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2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224692"/>
            <a:ext cx="1548180" cy="1090508"/>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4" name="Freeform: Shape 2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6099099"/>
            <a:ext cx="1771609" cy="1216102"/>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D8BD79B6-0680-494F-996B-8FDEFD9183C5}"/>
              </a:ext>
            </a:extLst>
          </p:cNvPr>
          <p:cNvPicPr>
            <a:picLocks noChangeAspect="1"/>
          </p:cNvPicPr>
          <p:nvPr/>
        </p:nvPicPr>
        <p:blipFill rotWithShape="1">
          <a:blip r:embed="rId2"/>
          <a:srcRect l="21005" r="25333"/>
          <a:stretch/>
        </p:blipFill>
        <p:spPr>
          <a:xfrm>
            <a:off x="631840" y="638634"/>
            <a:ext cx="5178249" cy="55234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5" name="Freeform: Shape 2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676006"/>
            <a:ext cx="1565940" cy="63919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Placeholder 1">
            <a:extLst>
              <a:ext uri="{FF2B5EF4-FFF2-40B4-BE49-F238E27FC236}">
                <a16:creationId xmlns:a16="http://schemas.microsoft.com/office/drawing/2014/main" id="{5C29F88B-FE85-4856-BEB2-345D3025E56C}"/>
              </a:ext>
            </a:extLst>
          </p:cNvPr>
          <p:cNvSpPr txBox="1">
            <a:spLocks/>
          </p:cNvSpPr>
          <p:nvPr/>
        </p:nvSpPr>
        <p:spPr>
          <a:xfrm>
            <a:off x="2193452" y="389467"/>
            <a:ext cx="9160347" cy="6263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7" name="Text Placeholder 2">
            <a:extLst>
              <a:ext uri="{FF2B5EF4-FFF2-40B4-BE49-F238E27FC236}">
                <a16:creationId xmlns:a16="http://schemas.microsoft.com/office/drawing/2014/main" id="{023ABBF3-62D7-42B7-AD6D-7B072E859D46}"/>
              </a:ext>
            </a:extLst>
          </p:cNvPr>
          <p:cNvSpPr txBox="1">
            <a:spLocks/>
          </p:cNvSpPr>
          <p:nvPr/>
        </p:nvSpPr>
        <p:spPr>
          <a:xfrm>
            <a:off x="2388870" y="1947333"/>
            <a:ext cx="8964930" cy="4641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63662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4346" y="255181"/>
            <a:ext cx="9068563" cy="682665"/>
          </a:xfrm>
          <a:ln>
            <a:solidFill>
              <a:schemeClr val="accent1"/>
            </a:solidFill>
          </a:ln>
        </p:spPr>
        <p:txBody>
          <a:bodyPr>
            <a:normAutofit fontScale="90000"/>
          </a:bodyPr>
          <a:lstStyle/>
          <a:p>
            <a:r>
              <a:rPr lang="en-US" dirty="0"/>
              <a:t>Applicability – Kerala Rules</a:t>
            </a:r>
          </a:p>
        </p:txBody>
      </p:sp>
      <p:graphicFrame>
        <p:nvGraphicFramePr>
          <p:cNvPr id="3" name="Table 2"/>
          <p:cNvGraphicFramePr>
            <a:graphicFrameLocks noGrp="1"/>
          </p:cNvGraphicFramePr>
          <p:nvPr>
            <p:extLst>
              <p:ext uri="{D42A27DB-BD31-4B8C-83A1-F6EECF244321}">
                <p14:modId xmlns:p14="http://schemas.microsoft.com/office/powerpoint/2010/main" val="1966285498"/>
              </p:ext>
            </p:extLst>
          </p:nvPr>
        </p:nvGraphicFramePr>
        <p:xfrm>
          <a:off x="1113693" y="1448655"/>
          <a:ext cx="10240890" cy="4193221"/>
        </p:xfrm>
        <a:graphic>
          <a:graphicData uri="http://schemas.openxmlformats.org/drawingml/2006/table">
            <a:tbl>
              <a:tblPr firstRow="1" firstCol="1" bandRow="1">
                <a:tableStyleId>{5C22544A-7EE6-4342-B048-85BDC9FD1C3A}</a:tableStyleId>
              </a:tblPr>
              <a:tblGrid>
                <a:gridCol w="2080594">
                  <a:extLst>
                    <a:ext uri="{9D8B030D-6E8A-4147-A177-3AD203B41FA5}">
                      <a16:colId xmlns:a16="http://schemas.microsoft.com/office/drawing/2014/main" val="20000"/>
                    </a:ext>
                  </a:extLst>
                </a:gridCol>
                <a:gridCol w="8160296">
                  <a:extLst>
                    <a:ext uri="{9D8B030D-6E8A-4147-A177-3AD203B41FA5}">
                      <a16:colId xmlns:a16="http://schemas.microsoft.com/office/drawing/2014/main" val="20001"/>
                    </a:ext>
                  </a:extLst>
                </a:gridCol>
              </a:tblGrid>
              <a:tr h="516835">
                <a:tc gridSpan="2">
                  <a:txBody>
                    <a:bodyPr/>
                    <a:lstStyle/>
                    <a:p>
                      <a:pPr marL="0" marR="0" algn="ctr">
                        <a:lnSpc>
                          <a:spcPct val="115000"/>
                        </a:lnSpc>
                        <a:spcBef>
                          <a:spcPts val="0"/>
                        </a:spcBef>
                        <a:spcAft>
                          <a:spcPts val="1000"/>
                        </a:spcAft>
                      </a:pPr>
                      <a:r>
                        <a:rPr lang="en-US" sz="2400" u="sng" dirty="0">
                          <a:solidFill>
                            <a:schemeClr val="tx1"/>
                          </a:solidFill>
                          <a:effectLst/>
                        </a:rPr>
                        <a:t>Registration of Real Estate Projects with Authority – Rule 3</a:t>
                      </a:r>
                    </a:p>
                    <a:p>
                      <a:pPr marL="0" marR="0" algn="ctr">
                        <a:lnSpc>
                          <a:spcPct val="115000"/>
                        </a:lnSpc>
                        <a:spcBef>
                          <a:spcPts val="0"/>
                        </a:spcBef>
                        <a:spcAft>
                          <a:spcPts val="1000"/>
                        </a:spcAft>
                      </a:pPr>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929" marR="107929" marT="0" marB="0">
                    <a:solidFill>
                      <a:schemeClr val="bg1"/>
                    </a:solidFill>
                  </a:tcPr>
                </a:tc>
                <a:tc hMerge="1">
                  <a:txBody>
                    <a:bodyPr/>
                    <a:lstStyle/>
                    <a:p>
                      <a:endParaRPr lang="en-US"/>
                    </a:p>
                  </a:txBody>
                  <a:tcPr/>
                </a:tc>
                <a:extLst>
                  <a:ext uri="{0D108BD9-81ED-4DB2-BD59-A6C34878D82A}">
                    <a16:rowId xmlns:a16="http://schemas.microsoft.com/office/drawing/2014/main" val="10000"/>
                  </a:ext>
                </a:extLst>
              </a:tr>
              <a:tr h="1535873">
                <a:tc>
                  <a:txBody>
                    <a:bodyPr/>
                    <a:lstStyle/>
                    <a:p>
                      <a:pPr marL="0" marR="0">
                        <a:lnSpc>
                          <a:spcPct val="115000"/>
                        </a:lnSpc>
                        <a:spcBef>
                          <a:spcPts val="0"/>
                        </a:spcBef>
                        <a:spcAft>
                          <a:spcPts val="1000"/>
                        </a:spcAft>
                      </a:pPr>
                      <a:r>
                        <a:rPr lang="en-US" sz="2400" dirty="0">
                          <a:solidFill>
                            <a:schemeClr val="tx1"/>
                          </a:solidFill>
                          <a:effectLst/>
                        </a:rPr>
                        <a:t>Rule 3(1)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929" marR="107929" marT="0" marB="0">
                    <a:solidFill>
                      <a:schemeClr val="bg1"/>
                    </a:solidFill>
                  </a:tcPr>
                </a:tc>
                <a:tc>
                  <a:txBody>
                    <a:bodyPr/>
                    <a:lstStyle/>
                    <a:p>
                      <a:pPr marL="0" marR="0">
                        <a:lnSpc>
                          <a:spcPct val="115000"/>
                        </a:lnSpc>
                        <a:spcBef>
                          <a:spcPts val="0"/>
                        </a:spcBef>
                        <a:spcAft>
                          <a:spcPts val="1000"/>
                        </a:spcAft>
                      </a:pPr>
                      <a:r>
                        <a:rPr lang="en-US" sz="2400" dirty="0">
                          <a:solidFill>
                            <a:schemeClr val="tx1"/>
                          </a:solidFill>
                          <a:effectLst/>
                        </a:rPr>
                        <a:t>Application in Form A </a:t>
                      </a:r>
                      <a:endParaRPr lang="en-US" sz="1800" dirty="0">
                        <a:solidFill>
                          <a:schemeClr val="tx1"/>
                        </a:solidFill>
                        <a:effectLst/>
                      </a:endParaRPr>
                    </a:p>
                    <a:p>
                      <a:pPr marL="0" marR="0">
                        <a:lnSpc>
                          <a:spcPct val="115000"/>
                        </a:lnSpc>
                        <a:spcBef>
                          <a:spcPts val="0"/>
                        </a:spcBef>
                        <a:spcAft>
                          <a:spcPts val="1000"/>
                        </a:spcAft>
                      </a:pPr>
                      <a:r>
                        <a:rPr lang="en-US" sz="2400" dirty="0">
                          <a:solidFill>
                            <a:schemeClr val="tx1"/>
                          </a:solidFill>
                          <a:effectLst/>
                        </a:rPr>
                        <a:t>For New Projects (means all Statutory Approvals and permits have been obtained on or after 1-5-2017)</a:t>
                      </a:r>
                    </a:p>
                    <a:p>
                      <a:pPr marL="0" marR="0">
                        <a:lnSpc>
                          <a:spcPct val="115000"/>
                        </a:lnSpc>
                        <a:spcBef>
                          <a:spcPts val="0"/>
                        </a:spcBef>
                        <a:spcAft>
                          <a:spcPts val="100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929" marR="107929" marT="0" marB="0">
                    <a:solidFill>
                      <a:schemeClr val="bg1"/>
                    </a:solidFill>
                  </a:tcPr>
                </a:tc>
                <a:extLst>
                  <a:ext uri="{0D108BD9-81ED-4DB2-BD59-A6C34878D82A}">
                    <a16:rowId xmlns:a16="http://schemas.microsoft.com/office/drawing/2014/main" val="10001"/>
                  </a:ext>
                </a:extLst>
              </a:tr>
              <a:tr h="1535873">
                <a:tc>
                  <a:txBody>
                    <a:bodyPr/>
                    <a:lstStyle/>
                    <a:p>
                      <a:pPr marL="0" marR="0">
                        <a:lnSpc>
                          <a:spcPct val="115000"/>
                        </a:lnSpc>
                        <a:spcBef>
                          <a:spcPts val="0"/>
                        </a:spcBef>
                        <a:spcAft>
                          <a:spcPts val="1000"/>
                        </a:spcAft>
                      </a:pPr>
                      <a:r>
                        <a:rPr lang="en-US" sz="2400" dirty="0">
                          <a:solidFill>
                            <a:schemeClr val="tx1"/>
                          </a:solidFill>
                          <a:effectLst/>
                        </a:rPr>
                        <a:t>Rule 3(2)</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929" marR="107929" marT="0" marB="0">
                    <a:solidFill>
                      <a:schemeClr val="bg1"/>
                    </a:solidFill>
                  </a:tcPr>
                </a:tc>
                <a:tc>
                  <a:txBody>
                    <a:bodyPr/>
                    <a:lstStyle/>
                    <a:p>
                      <a:pPr marL="0" marR="0">
                        <a:lnSpc>
                          <a:spcPct val="115000"/>
                        </a:lnSpc>
                        <a:spcBef>
                          <a:spcPts val="0"/>
                        </a:spcBef>
                        <a:spcAft>
                          <a:spcPts val="1000"/>
                        </a:spcAft>
                      </a:pPr>
                      <a:r>
                        <a:rPr lang="en-US" sz="2400" dirty="0">
                          <a:solidFill>
                            <a:schemeClr val="tx1"/>
                          </a:solidFill>
                          <a:effectLst/>
                        </a:rPr>
                        <a:t>Application in Form A 1 – </a:t>
                      </a:r>
                      <a:endParaRPr lang="en-US" sz="1800" dirty="0">
                        <a:solidFill>
                          <a:schemeClr val="tx1"/>
                        </a:solidFill>
                        <a:effectLst/>
                      </a:endParaRPr>
                    </a:p>
                    <a:p>
                      <a:pPr marL="0" marR="0">
                        <a:lnSpc>
                          <a:spcPct val="115000"/>
                        </a:lnSpc>
                        <a:spcBef>
                          <a:spcPts val="0"/>
                        </a:spcBef>
                        <a:spcAft>
                          <a:spcPts val="1000"/>
                        </a:spcAft>
                      </a:pPr>
                      <a:r>
                        <a:rPr lang="en-US" sz="2400" dirty="0">
                          <a:solidFill>
                            <a:schemeClr val="tx1"/>
                          </a:solidFill>
                          <a:effectLst/>
                        </a:rPr>
                        <a:t>For Ongoing Projects (means Occupancy Certificate has not been issued as on 1-5-2017)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929" marR="107929" marT="0" marB="0">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479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108" y="255181"/>
            <a:ext cx="10877801" cy="682665"/>
          </a:xfrm>
          <a:ln>
            <a:solidFill>
              <a:schemeClr val="accent1"/>
            </a:solidFill>
          </a:ln>
        </p:spPr>
        <p:txBody>
          <a:bodyPr>
            <a:noAutofit/>
          </a:bodyPr>
          <a:lstStyle/>
          <a:p>
            <a:r>
              <a:rPr lang="en-US" sz="3600" dirty="0"/>
              <a:t>Registration requirement as per Authority Notifications</a:t>
            </a:r>
          </a:p>
        </p:txBody>
      </p:sp>
      <p:sp>
        <p:nvSpPr>
          <p:cNvPr id="4" name="Rectangle 3"/>
          <p:cNvSpPr/>
          <p:nvPr/>
        </p:nvSpPr>
        <p:spPr>
          <a:xfrm>
            <a:off x="1277815" y="1304671"/>
            <a:ext cx="10093570" cy="5202193"/>
          </a:xfrm>
          <a:prstGeom prst="rect">
            <a:avLst/>
          </a:prstGeom>
        </p:spPr>
        <p:txBody>
          <a:bodyPr wrap="square">
            <a:spAutoFit/>
          </a:bodyPr>
          <a:lstStyle/>
          <a:p>
            <a:pPr marL="342900" indent="-342900" algn="just">
              <a:lnSpc>
                <a:spcPct val="150000"/>
              </a:lnSpc>
              <a:buFont typeface="+mj-lt"/>
              <a:buAutoNum type="arabicPeriod"/>
            </a:pPr>
            <a:r>
              <a:rPr lang="en-US" sz="2800" dirty="0"/>
              <a:t>On going Real Estate Projects that have not received Occupancy Certificate before 01.01.2020 shall apply for registration on or before 31.03.2020.</a:t>
            </a:r>
          </a:p>
          <a:p>
            <a:pPr marL="342900" indent="-342900" algn="just">
              <a:lnSpc>
                <a:spcPct val="150000"/>
              </a:lnSpc>
              <a:buFont typeface="+mj-lt"/>
              <a:buAutoNum type="arabicPeriod"/>
            </a:pPr>
            <a:endParaRPr lang="en-US" sz="2800" dirty="0"/>
          </a:p>
          <a:p>
            <a:pPr marL="342900" indent="-342900" algn="just">
              <a:lnSpc>
                <a:spcPct val="150000"/>
              </a:lnSpc>
              <a:buFont typeface="+mj-lt"/>
              <a:buAutoNum type="arabicPeriod"/>
            </a:pPr>
            <a:r>
              <a:rPr lang="en-US" sz="2800" dirty="0"/>
              <a:t>Public Notice to promoters of real Estate Projects-Time period extension of ongoing project registration - K-RERA-T3-102-2020 dated 23</a:t>
            </a:r>
            <a:r>
              <a:rPr lang="en-US" sz="2800" baseline="30000" dirty="0"/>
              <a:t>rd</a:t>
            </a:r>
            <a:r>
              <a:rPr lang="en-US" sz="2800" dirty="0"/>
              <a:t> March 2020 considering the COVID-19 situation. Accordingly extended date is </a:t>
            </a:r>
            <a:r>
              <a:rPr lang="en-US" sz="2800" b="1" dirty="0"/>
              <a:t>15</a:t>
            </a:r>
            <a:r>
              <a:rPr lang="en-US" sz="2800" b="1" baseline="30000" dirty="0"/>
              <a:t>th</a:t>
            </a:r>
            <a:r>
              <a:rPr lang="en-US" sz="2800" b="1" dirty="0"/>
              <a:t> May 2020</a:t>
            </a:r>
          </a:p>
        </p:txBody>
      </p:sp>
    </p:spTree>
    <p:extLst>
      <p:ext uri="{BB962C8B-B14F-4D97-AF65-F5344CB8AC3E}">
        <p14:creationId xmlns:p14="http://schemas.microsoft.com/office/powerpoint/2010/main" val="2033851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363727" y="250557"/>
            <a:ext cx="8403210" cy="382156"/>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12700">
              <a:lnSpc>
                <a:spcPct val="100000"/>
              </a:lnSpc>
              <a:spcBef>
                <a:spcPts val="100"/>
              </a:spcBef>
            </a:pPr>
            <a:r>
              <a:rPr lang="en-US" sz="2400" spc="-5">
                <a:solidFill>
                  <a:srgbClr val="000000"/>
                </a:solidFill>
                <a:latin typeface="Verdana"/>
                <a:cs typeface="Verdana"/>
              </a:rPr>
              <a:t>Promoters </a:t>
            </a:r>
            <a:r>
              <a:rPr lang="en-US" sz="2400">
                <a:solidFill>
                  <a:srgbClr val="000000"/>
                </a:solidFill>
                <a:latin typeface="Verdana"/>
                <a:cs typeface="Verdana"/>
              </a:rPr>
              <a:t>-</a:t>
            </a:r>
            <a:r>
              <a:rPr lang="en-US" sz="2400" spc="-50">
                <a:solidFill>
                  <a:srgbClr val="000000"/>
                </a:solidFill>
                <a:latin typeface="Verdana"/>
                <a:cs typeface="Verdana"/>
              </a:rPr>
              <a:t> </a:t>
            </a:r>
            <a:r>
              <a:rPr lang="en-US" sz="2400" spc="-10">
                <a:solidFill>
                  <a:srgbClr val="000000"/>
                </a:solidFill>
                <a:latin typeface="Verdana"/>
                <a:cs typeface="Verdana"/>
              </a:rPr>
              <a:t>Responsibility</a:t>
            </a:r>
            <a:endParaRPr lang="en-US" sz="2400">
              <a:latin typeface="Verdana"/>
              <a:cs typeface="Verdana"/>
            </a:endParaRPr>
          </a:p>
        </p:txBody>
      </p:sp>
      <p:grpSp>
        <p:nvGrpSpPr>
          <p:cNvPr id="6" name="object 3"/>
          <p:cNvGrpSpPr/>
          <p:nvPr/>
        </p:nvGrpSpPr>
        <p:grpSpPr>
          <a:xfrm>
            <a:off x="353568" y="2106167"/>
            <a:ext cx="1979930" cy="1198245"/>
            <a:chOff x="353568" y="2106167"/>
            <a:chExt cx="1979930" cy="1198245"/>
          </a:xfrm>
        </p:grpSpPr>
        <p:sp>
          <p:nvSpPr>
            <p:cNvPr id="7" name="object 4"/>
            <p:cNvSpPr/>
            <p:nvPr/>
          </p:nvSpPr>
          <p:spPr>
            <a:xfrm>
              <a:off x="366522" y="2119121"/>
              <a:ext cx="1953895" cy="1172210"/>
            </a:xfrm>
            <a:custGeom>
              <a:avLst/>
              <a:gdLst/>
              <a:ahLst/>
              <a:cxnLst/>
              <a:rect l="l" t="t" r="r" b="b"/>
              <a:pathLst>
                <a:path w="1953895" h="1172210">
                  <a:moveTo>
                    <a:pt x="1953767" y="0"/>
                  </a:moveTo>
                  <a:lnTo>
                    <a:pt x="195326" y="0"/>
                  </a:lnTo>
                  <a:lnTo>
                    <a:pt x="150540" y="5161"/>
                  </a:lnTo>
                  <a:lnTo>
                    <a:pt x="109427" y="19862"/>
                  </a:lnTo>
                  <a:lnTo>
                    <a:pt x="73160" y="42927"/>
                  </a:lnTo>
                  <a:lnTo>
                    <a:pt x="42911" y="73181"/>
                  </a:lnTo>
                  <a:lnTo>
                    <a:pt x="19853" y="109449"/>
                  </a:lnTo>
                  <a:lnTo>
                    <a:pt x="5158" y="150556"/>
                  </a:lnTo>
                  <a:lnTo>
                    <a:pt x="0" y="195325"/>
                  </a:lnTo>
                  <a:lnTo>
                    <a:pt x="0" y="1171955"/>
                  </a:lnTo>
                  <a:lnTo>
                    <a:pt x="1758441" y="1171955"/>
                  </a:lnTo>
                  <a:lnTo>
                    <a:pt x="1803211" y="1166794"/>
                  </a:lnTo>
                  <a:lnTo>
                    <a:pt x="1844318" y="1152093"/>
                  </a:lnTo>
                  <a:lnTo>
                    <a:pt x="1880586" y="1129028"/>
                  </a:lnTo>
                  <a:lnTo>
                    <a:pt x="1910840" y="1098774"/>
                  </a:lnTo>
                  <a:lnTo>
                    <a:pt x="1933905" y="1062506"/>
                  </a:lnTo>
                  <a:lnTo>
                    <a:pt x="1948606" y="1021399"/>
                  </a:lnTo>
                  <a:lnTo>
                    <a:pt x="1953767" y="976629"/>
                  </a:lnTo>
                  <a:lnTo>
                    <a:pt x="1953767" y="0"/>
                  </a:lnTo>
                  <a:close/>
                </a:path>
              </a:pathLst>
            </a:custGeom>
            <a:solidFill>
              <a:srgbClr val="046A38"/>
            </a:solidFill>
          </p:spPr>
          <p:txBody>
            <a:bodyPr wrap="square" lIns="0" tIns="0" rIns="0" bIns="0" rtlCol="0"/>
            <a:lstStyle/>
            <a:p>
              <a:endParaRPr sz="2000"/>
            </a:p>
          </p:txBody>
        </p:sp>
        <p:sp>
          <p:nvSpPr>
            <p:cNvPr id="8" name="object 5"/>
            <p:cNvSpPr/>
            <p:nvPr/>
          </p:nvSpPr>
          <p:spPr>
            <a:xfrm>
              <a:off x="366522" y="2119121"/>
              <a:ext cx="1953895" cy="1172210"/>
            </a:xfrm>
            <a:custGeom>
              <a:avLst/>
              <a:gdLst/>
              <a:ahLst/>
              <a:cxnLst/>
              <a:rect l="l" t="t" r="r" b="b"/>
              <a:pathLst>
                <a:path w="1953895" h="1172210">
                  <a:moveTo>
                    <a:pt x="195326" y="0"/>
                  </a:moveTo>
                  <a:lnTo>
                    <a:pt x="1953767" y="0"/>
                  </a:lnTo>
                  <a:lnTo>
                    <a:pt x="1953767" y="976629"/>
                  </a:lnTo>
                  <a:lnTo>
                    <a:pt x="1948606" y="1021399"/>
                  </a:lnTo>
                  <a:lnTo>
                    <a:pt x="1933905" y="1062506"/>
                  </a:lnTo>
                  <a:lnTo>
                    <a:pt x="1910840" y="1098774"/>
                  </a:lnTo>
                  <a:lnTo>
                    <a:pt x="1880586" y="1129028"/>
                  </a:lnTo>
                  <a:lnTo>
                    <a:pt x="1844318" y="1152093"/>
                  </a:lnTo>
                  <a:lnTo>
                    <a:pt x="1803211" y="1166794"/>
                  </a:lnTo>
                  <a:lnTo>
                    <a:pt x="1758441" y="1171955"/>
                  </a:lnTo>
                  <a:lnTo>
                    <a:pt x="0" y="1171955"/>
                  </a:lnTo>
                  <a:lnTo>
                    <a:pt x="0" y="195325"/>
                  </a:lnTo>
                  <a:lnTo>
                    <a:pt x="5158" y="150556"/>
                  </a:lnTo>
                  <a:lnTo>
                    <a:pt x="19853" y="109449"/>
                  </a:lnTo>
                  <a:lnTo>
                    <a:pt x="42911" y="73181"/>
                  </a:lnTo>
                  <a:lnTo>
                    <a:pt x="73160" y="42927"/>
                  </a:lnTo>
                  <a:lnTo>
                    <a:pt x="109427" y="19862"/>
                  </a:lnTo>
                  <a:lnTo>
                    <a:pt x="150540" y="5161"/>
                  </a:lnTo>
                  <a:lnTo>
                    <a:pt x="195326" y="0"/>
                  </a:lnTo>
                  <a:close/>
                </a:path>
              </a:pathLst>
            </a:custGeom>
            <a:ln w="25908">
              <a:solidFill>
                <a:srgbClr val="FFFFFF"/>
              </a:solidFill>
            </a:ln>
          </p:spPr>
          <p:txBody>
            <a:bodyPr wrap="square" lIns="0" tIns="0" rIns="0" bIns="0" rtlCol="0"/>
            <a:lstStyle/>
            <a:p>
              <a:endParaRPr sz="2000"/>
            </a:p>
          </p:txBody>
        </p:sp>
      </p:grpSp>
      <p:sp>
        <p:nvSpPr>
          <p:cNvPr id="9" name="object 6"/>
          <p:cNvSpPr txBox="1"/>
          <p:nvPr/>
        </p:nvSpPr>
        <p:spPr>
          <a:xfrm>
            <a:off x="474370" y="2573527"/>
            <a:ext cx="1737360" cy="505908"/>
          </a:xfrm>
          <a:prstGeom prst="rect">
            <a:avLst/>
          </a:prstGeom>
        </p:spPr>
        <p:txBody>
          <a:bodyPr vert="horz" wrap="square" lIns="0" tIns="13335" rIns="0" bIns="0" rtlCol="0">
            <a:spAutoFit/>
          </a:bodyPr>
          <a:lstStyle/>
          <a:p>
            <a:pPr marL="12700">
              <a:lnSpc>
                <a:spcPct val="100000"/>
              </a:lnSpc>
              <a:spcBef>
                <a:spcPts val="105"/>
              </a:spcBef>
            </a:pPr>
            <a:r>
              <a:rPr sz="1600" dirty="0">
                <a:solidFill>
                  <a:srgbClr val="FFFFFF"/>
                </a:solidFill>
                <a:latin typeface="Verdana"/>
                <a:cs typeface="Verdana"/>
              </a:rPr>
              <a:t>Project</a:t>
            </a:r>
            <a:r>
              <a:rPr sz="1600" spc="-90" dirty="0">
                <a:solidFill>
                  <a:srgbClr val="FFFFFF"/>
                </a:solidFill>
                <a:latin typeface="Verdana"/>
                <a:cs typeface="Verdana"/>
              </a:rPr>
              <a:t> </a:t>
            </a:r>
            <a:r>
              <a:rPr sz="1600" dirty="0">
                <a:solidFill>
                  <a:srgbClr val="FFFFFF"/>
                </a:solidFill>
                <a:latin typeface="Verdana"/>
                <a:cs typeface="Verdana"/>
              </a:rPr>
              <a:t>registration</a:t>
            </a:r>
            <a:endParaRPr sz="1600">
              <a:latin typeface="Verdana"/>
              <a:cs typeface="Verdana"/>
            </a:endParaRPr>
          </a:p>
        </p:txBody>
      </p:sp>
      <p:grpSp>
        <p:nvGrpSpPr>
          <p:cNvPr id="10" name="object 7"/>
          <p:cNvGrpSpPr/>
          <p:nvPr/>
        </p:nvGrpSpPr>
        <p:grpSpPr>
          <a:xfrm>
            <a:off x="2502407" y="2106167"/>
            <a:ext cx="1979930" cy="1198245"/>
            <a:chOff x="2502407" y="2106167"/>
            <a:chExt cx="1979930" cy="1198245"/>
          </a:xfrm>
        </p:grpSpPr>
        <p:sp>
          <p:nvSpPr>
            <p:cNvPr id="11" name="object 8"/>
            <p:cNvSpPr/>
            <p:nvPr/>
          </p:nvSpPr>
          <p:spPr>
            <a:xfrm>
              <a:off x="2515361" y="2119121"/>
              <a:ext cx="1953895" cy="1172210"/>
            </a:xfrm>
            <a:custGeom>
              <a:avLst/>
              <a:gdLst/>
              <a:ahLst/>
              <a:cxnLst/>
              <a:rect l="l" t="t" r="r" b="b"/>
              <a:pathLst>
                <a:path w="1953895" h="1172210">
                  <a:moveTo>
                    <a:pt x="1953767" y="0"/>
                  </a:moveTo>
                  <a:lnTo>
                    <a:pt x="195325" y="0"/>
                  </a:lnTo>
                  <a:lnTo>
                    <a:pt x="150556" y="5161"/>
                  </a:lnTo>
                  <a:lnTo>
                    <a:pt x="109449" y="19862"/>
                  </a:lnTo>
                  <a:lnTo>
                    <a:pt x="73181" y="42927"/>
                  </a:lnTo>
                  <a:lnTo>
                    <a:pt x="42927" y="73181"/>
                  </a:lnTo>
                  <a:lnTo>
                    <a:pt x="19862" y="109449"/>
                  </a:lnTo>
                  <a:lnTo>
                    <a:pt x="5161" y="150556"/>
                  </a:lnTo>
                  <a:lnTo>
                    <a:pt x="0" y="195325"/>
                  </a:lnTo>
                  <a:lnTo>
                    <a:pt x="0" y="1171955"/>
                  </a:lnTo>
                  <a:lnTo>
                    <a:pt x="1758441" y="1171955"/>
                  </a:lnTo>
                  <a:lnTo>
                    <a:pt x="1803211" y="1166794"/>
                  </a:lnTo>
                  <a:lnTo>
                    <a:pt x="1844318" y="1152093"/>
                  </a:lnTo>
                  <a:lnTo>
                    <a:pt x="1880586" y="1129028"/>
                  </a:lnTo>
                  <a:lnTo>
                    <a:pt x="1910840" y="1098774"/>
                  </a:lnTo>
                  <a:lnTo>
                    <a:pt x="1933905" y="1062506"/>
                  </a:lnTo>
                  <a:lnTo>
                    <a:pt x="1948606" y="1021399"/>
                  </a:lnTo>
                  <a:lnTo>
                    <a:pt x="1953767" y="976629"/>
                  </a:lnTo>
                  <a:lnTo>
                    <a:pt x="1953767" y="0"/>
                  </a:lnTo>
                  <a:close/>
                </a:path>
              </a:pathLst>
            </a:custGeom>
            <a:solidFill>
              <a:srgbClr val="85BB24"/>
            </a:solidFill>
          </p:spPr>
          <p:txBody>
            <a:bodyPr wrap="square" lIns="0" tIns="0" rIns="0" bIns="0" rtlCol="0"/>
            <a:lstStyle/>
            <a:p>
              <a:endParaRPr sz="2000"/>
            </a:p>
          </p:txBody>
        </p:sp>
        <p:sp>
          <p:nvSpPr>
            <p:cNvPr id="12" name="object 9"/>
            <p:cNvSpPr/>
            <p:nvPr/>
          </p:nvSpPr>
          <p:spPr>
            <a:xfrm>
              <a:off x="2515361" y="2119121"/>
              <a:ext cx="1953895" cy="1172210"/>
            </a:xfrm>
            <a:custGeom>
              <a:avLst/>
              <a:gdLst/>
              <a:ahLst/>
              <a:cxnLst/>
              <a:rect l="l" t="t" r="r" b="b"/>
              <a:pathLst>
                <a:path w="1953895" h="1172210">
                  <a:moveTo>
                    <a:pt x="195325" y="0"/>
                  </a:moveTo>
                  <a:lnTo>
                    <a:pt x="1953767" y="0"/>
                  </a:lnTo>
                  <a:lnTo>
                    <a:pt x="1953767" y="976629"/>
                  </a:lnTo>
                  <a:lnTo>
                    <a:pt x="1948606" y="1021399"/>
                  </a:lnTo>
                  <a:lnTo>
                    <a:pt x="1933905" y="1062506"/>
                  </a:lnTo>
                  <a:lnTo>
                    <a:pt x="1910840" y="1098774"/>
                  </a:lnTo>
                  <a:lnTo>
                    <a:pt x="1880586" y="1129028"/>
                  </a:lnTo>
                  <a:lnTo>
                    <a:pt x="1844318" y="1152093"/>
                  </a:lnTo>
                  <a:lnTo>
                    <a:pt x="1803211" y="1166794"/>
                  </a:lnTo>
                  <a:lnTo>
                    <a:pt x="1758441" y="1171955"/>
                  </a:lnTo>
                  <a:lnTo>
                    <a:pt x="0" y="1171955"/>
                  </a:lnTo>
                  <a:lnTo>
                    <a:pt x="0" y="195325"/>
                  </a:lnTo>
                  <a:lnTo>
                    <a:pt x="5161" y="150556"/>
                  </a:lnTo>
                  <a:lnTo>
                    <a:pt x="19862" y="109449"/>
                  </a:lnTo>
                  <a:lnTo>
                    <a:pt x="42927" y="73181"/>
                  </a:lnTo>
                  <a:lnTo>
                    <a:pt x="73181" y="42927"/>
                  </a:lnTo>
                  <a:lnTo>
                    <a:pt x="109449" y="19862"/>
                  </a:lnTo>
                  <a:lnTo>
                    <a:pt x="150556" y="5161"/>
                  </a:lnTo>
                  <a:lnTo>
                    <a:pt x="195325" y="0"/>
                  </a:lnTo>
                  <a:close/>
                </a:path>
              </a:pathLst>
            </a:custGeom>
            <a:ln w="25908">
              <a:solidFill>
                <a:srgbClr val="FFFFFF"/>
              </a:solidFill>
            </a:ln>
          </p:spPr>
          <p:txBody>
            <a:bodyPr wrap="square" lIns="0" tIns="0" rIns="0" bIns="0" rtlCol="0"/>
            <a:lstStyle/>
            <a:p>
              <a:endParaRPr sz="2000"/>
            </a:p>
          </p:txBody>
        </p:sp>
      </p:grpSp>
      <p:sp>
        <p:nvSpPr>
          <p:cNvPr id="13" name="object 10"/>
          <p:cNvSpPr txBox="1"/>
          <p:nvPr/>
        </p:nvSpPr>
        <p:spPr>
          <a:xfrm>
            <a:off x="2827782" y="2573527"/>
            <a:ext cx="1327150" cy="505908"/>
          </a:xfrm>
          <a:prstGeom prst="rect">
            <a:avLst/>
          </a:prstGeom>
        </p:spPr>
        <p:txBody>
          <a:bodyPr vert="horz" wrap="square" lIns="0" tIns="13335" rIns="0" bIns="0" rtlCol="0">
            <a:spAutoFit/>
          </a:bodyPr>
          <a:lstStyle/>
          <a:p>
            <a:pPr marL="12700">
              <a:lnSpc>
                <a:spcPct val="100000"/>
              </a:lnSpc>
              <a:spcBef>
                <a:spcPts val="105"/>
              </a:spcBef>
            </a:pPr>
            <a:r>
              <a:rPr sz="1600" dirty="0">
                <a:solidFill>
                  <a:srgbClr val="FFFFFF"/>
                </a:solidFill>
                <a:latin typeface="Verdana"/>
                <a:cs typeface="Verdana"/>
              </a:rPr>
              <a:t>Ad</a:t>
            </a:r>
            <a:r>
              <a:rPr sz="1600" spc="-15" dirty="0">
                <a:solidFill>
                  <a:srgbClr val="FFFFFF"/>
                </a:solidFill>
                <a:latin typeface="Verdana"/>
                <a:cs typeface="Verdana"/>
              </a:rPr>
              <a:t>v</a:t>
            </a:r>
            <a:r>
              <a:rPr sz="1600" dirty="0">
                <a:solidFill>
                  <a:srgbClr val="FFFFFF"/>
                </a:solidFill>
                <a:latin typeface="Verdana"/>
                <a:cs typeface="Verdana"/>
              </a:rPr>
              <a:t>ert</a:t>
            </a:r>
            <a:r>
              <a:rPr sz="1600" spc="15" dirty="0">
                <a:solidFill>
                  <a:srgbClr val="FFFFFF"/>
                </a:solidFill>
                <a:latin typeface="Verdana"/>
                <a:cs typeface="Verdana"/>
              </a:rPr>
              <a:t>i</a:t>
            </a:r>
            <a:r>
              <a:rPr sz="1600" dirty="0">
                <a:solidFill>
                  <a:srgbClr val="FFFFFF"/>
                </a:solidFill>
                <a:latin typeface="Verdana"/>
                <a:cs typeface="Verdana"/>
              </a:rPr>
              <a:t>se</a:t>
            </a:r>
            <a:r>
              <a:rPr sz="1600" spc="-10" dirty="0">
                <a:solidFill>
                  <a:srgbClr val="FFFFFF"/>
                </a:solidFill>
                <a:latin typeface="Verdana"/>
                <a:cs typeface="Verdana"/>
              </a:rPr>
              <a:t>m</a:t>
            </a:r>
            <a:r>
              <a:rPr sz="1600" dirty="0">
                <a:solidFill>
                  <a:srgbClr val="FFFFFF"/>
                </a:solidFill>
                <a:latin typeface="Verdana"/>
                <a:cs typeface="Verdana"/>
              </a:rPr>
              <a:t>ent</a:t>
            </a:r>
            <a:endParaRPr sz="1600">
              <a:latin typeface="Verdana"/>
              <a:cs typeface="Verdana"/>
            </a:endParaRPr>
          </a:p>
        </p:txBody>
      </p:sp>
      <p:grpSp>
        <p:nvGrpSpPr>
          <p:cNvPr id="14" name="object 11"/>
          <p:cNvGrpSpPr/>
          <p:nvPr/>
        </p:nvGrpSpPr>
        <p:grpSpPr>
          <a:xfrm>
            <a:off x="4651247" y="2106167"/>
            <a:ext cx="1979930" cy="1198245"/>
            <a:chOff x="4651247" y="2106167"/>
            <a:chExt cx="1979930" cy="1198245"/>
          </a:xfrm>
        </p:grpSpPr>
        <p:sp>
          <p:nvSpPr>
            <p:cNvPr id="15" name="object 12"/>
            <p:cNvSpPr/>
            <p:nvPr/>
          </p:nvSpPr>
          <p:spPr>
            <a:xfrm>
              <a:off x="4664201" y="2119121"/>
              <a:ext cx="1953895" cy="1172210"/>
            </a:xfrm>
            <a:custGeom>
              <a:avLst/>
              <a:gdLst/>
              <a:ahLst/>
              <a:cxnLst/>
              <a:rect l="l" t="t" r="r" b="b"/>
              <a:pathLst>
                <a:path w="1953895" h="1172210">
                  <a:moveTo>
                    <a:pt x="1953768" y="0"/>
                  </a:moveTo>
                  <a:lnTo>
                    <a:pt x="195325" y="0"/>
                  </a:lnTo>
                  <a:lnTo>
                    <a:pt x="150556" y="5161"/>
                  </a:lnTo>
                  <a:lnTo>
                    <a:pt x="109449" y="19862"/>
                  </a:lnTo>
                  <a:lnTo>
                    <a:pt x="73181" y="42927"/>
                  </a:lnTo>
                  <a:lnTo>
                    <a:pt x="42927" y="73181"/>
                  </a:lnTo>
                  <a:lnTo>
                    <a:pt x="19862" y="109449"/>
                  </a:lnTo>
                  <a:lnTo>
                    <a:pt x="5161" y="150556"/>
                  </a:lnTo>
                  <a:lnTo>
                    <a:pt x="0" y="195325"/>
                  </a:lnTo>
                  <a:lnTo>
                    <a:pt x="0" y="1171955"/>
                  </a:lnTo>
                  <a:lnTo>
                    <a:pt x="1758442" y="1171955"/>
                  </a:lnTo>
                  <a:lnTo>
                    <a:pt x="1803211" y="1166794"/>
                  </a:lnTo>
                  <a:lnTo>
                    <a:pt x="1844318" y="1152093"/>
                  </a:lnTo>
                  <a:lnTo>
                    <a:pt x="1880586" y="1129028"/>
                  </a:lnTo>
                  <a:lnTo>
                    <a:pt x="1910840" y="1098774"/>
                  </a:lnTo>
                  <a:lnTo>
                    <a:pt x="1933905" y="1062506"/>
                  </a:lnTo>
                  <a:lnTo>
                    <a:pt x="1948606" y="1021399"/>
                  </a:lnTo>
                  <a:lnTo>
                    <a:pt x="1953768" y="976629"/>
                  </a:lnTo>
                  <a:lnTo>
                    <a:pt x="1953768" y="0"/>
                  </a:lnTo>
                  <a:close/>
                </a:path>
              </a:pathLst>
            </a:custGeom>
            <a:solidFill>
              <a:srgbClr val="002069"/>
            </a:solidFill>
          </p:spPr>
          <p:txBody>
            <a:bodyPr wrap="square" lIns="0" tIns="0" rIns="0" bIns="0" rtlCol="0"/>
            <a:lstStyle/>
            <a:p>
              <a:endParaRPr sz="2000"/>
            </a:p>
          </p:txBody>
        </p:sp>
        <p:sp>
          <p:nvSpPr>
            <p:cNvPr id="16" name="object 13"/>
            <p:cNvSpPr/>
            <p:nvPr/>
          </p:nvSpPr>
          <p:spPr>
            <a:xfrm>
              <a:off x="4664201" y="2119121"/>
              <a:ext cx="1953895" cy="1172210"/>
            </a:xfrm>
            <a:custGeom>
              <a:avLst/>
              <a:gdLst/>
              <a:ahLst/>
              <a:cxnLst/>
              <a:rect l="l" t="t" r="r" b="b"/>
              <a:pathLst>
                <a:path w="1953895" h="1172210">
                  <a:moveTo>
                    <a:pt x="195325" y="0"/>
                  </a:moveTo>
                  <a:lnTo>
                    <a:pt x="1953768" y="0"/>
                  </a:lnTo>
                  <a:lnTo>
                    <a:pt x="1953768" y="976629"/>
                  </a:lnTo>
                  <a:lnTo>
                    <a:pt x="1948606" y="1021399"/>
                  </a:lnTo>
                  <a:lnTo>
                    <a:pt x="1933905" y="1062506"/>
                  </a:lnTo>
                  <a:lnTo>
                    <a:pt x="1910840" y="1098774"/>
                  </a:lnTo>
                  <a:lnTo>
                    <a:pt x="1880586" y="1129028"/>
                  </a:lnTo>
                  <a:lnTo>
                    <a:pt x="1844318" y="1152093"/>
                  </a:lnTo>
                  <a:lnTo>
                    <a:pt x="1803211" y="1166794"/>
                  </a:lnTo>
                  <a:lnTo>
                    <a:pt x="1758442" y="1171955"/>
                  </a:lnTo>
                  <a:lnTo>
                    <a:pt x="0" y="1171955"/>
                  </a:lnTo>
                  <a:lnTo>
                    <a:pt x="0" y="195325"/>
                  </a:lnTo>
                  <a:lnTo>
                    <a:pt x="5161" y="150556"/>
                  </a:lnTo>
                  <a:lnTo>
                    <a:pt x="19862" y="109449"/>
                  </a:lnTo>
                  <a:lnTo>
                    <a:pt x="42927" y="73181"/>
                  </a:lnTo>
                  <a:lnTo>
                    <a:pt x="73181" y="42927"/>
                  </a:lnTo>
                  <a:lnTo>
                    <a:pt x="109449" y="19862"/>
                  </a:lnTo>
                  <a:lnTo>
                    <a:pt x="150556" y="5161"/>
                  </a:lnTo>
                  <a:lnTo>
                    <a:pt x="195325" y="0"/>
                  </a:lnTo>
                  <a:close/>
                </a:path>
              </a:pathLst>
            </a:custGeom>
            <a:ln w="25908">
              <a:solidFill>
                <a:srgbClr val="FFFFFF"/>
              </a:solidFill>
            </a:ln>
          </p:spPr>
          <p:txBody>
            <a:bodyPr wrap="square" lIns="0" tIns="0" rIns="0" bIns="0" rtlCol="0"/>
            <a:lstStyle/>
            <a:p>
              <a:endParaRPr sz="2000"/>
            </a:p>
          </p:txBody>
        </p:sp>
      </p:grpSp>
      <p:sp>
        <p:nvSpPr>
          <p:cNvPr id="17" name="object 14"/>
          <p:cNvSpPr txBox="1"/>
          <p:nvPr/>
        </p:nvSpPr>
        <p:spPr>
          <a:xfrm>
            <a:off x="4824476" y="2476245"/>
            <a:ext cx="1633220" cy="611706"/>
          </a:xfrm>
          <a:prstGeom prst="rect">
            <a:avLst/>
          </a:prstGeom>
        </p:spPr>
        <p:txBody>
          <a:bodyPr vert="horz" wrap="square" lIns="0" tIns="34290" rIns="0" bIns="0" rtlCol="0">
            <a:spAutoFit/>
          </a:bodyPr>
          <a:lstStyle/>
          <a:p>
            <a:pPr marL="474345" marR="5080" indent="-462280">
              <a:lnSpc>
                <a:spcPts val="1540"/>
              </a:lnSpc>
              <a:spcBef>
                <a:spcPts val="270"/>
              </a:spcBef>
            </a:pPr>
            <a:r>
              <a:rPr sz="1600" spc="-5" dirty="0">
                <a:solidFill>
                  <a:srgbClr val="FFFFFF"/>
                </a:solidFill>
                <a:latin typeface="Verdana"/>
                <a:cs typeface="Verdana"/>
              </a:rPr>
              <a:t>Withdrawal </a:t>
            </a:r>
            <a:r>
              <a:rPr sz="1600" dirty="0">
                <a:solidFill>
                  <a:srgbClr val="FFFFFF"/>
                </a:solidFill>
                <a:latin typeface="Verdana"/>
                <a:cs typeface="Verdana"/>
              </a:rPr>
              <a:t>–</a:t>
            </a:r>
            <a:r>
              <a:rPr sz="1600" spc="-95" dirty="0">
                <a:solidFill>
                  <a:srgbClr val="FFFFFF"/>
                </a:solidFill>
                <a:latin typeface="Verdana"/>
                <a:cs typeface="Verdana"/>
              </a:rPr>
              <a:t> </a:t>
            </a:r>
            <a:r>
              <a:rPr sz="1600" spc="-5" dirty="0">
                <a:solidFill>
                  <a:srgbClr val="FFFFFF"/>
                </a:solidFill>
                <a:latin typeface="Verdana"/>
                <a:cs typeface="Verdana"/>
              </a:rPr>
              <a:t>POC  method</a:t>
            </a:r>
            <a:endParaRPr sz="1600">
              <a:latin typeface="Verdana"/>
              <a:cs typeface="Verdana"/>
            </a:endParaRPr>
          </a:p>
        </p:txBody>
      </p:sp>
      <p:grpSp>
        <p:nvGrpSpPr>
          <p:cNvPr id="18" name="object 15"/>
          <p:cNvGrpSpPr/>
          <p:nvPr/>
        </p:nvGrpSpPr>
        <p:grpSpPr>
          <a:xfrm>
            <a:off x="6800088" y="2106167"/>
            <a:ext cx="1979930" cy="1198245"/>
            <a:chOff x="6800088" y="2106167"/>
            <a:chExt cx="1979930" cy="1198245"/>
          </a:xfrm>
        </p:grpSpPr>
        <p:sp>
          <p:nvSpPr>
            <p:cNvPr id="19" name="object 16"/>
            <p:cNvSpPr/>
            <p:nvPr/>
          </p:nvSpPr>
          <p:spPr>
            <a:xfrm>
              <a:off x="6813042" y="2119121"/>
              <a:ext cx="1953895" cy="1172210"/>
            </a:xfrm>
            <a:custGeom>
              <a:avLst/>
              <a:gdLst/>
              <a:ahLst/>
              <a:cxnLst/>
              <a:rect l="l" t="t" r="r" b="b"/>
              <a:pathLst>
                <a:path w="1953895" h="1172210">
                  <a:moveTo>
                    <a:pt x="1953767" y="0"/>
                  </a:moveTo>
                  <a:lnTo>
                    <a:pt x="195325" y="0"/>
                  </a:lnTo>
                  <a:lnTo>
                    <a:pt x="150556" y="5161"/>
                  </a:lnTo>
                  <a:lnTo>
                    <a:pt x="109449" y="19862"/>
                  </a:lnTo>
                  <a:lnTo>
                    <a:pt x="73181" y="42927"/>
                  </a:lnTo>
                  <a:lnTo>
                    <a:pt x="42927" y="73181"/>
                  </a:lnTo>
                  <a:lnTo>
                    <a:pt x="19862" y="109449"/>
                  </a:lnTo>
                  <a:lnTo>
                    <a:pt x="5161" y="150556"/>
                  </a:lnTo>
                  <a:lnTo>
                    <a:pt x="0" y="195325"/>
                  </a:lnTo>
                  <a:lnTo>
                    <a:pt x="0" y="1171955"/>
                  </a:lnTo>
                  <a:lnTo>
                    <a:pt x="1758441" y="1171955"/>
                  </a:lnTo>
                  <a:lnTo>
                    <a:pt x="1803211" y="1166794"/>
                  </a:lnTo>
                  <a:lnTo>
                    <a:pt x="1844318" y="1152093"/>
                  </a:lnTo>
                  <a:lnTo>
                    <a:pt x="1880586" y="1129028"/>
                  </a:lnTo>
                  <a:lnTo>
                    <a:pt x="1910840" y="1098774"/>
                  </a:lnTo>
                  <a:lnTo>
                    <a:pt x="1933905" y="1062506"/>
                  </a:lnTo>
                  <a:lnTo>
                    <a:pt x="1948606" y="1021399"/>
                  </a:lnTo>
                  <a:lnTo>
                    <a:pt x="1953767" y="976629"/>
                  </a:lnTo>
                  <a:lnTo>
                    <a:pt x="1953767" y="0"/>
                  </a:lnTo>
                  <a:close/>
                </a:path>
              </a:pathLst>
            </a:custGeom>
            <a:solidFill>
              <a:srgbClr val="0096A9"/>
            </a:solidFill>
          </p:spPr>
          <p:txBody>
            <a:bodyPr wrap="square" lIns="0" tIns="0" rIns="0" bIns="0" rtlCol="0"/>
            <a:lstStyle/>
            <a:p>
              <a:endParaRPr sz="2000"/>
            </a:p>
          </p:txBody>
        </p:sp>
        <p:sp>
          <p:nvSpPr>
            <p:cNvPr id="20" name="object 17"/>
            <p:cNvSpPr/>
            <p:nvPr/>
          </p:nvSpPr>
          <p:spPr>
            <a:xfrm>
              <a:off x="6813042" y="2119121"/>
              <a:ext cx="1953895" cy="1172210"/>
            </a:xfrm>
            <a:custGeom>
              <a:avLst/>
              <a:gdLst/>
              <a:ahLst/>
              <a:cxnLst/>
              <a:rect l="l" t="t" r="r" b="b"/>
              <a:pathLst>
                <a:path w="1953895" h="1172210">
                  <a:moveTo>
                    <a:pt x="195325" y="0"/>
                  </a:moveTo>
                  <a:lnTo>
                    <a:pt x="1953767" y="0"/>
                  </a:lnTo>
                  <a:lnTo>
                    <a:pt x="1953767" y="976629"/>
                  </a:lnTo>
                  <a:lnTo>
                    <a:pt x="1948606" y="1021399"/>
                  </a:lnTo>
                  <a:lnTo>
                    <a:pt x="1933905" y="1062506"/>
                  </a:lnTo>
                  <a:lnTo>
                    <a:pt x="1910840" y="1098774"/>
                  </a:lnTo>
                  <a:lnTo>
                    <a:pt x="1880586" y="1129028"/>
                  </a:lnTo>
                  <a:lnTo>
                    <a:pt x="1844318" y="1152093"/>
                  </a:lnTo>
                  <a:lnTo>
                    <a:pt x="1803211" y="1166794"/>
                  </a:lnTo>
                  <a:lnTo>
                    <a:pt x="1758441" y="1171955"/>
                  </a:lnTo>
                  <a:lnTo>
                    <a:pt x="0" y="1171955"/>
                  </a:lnTo>
                  <a:lnTo>
                    <a:pt x="0" y="195325"/>
                  </a:lnTo>
                  <a:lnTo>
                    <a:pt x="5161" y="150556"/>
                  </a:lnTo>
                  <a:lnTo>
                    <a:pt x="19862" y="109449"/>
                  </a:lnTo>
                  <a:lnTo>
                    <a:pt x="42927" y="73181"/>
                  </a:lnTo>
                  <a:lnTo>
                    <a:pt x="73181" y="42927"/>
                  </a:lnTo>
                  <a:lnTo>
                    <a:pt x="109449" y="19862"/>
                  </a:lnTo>
                  <a:lnTo>
                    <a:pt x="150556" y="5161"/>
                  </a:lnTo>
                  <a:lnTo>
                    <a:pt x="195325" y="0"/>
                  </a:lnTo>
                  <a:close/>
                </a:path>
              </a:pathLst>
            </a:custGeom>
            <a:ln w="25908">
              <a:solidFill>
                <a:srgbClr val="FFFFFF"/>
              </a:solidFill>
            </a:ln>
          </p:spPr>
          <p:txBody>
            <a:bodyPr wrap="square" lIns="0" tIns="0" rIns="0" bIns="0" rtlCol="0"/>
            <a:lstStyle/>
            <a:p>
              <a:endParaRPr sz="2000"/>
            </a:p>
          </p:txBody>
        </p:sp>
      </p:grpSp>
      <p:sp>
        <p:nvSpPr>
          <p:cNvPr id="21" name="object 18"/>
          <p:cNvSpPr txBox="1"/>
          <p:nvPr/>
        </p:nvSpPr>
        <p:spPr>
          <a:xfrm>
            <a:off x="6962902" y="2476245"/>
            <a:ext cx="1653539" cy="611706"/>
          </a:xfrm>
          <a:prstGeom prst="rect">
            <a:avLst/>
          </a:prstGeom>
        </p:spPr>
        <p:txBody>
          <a:bodyPr vert="horz" wrap="square" lIns="0" tIns="34290" rIns="0" bIns="0" rtlCol="0">
            <a:spAutoFit/>
          </a:bodyPr>
          <a:lstStyle/>
          <a:p>
            <a:pPr marL="320040" marR="5080" indent="-307975">
              <a:lnSpc>
                <a:spcPts val="1540"/>
              </a:lnSpc>
              <a:spcBef>
                <a:spcPts val="270"/>
              </a:spcBef>
            </a:pPr>
            <a:r>
              <a:rPr sz="1600" spc="-10" dirty="0">
                <a:solidFill>
                  <a:srgbClr val="FFFFFF"/>
                </a:solidFill>
                <a:latin typeface="Verdana"/>
                <a:cs typeface="Verdana"/>
              </a:rPr>
              <a:t>Website</a:t>
            </a:r>
            <a:r>
              <a:rPr sz="1600" spc="-90" dirty="0">
                <a:solidFill>
                  <a:srgbClr val="FFFFFF"/>
                </a:solidFill>
                <a:latin typeface="Verdana"/>
                <a:cs typeface="Verdana"/>
              </a:rPr>
              <a:t> </a:t>
            </a:r>
            <a:r>
              <a:rPr sz="1600" dirty="0">
                <a:solidFill>
                  <a:srgbClr val="FFFFFF"/>
                </a:solidFill>
                <a:latin typeface="Verdana"/>
                <a:cs typeface="Verdana"/>
              </a:rPr>
              <a:t>updation/  Disclosures</a:t>
            </a:r>
            <a:endParaRPr sz="1600">
              <a:latin typeface="Verdana"/>
              <a:cs typeface="Verdana"/>
            </a:endParaRPr>
          </a:p>
        </p:txBody>
      </p:sp>
      <p:grpSp>
        <p:nvGrpSpPr>
          <p:cNvPr id="22" name="object 19"/>
          <p:cNvGrpSpPr/>
          <p:nvPr/>
        </p:nvGrpSpPr>
        <p:grpSpPr>
          <a:xfrm>
            <a:off x="1427988" y="3473196"/>
            <a:ext cx="1979930" cy="1198245"/>
            <a:chOff x="1427988" y="3473196"/>
            <a:chExt cx="1979930" cy="1198245"/>
          </a:xfrm>
        </p:grpSpPr>
        <p:sp>
          <p:nvSpPr>
            <p:cNvPr id="23" name="object 20"/>
            <p:cNvSpPr/>
            <p:nvPr/>
          </p:nvSpPr>
          <p:spPr>
            <a:xfrm>
              <a:off x="1440942" y="3486150"/>
              <a:ext cx="1953895" cy="1172210"/>
            </a:xfrm>
            <a:custGeom>
              <a:avLst/>
              <a:gdLst/>
              <a:ahLst/>
              <a:cxnLst/>
              <a:rect l="l" t="t" r="r" b="b"/>
              <a:pathLst>
                <a:path w="1953895" h="1172210">
                  <a:moveTo>
                    <a:pt x="1953768" y="0"/>
                  </a:moveTo>
                  <a:lnTo>
                    <a:pt x="195326" y="0"/>
                  </a:lnTo>
                  <a:lnTo>
                    <a:pt x="150556" y="5161"/>
                  </a:lnTo>
                  <a:lnTo>
                    <a:pt x="109449" y="19862"/>
                  </a:lnTo>
                  <a:lnTo>
                    <a:pt x="73181" y="42927"/>
                  </a:lnTo>
                  <a:lnTo>
                    <a:pt x="42927" y="73181"/>
                  </a:lnTo>
                  <a:lnTo>
                    <a:pt x="19862" y="109449"/>
                  </a:lnTo>
                  <a:lnTo>
                    <a:pt x="5161" y="150556"/>
                  </a:lnTo>
                  <a:lnTo>
                    <a:pt x="0" y="195325"/>
                  </a:lnTo>
                  <a:lnTo>
                    <a:pt x="0" y="1171956"/>
                  </a:lnTo>
                  <a:lnTo>
                    <a:pt x="1758441" y="1171956"/>
                  </a:lnTo>
                  <a:lnTo>
                    <a:pt x="1803211" y="1166794"/>
                  </a:lnTo>
                  <a:lnTo>
                    <a:pt x="1844318" y="1152093"/>
                  </a:lnTo>
                  <a:lnTo>
                    <a:pt x="1880586" y="1129028"/>
                  </a:lnTo>
                  <a:lnTo>
                    <a:pt x="1910840" y="1098774"/>
                  </a:lnTo>
                  <a:lnTo>
                    <a:pt x="1933905" y="1062506"/>
                  </a:lnTo>
                  <a:lnTo>
                    <a:pt x="1948606" y="1021399"/>
                  </a:lnTo>
                  <a:lnTo>
                    <a:pt x="1953768" y="976630"/>
                  </a:lnTo>
                  <a:lnTo>
                    <a:pt x="1953768" y="0"/>
                  </a:lnTo>
                  <a:close/>
                </a:path>
              </a:pathLst>
            </a:custGeom>
            <a:solidFill>
              <a:srgbClr val="61B5E4"/>
            </a:solidFill>
          </p:spPr>
          <p:txBody>
            <a:bodyPr wrap="square" lIns="0" tIns="0" rIns="0" bIns="0" rtlCol="0"/>
            <a:lstStyle/>
            <a:p>
              <a:endParaRPr sz="2000"/>
            </a:p>
          </p:txBody>
        </p:sp>
        <p:sp>
          <p:nvSpPr>
            <p:cNvPr id="24" name="object 21"/>
            <p:cNvSpPr/>
            <p:nvPr/>
          </p:nvSpPr>
          <p:spPr>
            <a:xfrm>
              <a:off x="1440942" y="3486150"/>
              <a:ext cx="1953895" cy="1172210"/>
            </a:xfrm>
            <a:custGeom>
              <a:avLst/>
              <a:gdLst/>
              <a:ahLst/>
              <a:cxnLst/>
              <a:rect l="l" t="t" r="r" b="b"/>
              <a:pathLst>
                <a:path w="1953895" h="1172210">
                  <a:moveTo>
                    <a:pt x="195326" y="0"/>
                  </a:moveTo>
                  <a:lnTo>
                    <a:pt x="1953768" y="0"/>
                  </a:lnTo>
                  <a:lnTo>
                    <a:pt x="1953768" y="976630"/>
                  </a:lnTo>
                  <a:lnTo>
                    <a:pt x="1948606" y="1021399"/>
                  </a:lnTo>
                  <a:lnTo>
                    <a:pt x="1933905" y="1062506"/>
                  </a:lnTo>
                  <a:lnTo>
                    <a:pt x="1910840" y="1098774"/>
                  </a:lnTo>
                  <a:lnTo>
                    <a:pt x="1880586" y="1129028"/>
                  </a:lnTo>
                  <a:lnTo>
                    <a:pt x="1844318" y="1152093"/>
                  </a:lnTo>
                  <a:lnTo>
                    <a:pt x="1803211" y="1166794"/>
                  </a:lnTo>
                  <a:lnTo>
                    <a:pt x="1758441" y="1171956"/>
                  </a:lnTo>
                  <a:lnTo>
                    <a:pt x="0" y="1171956"/>
                  </a:lnTo>
                  <a:lnTo>
                    <a:pt x="0" y="195325"/>
                  </a:lnTo>
                  <a:lnTo>
                    <a:pt x="5161" y="150556"/>
                  </a:lnTo>
                  <a:lnTo>
                    <a:pt x="19862" y="109449"/>
                  </a:lnTo>
                  <a:lnTo>
                    <a:pt x="42927" y="73181"/>
                  </a:lnTo>
                  <a:lnTo>
                    <a:pt x="73181" y="42927"/>
                  </a:lnTo>
                  <a:lnTo>
                    <a:pt x="109449" y="19862"/>
                  </a:lnTo>
                  <a:lnTo>
                    <a:pt x="150556" y="5161"/>
                  </a:lnTo>
                  <a:lnTo>
                    <a:pt x="195326" y="0"/>
                  </a:lnTo>
                  <a:close/>
                </a:path>
              </a:pathLst>
            </a:custGeom>
            <a:ln w="25908">
              <a:solidFill>
                <a:srgbClr val="FFFFFF"/>
              </a:solidFill>
            </a:ln>
          </p:spPr>
          <p:txBody>
            <a:bodyPr wrap="square" lIns="0" tIns="0" rIns="0" bIns="0" rtlCol="0"/>
            <a:lstStyle/>
            <a:p>
              <a:endParaRPr sz="2000"/>
            </a:p>
          </p:txBody>
        </p:sp>
      </p:grpSp>
      <p:sp>
        <p:nvSpPr>
          <p:cNvPr id="25" name="object 22"/>
          <p:cNvSpPr txBox="1"/>
          <p:nvPr/>
        </p:nvSpPr>
        <p:spPr>
          <a:xfrm>
            <a:off x="1878329" y="3941190"/>
            <a:ext cx="1076960" cy="505267"/>
          </a:xfrm>
          <a:prstGeom prst="rect">
            <a:avLst/>
          </a:prstGeom>
        </p:spPr>
        <p:txBody>
          <a:bodyPr vert="horz" wrap="square" lIns="0" tIns="12700" rIns="0" bIns="0" rtlCol="0">
            <a:spAutoFit/>
          </a:bodyPr>
          <a:lstStyle/>
          <a:p>
            <a:pPr marL="12700">
              <a:lnSpc>
                <a:spcPct val="100000"/>
              </a:lnSpc>
              <a:spcBef>
                <a:spcPts val="100"/>
              </a:spcBef>
            </a:pPr>
            <a:r>
              <a:rPr sz="1600" spc="-5" dirty="0">
                <a:latin typeface="Verdana"/>
                <a:cs typeface="Verdana"/>
              </a:rPr>
              <a:t>Carpet</a:t>
            </a:r>
            <a:r>
              <a:rPr sz="1600" spc="-85" dirty="0">
                <a:latin typeface="Verdana"/>
                <a:cs typeface="Verdana"/>
              </a:rPr>
              <a:t> </a:t>
            </a:r>
            <a:r>
              <a:rPr sz="1600" dirty="0">
                <a:latin typeface="Verdana"/>
                <a:cs typeface="Verdana"/>
              </a:rPr>
              <a:t>area</a:t>
            </a:r>
            <a:endParaRPr sz="1600">
              <a:latin typeface="Verdana"/>
              <a:cs typeface="Verdana"/>
            </a:endParaRPr>
          </a:p>
        </p:txBody>
      </p:sp>
      <p:grpSp>
        <p:nvGrpSpPr>
          <p:cNvPr id="26" name="object 23"/>
          <p:cNvGrpSpPr/>
          <p:nvPr/>
        </p:nvGrpSpPr>
        <p:grpSpPr>
          <a:xfrm>
            <a:off x="3576828" y="3473196"/>
            <a:ext cx="1979930" cy="1198245"/>
            <a:chOff x="3576828" y="3473196"/>
            <a:chExt cx="1979930" cy="1198245"/>
          </a:xfrm>
        </p:grpSpPr>
        <p:sp>
          <p:nvSpPr>
            <p:cNvPr id="27" name="object 24"/>
            <p:cNvSpPr/>
            <p:nvPr/>
          </p:nvSpPr>
          <p:spPr>
            <a:xfrm>
              <a:off x="3589782" y="3486150"/>
              <a:ext cx="1953895" cy="1172210"/>
            </a:xfrm>
            <a:custGeom>
              <a:avLst/>
              <a:gdLst/>
              <a:ahLst/>
              <a:cxnLst/>
              <a:rect l="l" t="t" r="r" b="b"/>
              <a:pathLst>
                <a:path w="1953895" h="1172210">
                  <a:moveTo>
                    <a:pt x="1953767" y="0"/>
                  </a:moveTo>
                  <a:lnTo>
                    <a:pt x="195325" y="0"/>
                  </a:lnTo>
                  <a:lnTo>
                    <a:pt x="150556" y="5161"/>
                  </a:lnTo>
                  <a:lnTo>
                    <a:pt x="109449" y="19862"/>
                  </a:lnTo>
                  <a:lnTo>
                    <a:pt x="73181" y="42927"/>
                  </a:lnTo>
                  <a:lnTo>
                    <a:pt x="42927" y="73181"/>
                  </a:lnTo>
                  <a:lnTo>
                    <a:pt x="19862" y="109449"/>
                  </a:lnTo>
                  <a:lnTo>
                    <a:pt x="5161" y="150556"/>
                  </a:lnTo>
                  <a:lnTo>
                    <a:pt x="0" y="195325"/>
                  </a:lnTo>
                  <a:lnTo>
                    <a:pt x="0" y="1171956"/>
                  </a:lnTo>
                  <a:lnTo>
                    <a:pt x="1758441" y="1171956"/>
                  </a:lnTo>
                  <a:lnTo>
                    <a:pt x="1803211" y="1166794"/>
                  </a:lnTo>
                  <a:lnTo>
                    <a:pt x="1844318" y="1152093"/>
                  </a:lnTo>
                  <a:lnTo>
                    <a:pt x="1880586" y="1129028"/>
                  </a:lnTo>
                  <a:lnTo>
                    <a:pt x="1910840" y="1098774"/>
                  </a:lnTo>
                  <a:lnTo>
                    <a:pt x="1933905" y="1062506"/>
                  </a:lnTo>
                  <a:lnTo>
                    <a:pt x="1948606" y="1021399"/>
                  </a:lnTo>
                  <a:lnTo>
                    <a:pt x="1953767" y="976630"/>
                  </a:lnTo>
                  <a:lnTo>
                    <a:pt x="1953767" y="0"/>
                  </a:lnTo>
                  <a:close/>
                </a:path>
              </a:pathLst>
            </a:custGeom>
            <a:solidFill>
              <a:srgbClr val="638D1C"/>
            </a:solidFill>
          </p:spPr>
          <p:txBody>
            <a:bodyPr wrap="square" lIns="0" tIns="0" rIns="0" bIns="0" rtlCol="0"/>
            <a:lstStyle/>
            <a:p>
              <a:endParaRPr sz="2000"/>
            </a:p>
          </p:txBody>
        </p:sp>
        <p:sp>
          <p:nvSpPr>
            <p:cNvPr id="28" name="object 25"/>
            <p:cNvSpPr/>
            <p:nvPr/>
          </p:nvSpPr>
          <p:spPr>
            <a:xfrm>
              <a:off x="3589782" y="3486150"/>
              <a:ext cx="1953895" cy="1172210"/>
            </a:xfrm>
            <a:custGeom>
              <a:avLst/>
              <a:gdLst/>
              <a:ahLst/>
              <a:cxnLst/>
              <a:rect l="l" t="t" r="r" b="b"/>
              <a:pathLst>
                <a:path w="1953895" h="1172210">
                  <a:moveTo>
                    <a:pt x="195325" y="0"/>
                  </a:moveTo>
                  <a:lnTo>
                    <a:pt x="1953767" y="0"/>
                  </a:lnTo>
                  <a:lnTo>
                    <a:pt x="1953767" y="976630"/>
                  </a:lnTo>
                  <a:lnTo>
                    <a:pt x="1948606" y="1021399"/>
                  </a:lnTo>
                  <a:lnTo>
                    <a:pt x="1933905" y="1062506"/>
                  </a:lnTo>
                  <a:lnTo>
                    <a:pt x="1910840" y="1098774"/>
                  </a:lnTo>
                  <a:lnTo>
                    <a:pt x="1880586" y="1129028"/>
                  </a:lnTo>
                  <a:lnTo>
                    <a:pt x="1844318" y="1152093"/>
                  </a:lnTo>
                  <a:lnTo>
                    <a:pt x="1803211" y="1166794"/>
                  </a:lnTo>
                  <a:lnTo>
                    <a:pt x="1758441" y="1171956"/>
                  </a:lnTo>
                  <a:lnTo>
                    <a:pt x="0" y="1171956"/>
                  </a:lnTo>
                  <a:lnTo>
                    <a:pt x="0" y="195325"/>
                  </a:lnTo>
                  <a:lnTo>
                    <a:pt x="5161" y="150556"/>
                  </a:lnTo>
                  <a:lnTo>
                    <a:pt x="19862" y="109449"/>
                  </a:lnTo>
                  <a:lnTo>
                    <a:pt x="42927" y="73181"/>
                  </a:lnTo>
                  <a:lnTo>
                    <a:pt x="73181" y="42927"/>
                  </a:lnTo>
                  <a:lnTo>
                    <a:pt x="109449" y="19862"/>
                  </a:lnTo>
                  <a:lnTo>
                    <a:pt x="150556" y="5161"/>
                  </a:lnTo>
                  <a:lnTo>
                    <a:pt x="195325" y="0"/>
                  </a:lnTo>
                  <a:close/>
                </a:path>
              </a:pathLst>
            </a:custGeom>
            <a:ln w="25908">
              <a:solidFill>
                <a:srgbClr val="FFFFFF"/>
              </a:solidFill>
            </a:ln>
          </p:spPr>
          <p:txBody>
            <a:bodyPr wrap="square" lIns="0" tIns="0" rIns="0" bIns="0" rtlCol="0"/>
            <a:lstStyle/>
            <a:p>
              <a:endParaRPr sz="2000"/>
            </a:p>
          </p:txBody>
        </p:sp>
      </p:grpSp>
      <p:sp>
        <p:nvSpPr>
          <p:cNvPr id="29" name="object 26"/>
          <p:cNvSpPr txBox="1"/>
          <p:nvPr/>
        </p:nvSpPr>
        <p:spPr>
          <a:xfrm>
            <a:off x="3736085" y="3746753"/>
            <a:ext cx="1659255" cy="928203"/>
          </a:xfrm>
          <a:prstGeom prst="rect">
            <a:avLst/>
          </a:prstGeom>
        </p:spPr>
        <p:txBody>
          <a:bodyPr vert="horz" wrap="square" lIns="0" tIns="31750" rIns="0" bIns="0" rtlCol="0">
            <a:spAutoFit/>
          </a:bodyPr>
          <a:lstStyle/>
          <a:p>
            <a:pPr marL="12700" marR="5080" algn="ctr">
              <a:lnSpc>
                <a:spcPct val="91100"/>
              </a:lnSpc>
              <a:spcBef>
                <a:spcPts val="250"/>
              </a:spcBef>
            </a:pPr>
            <a:r>
              <a:rPr sz="1600" spc="-5" dirty="0">
                <a:solidFill>
                  <a:srgbClr val="FFFFFF"/>
                </a:solidFill>
                <a:latin typeface="Verdana"/>
                <a:cs typeface="Verdana"/>
              </a:rPr>
              <a:t>Alteration </a:t>
            </a:r>
            <a:r>
              <a:rPr sz="1600" dirty="0">
                <a:solidFill>
                  <a:srgbClr val="FFFFFF"/>
                </a:solidFill>
                <a:latin typeface="Verdana"/>
                <a:cs typeface="Verdana"/>
              </a:rPr>
              <a:t>in  </a:t>
            </a:r>
            <a:r>
              <a:rPr sz="1600" spc="-5" dirty="0">
                <a:solidFill>
                  <a:srgbClr val="FFFFFF"/>
                </a:solidFill>
                <a:latin typeface="Verdana"/>
                <a:cs typeface="Verdana"/>
              </a:rPr>
              <a:t>project </a:t>
            </a:r>
            <a:r>
              <a:rPr sz="1600" dirty="0">
                <a:solidFill>
                  <a:srgbClr val="FFFFFF"/>
                </a:solidFill>
                <a:latin typeface="Verdana"/>
                <a:cs typeface="Verdana"/>
              </a:rPr>
              <a:t>–</a:t>
            </a:r>
            <a:r>
              <a:rPr sz="1600" spc="-75" dirty="0">
                <a:solidFill>
                  <a:srgbClr val="FFFFFF"/>
                </a:solidFill>
                <a:latin typeface="Verdana"/>
                <a:cs typeface="Verdana"/>
              </a:rPr>
              <a:t> </a:t>
            </a:r>
            <a:r>
              <a:rPr sz="1600" spc="-5" dirty="0">
                <a:solidFill>
                  <a:srgbClr val="FFFFFF"/>
                </a:solidFill>
                <a:latin typeface="Verdana"/>
                <a:cs typeface="Verdana"/>
              </a:rPr>
              <a:t>approval  </a:t>
            </a:r>
            <a:r>
              <a:rPr sz="1600" dirty="0">
                <a:solidFill>
                  <a:srgbClr val="FFFFFF"/>
                </a:solidFill>
                <a:latin typeface="Verdana"/>
                <a:cs typeface="Verdana"/>
              </a:rPr>
              <a:t>of </a:t>
            </a:r>
            <a:r>
              <a:rPr sz="1600" spc="-5" dirty="0">
                <a:solidFill>
                  <a:srgbClr val="FFFFFF"/>
                </a:solidFill>
                <a:latin typeface="Verdana"/>
                <a:cs typeface="Verdana"/>
              </a:rPr>
              <a:t>2/3</a:t>
            </a:r>
            <a:r>
              <a:rPr sz="1600" spc="-40" dirty="0">
                <a:solidFill>
                  <a:srgbClr val="FFFFFF"/>
                </a:solidFill>
                <a:latin typeface="Verdana"/>
                <a:cs typeface="Verdana"/>
              </a:rPr>
              <a:t> </a:t>
            </a:r>
            <a:r>
              <a:rPr sz="1600" dirty="0">
                <a:solidFill>
                  <a:srgbClr val="FFFFFF"/>
                </a:solidFill>
                <a:latin typeface="Verdana"/>
                <a:cs typeface="Verdana"/>
              </a:rPr>
              <a:t>allottees</a:t>
            </a:r>
            <a:endParaRPr sz="1600">
              <a:latin typeface="Verdana"/>
              <a:cs typeface="Verdana"/>
            </a:endParaRPr>
          </a:p>
        </p:txBody>
      </p:sp>
      <p:grpSp>
        <p:nvGrpSpPr>
          <p:cNvPr id="30" name="object 27"/>
          <p:cNvGrpSpPr/>
          <p:nvPr/>
        </p:nvGrpSpPr>
        <p:grpSpPr>
          <a:xfrm>
            <a:off x="5725667" y="3473196"/>
            <a:ext cx="1979930" cy="1198245"/>
            <a:chOff x="5725667" y="3473196"/>
            <a:chExt cx="1979930" cy="1198245"/>
          </a:xfrm>
        </p:grpSpPr>
        <p:sp>
          <p:nvSpPr>
            <p:cNvPr id="31" name="object 28"/>
            <p:cNvSpPr/>
            <p:nvPr/>
          </p:nvSpPr>
          <p:spPr>
            <a:xfrm>
              <a:off x="5738621" y="3486150"/>
              <a:ext cx="1953895" cy="1172210"/>
            </a:xfrm>
            <a:custGeom>
              <a:avLst/>
              <a:gdLst/>
              <a:ahLst/>
              <a:cxnLst/>
              <a:rect l="l" t="t" r="r" b="b"/>
              <a:pathLst>
                <a:path w="1953895" h="1172210">
                  <a:moveTo>
                    <a:pt x="1953768" y="0"/>
                  </a:moveTo>
                  <a:lnTo>
                    <a:pt x="195325" y="0"/>
                  </a:lnTo>
                  <a:lnTo>
                    <a:pt x="150556" y="5161"/>
                  </a:lnTo>
                  <a:lnTo>
                    <a:pt x="109449" y="19862"/>
                  </a:lnTo>
                  <a:lnTo>
                    <a:pt x="73181" y="42927"/>
                  </a:lnTo>
                  <a:lnTo>
                    <a:pt x="42927" y="73181"/>
                  </a:lnTo>
                  <a:lnTo>
                    <a:pt x="19862" y="109449"/>
                  </a:lnTo>
                  <a:lnTo>
                    <a:pt x="5161" y="150556"/>
                  </a:lnTo>
                  <a:lnTo>
                    <a:pt x="0" y="195325"/>
                  </a:lnTo>
                  <a:lnTo>
                    <a:pt x="0" y="1171956"/>
                  </a:lnTo>
                  <a:lnTo>
                    <a:pt x="1758442" y="1171956"/>
                  </a:lnTo>
                  <a:lnTo>
                    <a:pt x="1803211" y="1166794"/>
                  </a:lnTo>
                  <a:lnTo>
                    <a:pt x="1844318" y="1152093"/>
                  </a:lnTo>
                  <a:lnTo>
                    <a:pt x="1880586" y="1129028"/>
                  </a:lnTo>
                  <a:lnTo>
                    <a:pt x="1910840" y="1098774"/>
                  </a:lnTo>
                  <a:lnTo>
                    <a:pt x="1933905" y="1062506"/>
                  </a:lnTo>
                  <a:lnTo>
                    <a:pt x="1948606" y="1021399"/>
                  </a:lnTo>
                  <a:lnTo>
                    <a:pt x="1953768" y="976630"/>
                  </a:lnTo>
                  <a:lnTo>
                    <a:pt x="1953768" y="0"/>
                  </a:lnTo>
                  <a:close/>
                </a:path>
              </a:pathLst>
            </a:custGeom>
            <a:solidFill>
              <a:srgbClr val="75787A"/>
            </a:solidFill>
          </p:spPr>
          <p:txBody>
            <a:bodyPr wrap="square" lIns="0" tIns="0" rIns="0" bIns="0" rtlCol="0"/>
            <a:lstStyle/>
            <a:p>
              <a:endParaRPr sz="2000"/>
            </a:p>
          </p:txBody>
        </p:sp>
        <p:sp>
          <p:nvSpPr>
            <p:cNvPr id="32" name="object 29"/>
            <p:cNvSpPr/>
            <p:nvPr/>
          </p:nvSpPr>
          <p:spPr>
            <a:xfrm>
              <a:off x="5738621" y="3486150"/>
              <a:ext cx="1953895" cy="1172210"/>
            </a:xfrm>
            <a:custGeom>
              <a:avLst/>
              <a:gdLst/>
              <a:ahLst/>
              <a:cxnLst/>
              <a:rect l="l" t="t" r="r" b="b"/>
              <a:pathLst>
                <a:path w="1953895" h="1172210">
                  <a:moveTo>
                    <a:pt x="195325" y="0"/>
                  </a:moveTo>
                  <a:lnTo>
                    <a:pt x="1953768" y="0"/>
                  </a:lnTo>
                  <a:lnTo>
                    <a:pt x="1953768" y="976630"/>
                  </a:lnTo>
                  <a:lnTo>
                    <a:pt x="1948606" y="1021399"/>
                  </a:lnTo>
                  <a:lnTo>
                    <a:pt x="1933905" y="1062506"/>
                  </a:lnTo>
                  <a:lnTo>
                    <a:pt x="1910840" y="1098774"/>
                  </a:lnTo>
                  <a:lnTo>
                    <a:pt x="1880586" y="1129028"/>
                  </a:lnTo>
                  <a:lnTo>
                    <a:pt x="1844318" y="1152093"/>
                  </a:lnTo>
                  <a:lnTo>
                    <a:pt x="1803211" y="1166794"/>
                  </a:lnTo>
                  <a:lnTo>
                    <a:pt x="1758442" y="1171956"/>
                  </a:lnTo>
                  <a:lnTo>
                    <a:pt x="0" y="1171956"/>
                  </a:lnTo>
                  <a:lnTo>
                    <a:pt x="0" y="195325"/>
                  </a:lnTo>
                  <a:lnTo>
                    <a:pt x="5161" y="150556"/>
                  </a:lnTo>
                  <a:lnTo>
                    <a:pt x="19862" y="109449"/>
                  </a:lnTo>
                  <a:lnTo>
                    <a:pt x="42927" y="73181"/>
                  </a:lnTo>
                  <a:lnTo>
                    <a:pt x="73181" y="42927"/>
                  </a:lnTo>
                  <a:lnTo>
                    <a:pt x="109449" y="19862"/>
                  </a:lnTo>
                  <a:lnTo>
                    <a:pt x="150556" y="5161"/>
                  </a:lnTo>
                  <a:lnTo>
                    <a:pt x="195325" y="0"/>
                  </a:lnTo>
                  <a:close/>
                </a:path>
              </a:pathLst>
            </a:custGeom>
            <a:ln w="25908">
              <a:solidFill>
                <a:srgbClr val="FFFFFF"/>
              </a:solidFill>
            </a:ln>
          </p:spPr>
          <p:txBody>
            <a:bodyPr wrap="square" lIns="0" tIns="0" rIns="0" bIns="0" rtlCol="0"/>
            <a:lstStyle/>
            <a:p>
              <a:endParaRPr sz="2000"/>
            </a:p>
          </p:txBody>
        </p:sp>
      </p:grpSp>
      <p:sp>
        <p:nvSpPr>
          <p:cNvPr id="33" name="object 30"/>
          <p:cNvSpPr txBox="1"/>
          <p:nvPr/>
        </p:nvSpPr>
        <p:spPr>
          <a:xfrm>
            <a:off x="5895847" y="3843909"/>
            <a:ext cx="1640205" cy="611706"/>
          </a:xfrm>
          <a:prstGeom prst="rect">
            <a:avLst/>
          </a:prstGeom>
        </p:spPr>
        <p:txBody>
          <a:bodyPr vert="horz" wrap="square" lIns="0" tIns="34290" rIns="0" bIns="0" rtlCol="0">
            <a:spAutoFit/>
          </a:bodyPr>
          <a:lstStyle/>
          <a:p>
            <a:pPr marL="586740" marR="5080" indent="-574675">
              <a:lnSpc>
                <a:spcPts val="1540"/>
              </a:lnSpc>
              <a:spcBef>
                <a:spcPts val="270"/>
              </a:spcBef>
            </a:pPr>
            <a:r>
              <a:rPr sz="1600" dirty="0">
                <a:solidFill>
                  <a:srgbClr val="FFFFFF"/>
                </a:solidFill>
                <a:latin typeface="Verdana"/>
                <a:cs typeface="Verdana"/>
              </a:rPr>
              <a:t>Project accounts</a:t>
            </a:r>
            <a:r>
              <a:rPr sz="1600" spc="-120" dirty="0">
                <a:solidFill>
                  <a:srgbClr val="FFFFFF"/>
                </a:solidFill>
                <a:latin typeface="Verdana"/>
                <a:cs typeface="Verdana"/>
              </a:rPr>
              <a:t> </a:t>
            </a:r>
            <a:r>
              <a:rPr sz="1600" dirty="0">
                <a:solidFill>
                  <a:srgbClr val="FFFFFF"/>
                </a:solidFill>
                <a:latin typeface="Verdana"/>
                <a:cs typeface="Verdana"/>
              </a:rPr>
              <a:t>-  Audit</a:t>
            </a:r>
            <a:endParaRPr sz="1600">
              <a:latin typeface="Verdana"/>
              <a:cs typeface="Verdana"/>
            </a:endParaRPr>
          </a:p>
        </p:txBody>
      </p:sp>
    </p:spTree>
    <p:extLst>
      <p:ext uri="{BB962C8B-B14F-4D97-AF65-F5344CB8AC3E}">
        <p14:creationId xmlns:p14="http://schemas.microsoft.com/office/powerpoint/2010/main" val="346969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4" name="Table 3">
            <a:extLst>
              <a:ext uri="{FF2B5EF4-FFF2-40B4-BE49-F238E27FC236}">
                <a16:creationId xmlns:a16="http://schemas.microsoft.com/office/drawing/2014/main" id="{F4E5B3C3-085C-4E38-98A8-357D3F051F45}"/>
              </a:ext>
            </a:extLst>
          </p:cNvPr>
          <p:cNvGraphicFramePr>
            <a:graphicFrameLocks noGrp="1"/>
          </p:cNvGraphicFramePr>
          <p:nvPr>
            <p:extLst>
              <p:ext uri="{D42A27DB-BD31-4B8C-83A1-F6EECF244321}">
                <p14:modId xmlns:p14="http://schemas.microsoft.com/office/powerpoint/2010/main" val="2444699652"/>
              </p:ext>
            </p:extLst>
          </p:nvPr>
        </p:nvGraphicFramePr>
        <p:xfrm>
          <a:off x="160020" y="1485900"/>
          <a:ext cx="11622076" cy="5219699"/>
        </p:xfrm>
        <a:graphic>
          <a:graphicData uri="http://schemas.openxmlformats.org/drawingml/2006/table">
            <a:tbl>
              <a:tblPr firstRow="1" bandRow="1">
                <a:tableStyleId>{5C22544A-7EE6-4342-B048-85BDC9FD1C3A}</a:tableStyleId>
              </a:tblPr>
              <a:tblGrid>
                <a:gridCol w="2125082">
                  <a:extLst>
                    <a:ext uri="{9D8B030D-6E8A-4147-A177-3AD203B41FA5}">
                      <a16:colId xmlns:a16="http://schemas.microsoft.com/office/drawing/2014/main" val="3068010128"/>
                    </a:ext>
                  </a:extLst>
                </a:gridCol>
                <a:gridCol w="2474942">
                  <a:extLst>
                    <a:ext uri="{9D8B030D-6E8A-4147-A177-3AD203B41FA5}">
                      <a16:colId xmlns:a16="http://schemas.microsoft.com/office/drawing/2014/main" val="362649719"/>
                    </a:ext>
                  </a:extLst>
                </a:gridCol>
                <a:gridCol w="7022052">
                  <a:extLst>
                    <a:ext uri="{9D8B030D-6E8A-4147-A177-3AD203B41FA5}">
                      <a16:colId xmlns:a16="http://schemas.microsoft.com/office/drawing/2014/main" val="3788132013"/>
                    </a:ext>
                  </a:extLst>
                </a:gridCol>
              </a:tblGrid>
              <a:tr h="875402">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597118"/>
                  </a:ext>
                </a:extLst>
              </a:tr>
              <a:tr h="3103069">
                <a:tc>
                  <a:txBody>
                    <a:bodyPr/>
                    <a:lstStyle/>
                    <a:p>
                      <a:pPr algn="ctr"/>
                      <a:r>
                        <a:rPr lang="en-US" dirty="0">
                          <a:solidFill>
                            <a:sysClr val="windowText" lastClr="000000"/>
                          </a:solidFill>
                        </a:rPr>
                        <a:t>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Advertisement</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means </a:t>
                      </a:r>
                      <a:r>
                        <a:rPr lang="en-US" sz="1800" b="1" kern="1200" dirty="0">
                          <a:solidFill>
                            <a:schemeClr val="dk1"/>
                          </a:solidFill>
                          <a:effectLst/>
                          <a:latin typeface="+mn-lt"/>
                          <a:ea typeface="+mn-ea"/>
                          <a:cs typeface="+mn-cs"/>
                        </a:rPr>
                        <a:t>any document described or issued as advertisement through any medium and includes any notice, circular or other documents or publicity in any form, informing persons about a real estate project, </a:t>
                      </a:r>
                      <a:r>
                        <a:rPr lang="en-US" sz="1800" kern="1200" dirty="0">
                          <a:solidFill>
                            <a:schemeClr val="dk1"/>
                          </a:solidFill>
                          <a:effectLst/>
                          <a:latin typeface="+mn-lt"/>
                          <a:ea typeface="+mn-ea"/>
                          <a:cs typeface="+mn-cs"/>
                        </a:rPr>
                        <a:t>or offering for sale of a plot, building or apartment or inviting persons to purchase in any manner such plot, building or apartment or to make advances or deposits for such purposes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5177035"/>
                  </a:ext>
                </a:extLst>
              </a:tr>
              <a:tr h="1241228">
                <a:tc>
                  <a:txBody>
                    <a:bodyPr/>
                    <a:lstStyle/>
                    <a:p>
                      <a:pPr algn="ctr"/>
                      <a:r>
                        <a:rPr lang="en-US" dirty="0">
                          <a:solidFill>
                            <a:sysClr val="windowText" lastClr="000000"/>
                          </a:solidFill>
                        </a:rPr>
                        <a:t>2(c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Agreement for sale</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means an agreement entered into between the promoter and the Allottee</a:t>
                      </a:r>
                    </a:p>
                    <a:p>
                      <a:pPr marL="0" marR="0" lvl="1"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Notified separately by each states along with Rules or be a separate Notification.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1029762"/>
                  </a:ext>
                </a:extLst>
              </a:tr>
            </a:tbl>
          </a:graphicData>
        </a:graphic>
      </p:graphicFrame>
    </p:spTree>
    <p:extLst>
      <p:ext uri="{BB962C8B-B14F-4D97-AF65-F5344CB8AC3E}">
        <p14:creationId xmlns:p14="http://schemas.microsoft.com/office/powerpoint/2010/main" val="381755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5" name="Table 4">
            <a:extLst>
              <a:ext uri="{FF2B5EF4-FFF2-40B4-BE49-F238E27FC236}">
                <a16:creationId xmlns:a16="http://schemas.microsoft.com/office/drawing/2014/main" id="{32B96E8A-5F57-4C6F-A069-A23BAE23C5DE}"/>
              </a:ext>
            </a:extLst>
          </p:cNvPr>
          <p:cNvGraphicFramePr>
            <a:graphicFrameLocks noGrp="1"/>
          </p:cNvGraphicFramePr>
          <p:nvPr>
            <p:extLst>
              <p:ext uri="{D42A27DB-BD31-4B8C-83A1-F6EECF244321}">
                <p14:modId xmlns:p14="http://schemas.microsoft.com/office/powerpoint/2010/main" val="639639936"/>
              </p:ext>
            </p:extLst>
          </p:nvPr>
        </p:nvGraphicFramePr>
        <p:xfrm>
          <a:off x="160020" y="1485900"/>
          <a:ext cx="11622076" cy="5219700"/>
        </p:xfrm>
        <a:graphic>
          <a:graphicData uri="http://schemas.openxmlformats.org/drawingml/2006/table">
            <a:tbl>
              <a:tblPr firstRow="1" bandRow="1">
                <a:tableStyleId>{5C22544A-7EE6-4342-B048-85BDC9FD1C3A}</a:tableStyleId>
              </a:tblPr>
              <a:tblGrid>
                <a:gridCol w="2204404">
                  <a:extLst>
                    <a:ext uri="{9D8B030D-6E8A-4147-A177-3AD203B41FA5}">
                      <a16:colId xmlns:a16="http://schemas.microsoft.com/office/drawing/2014/main" val="20000"/>
                    </a:ext>
                  </a:extLst>
                </a:gridCol>
                <a:gridCol w="2984816">
                  <a:extLst>
                    <a:ext uri="{9D8B030D-6E8A-4147-A177-3AD203B41FA5}">
                      <a16:colId xmlns:a16="http://schemas.microsoft.com/office/drawing/2014/main" val="20001"/>
                    </a:ext>
                  </a:extLst>
                </a:gridCol>
                <a:gridCol w="6432856">
                  <a:extLst>
                    <a:ext uri="{9D8B030D-6E8A-4147-A177-3AD203B41FA5}">
                      <a16:colId xmlns:a16="http://schemas.microsoft.com/office/drawing/2014/main" val="20002"/>
                    </a:ext>
                  </a:extLst>
                </a:gridCol>
              </a:tblGrid>
              <a:tr h="896726">
                <a:tc>
                  <a:txBody>
                    <a:bodyPr/>
                    <a:lstStyle/>
                    <a:p>
                      <a:pPr algn="ctr"/>
                      <a:r>
                        <a:rPr lang="en-US" sz="2400"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Definition</a:t>
                      </a:r>
                    </a:p>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322974">
                <a:tc>
                  <a:txBody>
                    <a:bodyPr/>
                    <a:lstStyle/>
                    <a:p>
                      <a:pPr algn="ctr"/>
                      <a:r>
                        <a:rPr lang="en-US" sz="2400" dirty="0">
                          <a:solidFill>
                            <a:sysClr val="windowText" lastClr="000000"/>
                          </a:solidFill>
                        </a:rPr>
                        <a:t>2(d)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err="1">
                          <a:solidFill>
                            <a:schemeClr val="dk1"/>
                          </a:solidFill>
                          <a:effectLst/>
                          <a:latin typeface="+mn-lt"/>
                          <a:ea typeface="+mn-ea"/>
                          <a:cs typeface="+mn-cs"/>
                        </a:rPr>
                        <a:t>Allottee</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in relation to a real estate project, means the person to </a:t>
                      </a:r>
                      <a:r>
                        <a:rPr lang="en-US" sz="2400" b="1" kern="1200" dirty="0">
                          <a:solidFill>
                            <a:schemeClr val="dk1"/>
                          </a:solidFill>
                          <a:effectLst/>
                          <a:latin typeface="+mn-lt"/>
                          <a:ea typeface="+mn-ea"/>
                          <a:cs typeface="+mn-cs"/>
                        </a:rPr>
                        <a:t>whom a plot, apartment or building, as the case may be, has been allotted, sold (whether as freehold or leasehold) or otherwise transferred by the promoter, and includes the person who subsequently acquires the said allotment through sale, transfer </a:t>
                      </a:r>
                      <a:r>
                        <a:rPr lang="en-US" sz="2400" kern="1200" dirty="0">
                          <a:solidFill>
                            <a:schemeClr val="dk1"/>
                          </a:solidFill>
                          <a:effectLst/>
                          <a:latin typeface="+mn-lt"/>
                          <a:ea typeface="+mn-ea"/>
                          <a:cs typeface="+mn-cs"/>
                        </a:rPr>
                        <a:t>or otherwise but does not include a person to whom such plot, apartment or building, as the case may be, is given on 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8459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7" name="Table 6">
            <a:extLst>
              <a:ext uri="{FF2B5EF4-FFF2-40B4-BE49-F238E27FC236}">
                <a16:creationId xmlns:a16="http://schemas.microsoft.com/office/drawing/2014/main" id="{975A856D-D12E-4458-8D29-069B0D3C9F50}"/>
              </a:ext>
            </a:extLst>
          </p:cNvPr>
          <p:cNvGraphicFramePr>
            <a:graphicFrameLocks noGrp="1"/>
          </p:cNvGraphicFramePr>
          <p:nvPr>
            <p:extLst>
              <p:ext uri="{D42A27DB-BD31-4B8C-83A1-F6EECF244321}">
                <p14:modId xmlns:p14="http://schemas.microsoft.com/office/powerpoint/2010/main" val="4036164173"/>
              </p:ext>
            </p:extLst>
          </p:nvPr>
        </p:nvGraphicFramePr>
        <p:xfrm>
          <a:off x="160020" y="1485900"/>
          <a:ext cx="11622076" cy="5208138"/>
        </p:xfrm>
        <a:graphic>
          <a:graphicData uri="http://schemas.openxmlformats.org/drawingml/2006/table">
            <a:tbl>
              <a:tblPr firstRow="1" bandRow="1">
                <a:tableStyleId>{5C22544A-7EE6-4342-B048-85BDC9FD1C3A}</a:tableStyleId>
              </a:tblPr>
              <a:tblGrid>
                <a:gridCol w="1904800">
                  <a:extLst>
                    <a:ext uri="{9D8B030D-6E8A-4147-A177-3AD203B41FA5}">
                      <a16:colId xmlns:a16="http://schemas.microsoft.com/office/drawing/2014/main" val="20000"/>
                    </a:ext>
                  </a:extLst>
                </a:gridCol>
                <a:gridCol w="2621480">
                  <a:extLst>
                    <a:ext uri="{9D8B030D-6E8A-4147-A177-3AD203B41FA5}">
                      <a16:colId xmlns:a16="http://schemas.microsoft.com/office/drawing/2014/main" val="20001"/>
                    </a:ext>
                  </a:extLst>
                </a:gridCol>
                <a:gridCol w="7095796">
                  <a:extLst>
                    <a:ext uri="{9D8B030D-6E8A-4147-A177-3AD203B41FA5}">
                      <a16:colId xmlns:a16="http://schemas.microsoft.com/office/drawing/2014/main" val="20002"/>
                    </a:ext>
                  </a:extLst>
                </a:gridCol>
              </a:tblGrid>
              <a:tr h="733856">
                <a:tc>
                  <a:txBody>
                    <a:bodyPr/>
                    <a:lstStyle/>
                    <a:p>
                      <a:pPr algn="ctr"/>
                      <a:r>
                        <a:rPr lang="en-US" sz="2000"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rPr>
                        <a:t>Definition</a:t>
                      </a:r>
                    </a:p>
                    <a:p>
                      <a:pPr algn="ct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474282">
                <a:tc>
                  <a:txBody>
                    <a:bodyPr/>
                    <a:lstStyle/>
                    <a:p>
                      <a:pPr algn="ctr"/>
                      <a:r>
                        <a:rPr lang="en-US" sz="2000" dirty="0">
                          <a:solidFill>
                            <a:sysClr val="windowText" lastClr="000000"/>
                          </a:solidFill>
                        </a:rPr>
                        <a:t>2(e)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Apartment</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mn-lt"/>
                          <a:ea typeface="+mn-ea"/>
                          <a:cs typeface="+mn-cs"/>
                        </a:rPr>
                        <a:t>whether called </a:t>
                      </a:r>
                      <a:r>
                        <a:rPr lang="en-US" sz="2000" b="1" kern="1200" dirty="0">
                          <a:solidFill>
                            <a:schemeClr val="dk1"/>
                          </a:solidFill>
                          <a:effectLst/>
                          <a:latin typeface="+mn-lt"/>
                          <a:ea typeface="+mn-ea"/>
                          <a:cs typeface="+mn-cs"/>
                        </a:rPr>
                        <a:t>block, chamber, dwelling unit, flat, office, showroom, shop, </a:t>
                      </a:r>
                      <a:r>
                        <a:rPr lang="en-US" sz="2000" b="1" kern="1200" dirty="0" err="1">
                          <a:solidFill>
                            <a:schemeClr val="dk1"/>
                          </a:solidFill>
                          <a:effectLst/>
                          <a:latin typeface="+mn-lt"/>
                          <a:ea typeface="+mn-ea"/>
                          <a:cs typeface="+mn-cs"/>
                        </a:rPr>
                        <a:t>godown</a:t>
                      </a:r>
                      <a:r>
                        <a:rPr lang="en-US" sz="2000" b="1" kern="1200" dirty="0">
                          <a:solidFill>
                            <a:schemeClr val="dk1"/>
                          </a:solidFill>
                          <a:effectLst/>
                          <a:latin typeface="+mn-lt"/>
                          <a:ea typeface="+mn-ea"/>
                          <a:cs typeface="+mn-cs"/>
                        </a:rPr>
                        <a:t>, premises, suit, tenement, unit or by any other name, means a separate and self-contained part of any immovable property,</a:t>
                      </a:r>
                      <a:r>
                        <a:rPr lang="en-US" sz="2000" kern="1200" dirty="0">
                          <a:solidFill>
                            <a:schemeClr val="dk1"/>
                          </a:solidFill>
                          <a:effectLst/>
                          <a:latin typeface="+mn-lt"/>
                          <a:ea typeface="+mn-ea"/>
                          <a:cs typeface="+mn-cs"/>
                        </a:rPr>
                        <a:t> including one or more rooms or enclosed spaces, located on one or more floors or any part thereof, in a building or on a plot of land, used or intended to be used for any residential or commercial use such as residence, office, shop, showroom or </a:t>
                      </a:r>
                      <a:r>
                        <a:rPr lang="en-US" sz="2000" kern="1200" dirty="0" err="1">
                          <a:solidFill>
                            <a:schemeClr val="dk1"/>
                          </a:solidFill>
                          <a:effectLst/>
                          <a:latin typeface="+mn-lt"/>
                          <a:ea typeface="+mn-ea"/>
                          <a:cs typeface="+mn-cs"/>
                        </a:rPr>
                        <a:t>godown</a:t>
                      </a:r>
                      <a:r>
                        <a:rPr lang="en-US" sz="2000" kern="1200" dirty="0">
                          <a:solidFill>
                            <a:schemeClr val="dk1"/>
                          </a:solidFill>
                          <a:effectLst/>
                          <a:latin typeface="+mn-lt"/>
                          <a:ea typeface="+mn-ea"/>
                          <a:cs typeface="+mn-cs"/>
                        </a:rPr>
                        <a:t> or for carrying on any business, occupation, profession or trade, or for any other type of use ancillary to the purpose specified.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5320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6" name="Table 5">
            <a:extLst>
              <a:ext uri="{FF2B5EF4-FFF2-40B4-BE49-F238E27FC236}">
                <a16:creationId xmlns:a16="http://schemas.microsoft.com/office/drawing/2014/main" id="{002DFA11-0C7C-40E4-A444-C3460F374A72}"/>
              </a:ext>
            </a:extLst>
          </p:cNvPr>
          <p:cNvGraphicFramePr>
            <a:graphicFrameLocks noGrp="1"/>
          </p:cNvGraphicFramePr>
          <p:nvPr>
            <p:extLst>
              <p:ext uri="{D42A27DB-BD31-4B8C-83A1-F6EECF244321}">
                <p14:modId xmlns:p14="http://schemas.microsoft.com/office/powerpoint/2010/main" val="2255811828"/>
              </p:ext>
            </p:extLst>
          </p:nvPr>
        </p:nvGraphicFramePr>
        <p:xfrm>
          <a:off x="160020" y="1485900"/>
          <a:ext cx="11622076" cy="4560053"/>
        </p:xfrm>
        <a:graphic>
          <a:graphicData uri="http://schemas.openxmlformats.org/drawingml/2006/table">
            <a:tbl>
              <a:tblPr firstRow="1" bandRow="1">
                <a:tableStyleId>{5C22544A-7EE6-4342-B048-85BDC9FD1C3A}</a:tableStyleId>
              </a:tblPr>
              <a:tblGrid>
                <a:gridCol w="1879442">
                  <a:extLst>
                    <a:ext uri="{9D8B030D-6E8A-4147-A177-3AD203B41FA5}">
                      <a16:colId xmlns:a16="http://schemas.microsoft.com/office/drawing/2014/main" val="20000"/>
                    </a:ext>
                  </a:extLst>
                </a:gridCol>
                <a:gridCol w="2347976">
                  <a:extLst>
                    <a:ext uri="{9D8B030D-6E8A-4147-A177-3AD203B41FA5}">
                      <a16:colId xmlns:a16="http://schemas.microsoft.com/office/drawing/2014/main" val="20001"/>
                    </a:ext>
                  </a:extLst>
                </a:gridCol>
                <a:gridCol w="7394658">
                  <a:extLst>
                    <a:ext uri="{9D8B030D-6E8A-4147-A177-3AD203B41FA5}">
                      <a16:colId xmlns:a16="http://schemas.microsoft.com/office/drawing/2014/main" val="20002"/>
                    </a:ext>
                  </a:extLst>
                </a:gridCol>
              </a:tblGrid>
              <a:tr h="937260">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622793">
                <a:tc>
                  <a:txBody>
                    <a:bodyPr/>
                    <a:lstStyle/>
                    <a:p>
                      <a:pPr algn="ctr"/>
                      <a:r>
                        <a:rPr lang="en-US" dirty="0">
                          <a:solidFill>
                            <a:sysClr val="windowText" lastClr="000000"/>
                          </a:solidFill>
                        </a:rPr>
                        <a:t>2(k)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Carpet area</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just" eaLnBrk="0" hangingPunct="0"/>
                      <a:r>
                        <a:rPr lang="en-US" sz="2400" kern="1200" dirty="0">
                          <a:solidFill>
                            <a:schemeClr val="dk1"/>
                          </a:solidFill>
                          <a:effectLst/>
                          <a:latin typeface="+mn-lt"/>
                          <a:ea typeface="+mn-ea"/>
                          <a:cs typeface="+mn-cs"/>
                        </a:rPr>
                        <a:t>means the </a:t>
                      </a:r>
                      <a:r>
                        <a:rPr lang="en-US" sz="2400" b="1" i="1" u="sng" kern="1200" dirty="0">
                          <a:solidFill>
                            <a:schemeClr val="dk1"/>
                          </a:solidFill>
                          <a:effectLst/>
                          <a:latin typeface="+mn-lt"/>
                          <a:ea typeface="+mn-ea"/>
                          <a:cs typeface="+mn-cs"/>
                        </a:rPr>
                        <a:t>net usable floor area of an apartment</a:t>
                      </a:r>
                      <a:r>
                        <a:rPr lang="en-US" sz="2400" kern="1200" dirty="0">
                          <a:solidFill>
                            <a:schemeClr val="dk1"/>
                          </a:solidFill>
                          <a:effectLst/>
                          <a:latin typeface="+mn-lt"/>
                          <a:ea typeface="+mn-ea"/>
                          <a:cs typeface="+mn-cs"/>
                        </a:rPr>
                        <a:t>, excluding the area covered by the external walls, areas under services shafts, exclusive balcony or verandah area and exclusive open terrace area, but </a:t>
                      </a:r>
                      <a:r>
                        <a:rPr lang="en-US" sz="2400" b="1" kern="1200" dirty="0">
                          <a:solidFill>
                            <a:schemeClr val="dk1"/>
                          </a:solidFill>
                          <a:effectLst/>
                          <a:latin typeface="+mn-lt"/>
                          <a:ea typeface="+mn-ea"/>
                          <a:cs typeface="+mn-cs"/>
                        </a:rPr>
                        <a:t>includes the area covered by the internal partition walls of the apartment.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56449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7" name="Table 6">
            <a:extLst>
              <a:ext uri="{FF2B5EF4-FFF2-40B4-BE49-F238E27FC236}">
                <a16:creationId xmlns:a16="http://schemas.microsoft.com/office/drawing/2014/main" id="{CC0B7824-A1E8-4DD3-805F-ECBFE331E3CB}"/>
              </a:ext>
            </a:extLst>
          </p:cNvPr>
          <p:cNvGraphicFramePr>
            <a:graphicFrameLocks noGrp="1"/>
          </p:cNvGraphicFramePr>
          <p:nvPr>
            <p:extLst>
              <p:ext uri="{D42A27DB-BD31-4B8C-83A1-F6EECF244321}">
                <p14:modId xmlns:p14="http://schemas.microsoft.com/office/powerpoint/2010/main" val="1528500740"/>
              </p:ext>
            </p:extLst>
          </p:nvPr>
        </p:nvGraphicFramePr>
        <p:xfrm>
          <a:off x="160020" y="1485900"/>
          <a:ext cx="11622076" cy="5219700"/>
        </p:xfrm>
        <a:graphic>
          <a:graphicData uri="http://schemas.openxmlformats.org/drawingml/2006/table">
            <a:tbl>
              <a:tblPr firstRow="1" bandRow="1">
                <a:tableStyleId>{5C22544A-7EE6-4342-B048-85BDC9FD1C3A}</a:tableStyleId>
              </a:tblPr>
              <a:tblGrid>
                <a:gridCol w="1904800">
                  <a:extLst>
                    <a:ext uri="{9D8B030D-6E8A-4147-A177-3AD203B41FA5}">
                      <a16:colId xmlns:a16="http://schemas.microsoft.com/office/drawing/2014/main" val="20000"/>
                    </a:ext>
                  </a:extLst>
                </a:gridCol>
                <a:gridCol w="2341864">
                  <a:extLst>
                    <a:ext uri="{9D8B030D-6E8A-4147-A177-3AD203B41FA5}">
                      <a16:colId xmlns:a16="http://schemas.microsoft.com/office/drawing/2014/main" val="20001"/>
                    </a:ext>
                  </a:extLst>
                </a:gridCol>
                <a:gridCol w="7375412">
                  <a:extLst>
                    <a:ext uri="{9D8B030D-6E8A-4147-A177-3AD203B41FA5}">
                      <a16:colId xmlns:a16="http://schemas.microsoft.com/office/drawing/2014/main" val="20002"/>
                    </a:ext>
                  </a:extLst>
                </a:gridCol>
              </a:tblGrid>
              <a:tr h="875402">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985965">
                <a:tc>
                  <a:txBody>
                    <a:bodyPr/>
                    <a:lstStyle/>
                    <a:p>
                      <a:pPr algn="ctr"/>
                      <a:r>
                        <a:rPr lang="en-US" dirty="0">
                          <a:solidFill>
                            <a:sysClr val="windowText" lastClr="000000"/>
                          </a:solidFill>
                        </a:rPr>
                        <a:t>2(m)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Commencement certificate</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kern="1200" dirty="0">
                          <a:solidFill>
                            <a:schemeClr val="dk1"/>
                          </a:solidFill>
                          <a:effectLst/>
                          <a:latin typeface="+mn-lt"/>
                          <a:ea typeface="+mn-ea"/>
                          <a:cs typeface="+mn-cs"/>
                        </a:rPr>
                        <a:t>means the </a:t>
                      </a:r>
                      <a:r>
                        <a:rPr lang="en-US" sz="2000" b="1" kern="1200" dirty="0">
                          <a:solidFill>
                            <a:schemeClr val="dk1"/>
                          </a:solidFill>
                          <a:effectLst/>
                          <a:latin typeface="+mn-lt"/>
                          <a:ea typeface="+mn-ea"/>
                          <a:cs typeface="+mn-cs"/>
                        </a:rPr>
                        <a:t>commencement certificate or the building permit or the construction permit, by whatever name called issued by the competent authority to allow or permit the promoter to begin development works on an immovable property, </a:t>
                      </a:r>
                      <a:r>
                        <a:rPr lang="en-US" sz="2000" kern="1200" dirty="0">
                          <a:solidFill>
                            <a:schemeClr val="dk1"/>
                          </a:solidFill>
                          <a:effectLst/>
                          <a:latin typeface="+mn-lt"/>
                          <a:ea typeface="+mn-ea"/>
                          <a:cs typeface="+mn-cs"/>
                        </a:rPr>
                        <a:t>as per the sanctioned plan.</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8333">
                <a:tc>
                  <a:txBody>
                    <a:bodyPr/>
                    <a:lstStyle/>
                    <a:p>
                      <a:pPr algn="ctr"/>
                      <a:r>
                        <a:rPr lang="en-US" dirty="0">
                          <a:solidFill>
                            <a:sysClr val="windowText" lastClr="000000"/>
                          </a:solidFill>
                        </a:rPr>
                        <a:t>2(q)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Completion certificate</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just" eaLnBrk="0" hangingPunct="0"/>
                      <a:r>
                        <a:rPr lang="en-US" sz="2000" kern="1200" dirty="0">
                          <a:solidFill>
                            <a:schemeClr val="dk1"/>
                          </a:solidFill>
                          <a:effectLst/>
                          <a:latin typeface="+mn-lt"/>
                          <a:ea typeface="+mn-ea"/>
                          <a:cs typeface="+mn-cs"/>
                        </a:rPr>
                        <a:t>means the </a:t>
                      </a:r>
                      <a:r>
                        <a:rPr lang="en-US" sz="2000" b="1" kern="1200" dirty="0">
                          <a:solidFill>
                            <a:schemeClr val="dk1"/>
                          </a:solidFill>
                          <a:effectLst/>
                          <a:latin typeface="+mn-lt"/>
                          <a:ea typeface="+mn-ea"/>
                          <a:cs typeface="+mn-cs"/>
                        </a:rPr>
                        <a:t>completion certificate, or such other certificate, by whatever name called, issued by the competent authority certifying that the real estate project has been developed according to the sanctioned plan, layout plan and specifications, </a:t>
                      </a:r>
                      <a:r>
                        <a:rPr lang="en-US" sz="2000" kern="1200" dirty="0">
                          <a:solidFill>
                            <a:schemeClr val="dk1"/>
                          </a:solidFill>
                          <a:effectLst/>
                          <a:latin typeface="+mn-lt"/>
                          <a:ea typeface="+mn-ea"/>
                          <a:cs typeface="+mn-cs"/>
                        </a:rPr>
                        <a:t>as approved by the competent authority under the local laws.</a:t>
                      </a:r>
                      <a:endParaRPr lang="en-US" sz="32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28299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4" name="Table 3">
            <a:extLst>
              <a:ext uri="{FF2B5EF4-FFF2-40B4-BE49-F238E27FC236}">
                <a16:creationId xmlns:a16="http://schemas.microsoft.com/office/drawing/2014/main" id="{C8CFFBAB-F2AF-45E2-8A0A-88621691AB2E}"/>
              </a:ext>
            </a:extLst>
          </p:cNvPr>
          <p:cNvGraphicFramePr>
            <a:graphicFrameLocks noGrp="1"/>
          </p:cNvGraphicFramePr>
          <p:nvPr>
            <p:extLst>
              <p:ext uri="{D42A27DB-BD31-4B8C-83A1-F6EECF244321}">
                <p14:modId xmlns:p14="http://schemas.microsoft.com/office/powerpoint/2010/main" val="3028563460"/>
              </p:ext>
            </p:extLst>
          </p:nvPr>
        </p:nvGraphicFramePr>
        <p:xfrm>
          <a:off x="148298" y="1145932"/>
          <a:ext cx="11784331" cy="6027121"/>
        </p:xfrm>
        <a:graphic>
          <a:graphicData uri="http://schemas.openxmlformats.org/drawingml/2006/table">
            <a:tbl>
              <a:tblPr firstRow="1" bandRow="1">
                <a:tableStyleId>{5C22544A-7EE6-4342-B048-85BDC9FD1C3A}</a:tableStyleId>
              </a:tblPr>
              <a:tblGrid>
                <a:gridCol w="1368944">
                  <a:extLst>
                    <a:ext uri="{9D8B030D-6E8A-4147-A177-3AD203B41FA5}">
                      <a16:colId xmlns:a16="http://schemas.microsoft.com/office/drawing/2014/main" val="3149843065"/>
                    </a:ext>
                  </a:extLst>
                </a:gridCol>
                <a:gridCol w="2937008">
                  <a:extLst>
                    <a:ext uri="{9D8B030D-6E8A-4147-A177-3AD203B41FA5}">
                      <a16:colId xmlns:a16="http://schemas.microsoft.com/office/drawing/2014/main" val="3215235344"/>
                    </a:ext>
                  </a:extLst>
                </a:gridCol>
                <a:gridCol w="7478379">
                  <a:extLst>
                    <a:ext uri="{9D8B030D-6E8A-4147-A177-3AD203B41FA5}">
                      <a16:colId xmlns:a16="http://schemas.microsoft.com/office/drawing/2014/main" val="508283567"/>
                    </a:ext>
                  </a:extLst>
                </a:gridCol>
              </a:tblGrid>
              <a:tr h="997921">
                <a:tc>
                  <a:txBody>
                    <a:bodyPr/>
                    <a:lstStyle/>
                    <a:p>
                      <a:pPr algn="just"/>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just"/>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37390173"/>
                  </a:ext>
                </a:extLst>
              </a:tr>
              <a:tr h="4362749">
                <a:tc>
                  <a:txBody>
                    <a:bodyPr/>
                    <a:lstStyle/>
                    <a:p>
                      <a:pPr algn="just"/>
                      <a:r>
                        <a:rPr lang="en-US" dirty="0">
                          <a:solidFill>
                            <a:sysClr val="windowText" lastClr="000000"/>
                          </a:solidFill>
                        </a:rPr>
                        <a:t>2(n)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kern="1200" dirty="0">
                          <a:solidFill>
                            <a:schemeClr val="dk1"/>
                          </a:solidFill>
                          <a:effectLst/>
                          <a:latin typeface="+mn-lt"/>
                          <a:ea typeface="+mn-ea"/>
                          <a:cs typeface="+mn-cs"/>
                        </a:rPr>
                        <a:t>Common Areas</a:t>
                      </a:r>
                    </a:p>
                    <a:p>
                      <a:pPr algn="just"/>
                      <a:endParaRPr lang="en-US" sz="1800" kern="1200" dirty="0">
                        <a:solidFill>
                          <a:schemeClr val="dk1"/>
                        </a:solidFill>
                        <a:effectLst/>
                        <a:latin typeface="+mn-lt"/>
                        <a:ea typeface="+mn-ea"/>
                        <a:cs typeface="+mn-cs"/>
                      </a:endParaRPr>
                    </a:p>
                    <a:p>
                      <a:pPr algn="just"/>
                      <a:endParaRPr 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IN" sz="1800" kern="1200" dirty="0">
                          <a:solidFill>
                            <a:schemeClr val="dk1"/>
                          </a:solidFill>
                          <a:effectLst/>
                          <a:latin typeface="+mn-lt"/>
                          <a:ea typeface="+mn-ea"/>
                          <a:cs typeface="+mn-cs"/>
                        </a:rPr>
                        <a:t>(</a:t>
                      </a:r>
                      <a:r>
                        <a:rPr lang="en-IN" sz="1800" i="1" kern="1200" dirty="0" err="1">
                          <a:solidFill>
                            <a:schemeClr val="dk1"/>
                          </a:solidFill>
                          <a:effectLst/>
                          <a:latin typeface="+mn-lt"/>
                          <a:ea typeface="+mn-ea"/>
                          <a:cs typeface="+mn-cs"/>
                        </a:rPr>
                        <a:t>i</a:t>
                      </a:r>
                      <a:r>
                        <a:rPr lang="en-IN" sz="1800" kern="1200" dirty="0">
                          <a:solidFill>
                            <a:schemeClr val="dk1"/>
                          </a:solidFill>
                          <a:effectLst/>
                          <a:latin typeface="+mn-lt"/>
                          <a:ea typeface="+mn-ea"/>
                          <a:cs typeface="+mn-cs"/>
                        </a:rPr>
                        <a:t>) </a:t>
                      </a:r>
                      <a:r>
                        <a:rPr lang="en-IN" sz="1800" b="1" kern="1200" dirty="0">
                          <a:solidFill>
                            <a:schemeClr val="dk1"/>
                          </a:solidFill>
                          <a:effectLst/>
                          <a:latin typeface="+mn-lt"/>
                          <a:ea typeface="+mn-ea"/>
                          <a:cs typeface="+mn-cs"/>
                        </a:rPr>
                        <a:t>the entire land for the real estate project </a:t>
                      </a:r>
                      <a:r>
                        <a:rPr lang="en-IN" sz="1800" kern="1200" dirty="0">
                          <a:solidFill>
                            <a:schemeClr val="dk1"/>
                          </a:solidFill>
                          <a:effectLst/>
                          <a:latin typeface="+mn-lt"/>
                          <a:ea typeface="+mn-ea"/>
                          <a:cs typeface="+mn-cs"/>
                        </a:rPr>
                        <a:t>or where the project is developed in phases and registration under this Act is sought for a phase the entire land for that phase;</a:t>
                      </a:r>
                      <a:endParaRPr lang="en-US" sz="1800" kern="1200" dirty="0">
                        <a:solidFill>
                          <a:schemeClr val="dk1"/>
                        </a:solidFill>
                        <a:effectLst/>
                        <a:latin typeface="+mn-lt"/>
                        <a:ea typeface="+mn-ea"/>
                        <a:cs typeface="+mn-cs"/>
                      </a:endParaRPr>
                    </a:p>
                    <a:p>
                      <a:pPr algn="just"/>
                      <a:r>
                        <a:rPr lang="en-IN" sz="1800" kern="1200" dirty="0">
                          <a:solidFill>
                            <a:schemeClr val="dk1"/>
                          </a:solidFill>
                          <a:effectLst/>
                          <a:latin typeface="+mn-lt"/>
                          <a:ea typeface="+mn-ea"/>
                          <a:cs typeface="+mn-cs"/>
                        </a:rPr>
                        <a:t>(</a:t>
                      </a:r>
                      <a:r>
                        <a:rPr lang="en-IN" sz="1800" i="1" kern="1200" dirty="0">
                          <a:solidFill>
                            <a:schemeClr val="dk1"/>
                          </a:solidFill>
                          <a:effectLst/>
                          <a:latin typeface="+mn-lt"/>
                          <a:ea typeface="+mn-ea"/>
                          <a:cs typeface="+mn-cs"/>
                        </a:rPr>
                        <a:t>ii</a:t>
                      </a:r>
                      <a:r>
                        <a:rPr lang="en-IN" sz="1800" kern="1200" dirty="0">
                          <a:solidFill>
                            <a:schemeClr val="dk1"/>
                          </a:solidFill>
                          <a:effectLst/>
                          <a:latin typeface="+mn-lt"/>
                          <a:ea typeface="+mn-ea"/>
                          <a:cs typeface="+mn-cs"/>
                        </a:rPr>
                        <a:t>) the stair cases, lifts, staircase and lift lobbies, fir escapes, and common entrances and exits of buildings;</a:t>
                      </a:r>
                      <a:endParaRPr lang="en-US" sz="1800" kern="1200" dirty="0">
                        <a:solidFill>
                          <a:schemeClr val="dk1"/>
                        </a:solidFill>
                        <a:effectLst/>
                        <a:latin typeface="+mn-lt"/>
                        <a:ea typeface="+mn-ea"/>
                        <a:cs typeface="+mn-cs"/>
                      </a:endParaRPr>
                    </a:p>
                    <a:p>
                      <a:pPr algn="just"/>
                      <a:r>
                        <a:rPr lang="en-IN" sz="1800" kern="1200" dirty="0">
                          <a:solidFill>
                            <a:schemeClr val="dk1"/>
                          </a:solidFill>
                          <a:effectLst/>
                          <a:latin typeface="+mn-lt"/>
                          <a:ea typeface="+mn-ea"/>
                          <a:cs typeface="+mn-cs"/>
                        </a:rPr>
                        <a:t>(</a:t>
                      </a:r>
                      <a:r>
                        <a:rPr lang="en-IN" sz="1800" i="1" kern="1200" dirty="0">
                          <a:solidFill>
                            <a:schemeClr val="dk1"/>
                          </a:solidFill>
                          <a:effectLst/>
                          <a:latin typeface="+mn-lt"/>
                          <a:ea typeface="+mn-ea"/>
                          <a:cs typeface="+mn-cs"/>
                        </a:rPr>
                        <a:t>iii</a:t>
                      </a:r>
                      <a:r>
                        <a:rPr lang="en-IN" sz="1800" kern="1200" dirty="0">
                          <a:solidFill>
                            <a:schemeClr val="dk1"/>
                          </a:solidFill>
                          <a:effectLst/>
                          <a:latin typeface="+mn-lt"/>
                          <a:ea typeface="+mn-ea"/>
                          <a:cs typeface="+mn-cs"/>
                        </a:rPr>
                        <a:t>) the common basements, terraces, parks, play areas, open parking areas and common storage spaces;</a:t>
                      </a:r>
                      <a:endParaRPr lang="en-US" sz="1800" kern="1200" dirty="0">
                        <a:solidFill>
                          <a:schemeClr val="dk1"/>
                        </a:solidFill>
                        <a:effectLst/>
                        <a:latin typeface="+mn-lt"/>
                        <a:ea typeface="+mn-ea"/>
                        <a:cs typeface="+mn-cs"/>
                      </a:endParaRPr>
                    </a:p>
                    <a:p>
                      <a:pPr algn="just"/>
                      <a:r>
                        <a:rPr lang="en-IN" sz="1800" kern="1200" dirty="0">
                          <a:solidFill>
                            <a:schemeClr val="dk1"/>
                          </a:solidFill>
                          <a:effectLst/>
                          <a:latin typeface="+mn-lt"/>
                          <a:ea typeface="+mn-ea"/>
                          <a:cs typeface="+mn-cs"/>
                        </a:rPr>
                        <a:t>(</a:t>
                      </a:r>
                      <a:r>
                        <a:rPr lang="en-IN" sz="1800" i="1" kern="1200" dirty="0">
                          <a:solidFill>
                            <a:schemeClr val="dk1"/>
                          </a:solidFill>
                          <a:effectLst/>
                          <a:latin typeface="+mn-lt"/>
                          <a:ea typeface="+mn-ea"/>
                          <a:cs typeface="+mn-cs"/>
                        </a:rPr>
                        <a:t>iv</a:t>
                      </a:r>
                      <a:r>
                        <a:rPr lang="en-IN" sz="1800" kern="1200" dirty="0">
                          <a:solidFill>
                            <a:schemeClr val="dk1"/>
                          </a:solidFill>
                          <a:effectLst/>
                          <a:latin typeface="+mn-lt"/>
                          <a:ea typeface="+mn-ea"/>
                          <a:cs typeface="+mn-cs"/>
                        </a:rPr>
                        <a:t>) the premises for the lodging of persons employed for the management of the property including accommodation for watch and ward staffs or for the lodging of community service personnel;</a:t>
                      </a:r>
                      <a:endParaRPr lang="en-US" sz="1800" kern="1200" dirty="0">
                        <a:solidFill>
                          <a:schemeClr val="dk1"/>
                        </a:solidFill>
                        <a:effectLst/>
                        <a:latin typeface="+mn-lt"/>
                        <a:ea typeface="+mn-ea"/>
                        <a:cs typeface="+mn-cs"/>
                      </a:endParaRPr>
                    </a:p>
                    <a:p>
                      <a:pPr algn="just"/>
                      <a:r>
                        <a:rPr lang="en-IN" sz="1800" kern="1200" dirty="0">
                          <a:solidFill>
                            <a:schemeClr val="dk1"/>
                          </a:solidFill>
                          <a:effectLst/>
                          <a:latin typeface="+mn-lt"/>
                          <a:ea typeface="+mn-ea"/>
                          <a:cs typeface="+mn-cs"/>
                        </a:rPr>
                        <a:t>(</a:t>
                      </a:r>
                      <a:r>
                        <a:rPr lang="en-IN" sz="1800" i="1" kern="1200" dirty="0">
                          <a:solidFill>
                            <a:schemeClr val="dk1"/>
                          </a:solidFill>
                          <a:effectLst/>
                          <a:latin typeface="+mn-lt"/>
                          <a:ea typeface="+mn-ea"/>
                          <a:cs typeface="+mn-cs"/>
                        </a:rPr>
                        <a:t>v</a:t>
                      </a:r>
                      <a:r>
                        <a:rPr lang="en-IN" sz="1800" kern="1200" dirty="0">
                          <a:solidFill>
                            <a:schemeClr val="dk1"/>
                          </a:solidFill>
                          <a:effectLst/>
                          <a:latin typeface="+mn-lt"/>
                          <a:ea typeface="+mn-ea"/>
                          <a:cs typeface="+mn-cs"/>
                        </a:rPr>
                        <a:t>) installations of central services such as electricity, gas, water and sanitation, air-conditioning and incinerating, system for water conservation and renewable energy;</a:t>
                      </a:r>
                      <a:endParaRPr lang="en-US" sz="1800" kern="1200" dirty="0">
                        <a:solidFill>
                          <a:schemeClr val="dk1"/>
                        </a:solidFill>
                        <a:effectLst/>
                        <a:latin typeface="+mn-lt"/>
                        <a:ea typeface="+mn-ea"/>
                        <a:cs typeface="+mn-cs"/>
                      </a:endParaRPr>
                    </a:p>
                    <a:p>
                      <a:pPr algn="just"/>
                      <a:r>
                        <a:rPr lang="en-IN" sz="1800" kern="1200" dirty="0">
                          <a:solidFill>
                            <a:schemeClr val="dk1"/>
                          </a:solidFill>
                          <a:effectLst/>
                          <a:latin typeface="+mn-lt"/>
                          <a:ea typeface="+mn-ea"/>
                          <a:cs typeface="+mn-cs"/>
                        </a:rPr>
                        <a:t>(</a:t>
                      </a:r>
                      <a:r>
                        <a:rPr lang="en-IN" sz="1800" i="1" kern="1200" dirty="0">
                          <a:solidFill>
                            <a:schemeClr val="dk1"/>
                          </a:solidFill>
                          <a:effectLst/>
                          <a:latin typeface="+mn-lt"/>
                          <a:ea typeface="+mn-ea"/>
                          <a:cs typeface="+mn-cs"/>
                        </a:rPr>
                        <a:t>vi</a:t>
                      </a:r>
                      <a:r>
                        <a:rPr lang="en-IN" sz="1800" kern="1200" dirty="0">
                          <a:solidFill>
                            <a:schemeClr val="dk1"/>
                          </a:solidFill>
                          <a:effectLst/>
                          <a:latin typeface="+mn-lt"/>
                          <a:ea typeface="+mn-ea"/>
                          <a:cs typeface="+mn-cs"/>
                        </a:rPr>
                        <a:t>) the water tanks, sumps, motors, fans, compressors, ducts and all apparatus connected with installations for common use;</a:t>
                      </a:r>
                      <a:endParaRPr lang="en-US" sz="1800" kern="1200" dirty="0">
                        <a:solidFill>
                          <a:schemeClr val="dk1"/>
                        </a:solidFill>
                        <a:effectLst/>
                        <a:latin typeface="+mn-lt"/>
                        <a:ea typeface="+mn-ea"/>
                        <a:cs typeface="+mn-cs"/>
                      </a:endParaRPr>
                    </a:p>
                    <a:p>
                      <a:pPr algn="just"/>
                      <a:r>
                        <a:rPr lang="en-IN" sz="1800" kern="1200" dirty="0">
                          <a:solidFill>
                            <a:schemeClr val="dk1"/>
                          </a:solidFill>
                          <a:effectLst/>
                          <a:latin typeface="+mn-lt"/>
                          <a:ea typeface="+mn-ea"/>
                          <a:cs typeface="+mn-cs"/>
                        </a:rPr>
                        <a:t>(</a:t>
                      </a:r>
                      <a:r>
                        <a:rPr lang="en-IN" sz="1800" i="1" kern="1200" dirty="0">
                          <a:solidFill>
                            <a:schemeClr val="dk1"/>
                          </a:solidFill>
                          <a:effectLst/>
                          <a:latin typeface="+mn-lt"/>
                          <a:ea typeface="+mn-ea"/>
                          <a:cs typeface="+mn-cs"/>
                        </a:rPr>
                        <a:t>vii</a:t>
                      </a:r>
                      <a:r>
                        <a:rPr lang="en-IN" sz="1800" kern="1200" dirty="0">
                          <a:solidFill>
                            <a:schemeClr val="dk1"/>
                          </a:solidFill>
                          <a:effectLst/>
                          <a:latin typeface="+mn-lt"/>
                          <a:ea typeface="+mn-ea"/>
                          <a:cs typeface="+mn-cs"/>
                        </a:rPr>
                        <a:t>) all community and commercial facilities as provided in the real estate project;</a:t>
                      </a:r>
                      <a:endParaRPr lang="en-US" sz="1800" kern="1200" dirty="0">
                        <a:solidFill>
                          <a:schemeClr val="dk1"/>
                        </a:solidFill>
                        <a:effectLst/>
                        <a:latin typeface="+mn-lt"/>
                        <a:ea typeface="+mn-ea"/>
                        <a:cs typeface="+mn-cs"/>
                      </a:endParaRPr>
                    </a:p>
                    <a:p>
                      <a:pPr algn="just"/>
                      <a:r>
                        <a:rPr lang="en-IN" sz="1800" kern="1200" dirty="0">
                          <a:solidFill>
                            <a:schemeClr val="dk1"/>
                          </a:solidFill>
                          <a:effectLst/>
                          <a:latin typeface="+mn-lt"/>
                          <a:ea typeface="+mn-ea"/>
                          <a:cs typeface="+mn-cs"/>
                        </a:rPr>
                        <a:t>(</a:t>
                      </a:r>
                      <a:r>
                        <a:rPr lang="en-IN" sz="1800" i="1" kern="1200" dirty="0">
                          <a:solidFill>
                            <a:schemeClr val="dk1"/>
                          </a:solidFill>
                          <a:effectLst/>
                          <a:latin typeface="+mn-lt"/>
                          <a:ea typeface="+mn-ea"/>
                          <a:cs typeface="+mn-cs"/>
                        </a:rPr>
                        <a:t>viii</a:t>
                      </a:r>
                      <a:r>
                        <a:rPr lang="en-IN" sz="1800" kern="1200" dirty="0">
                          <a:solidFill>
                            <a:schemeClr val="dk1"/>
                          </a:solidFill>
                          <a:effectLst/>
                          <a:latin typeface="+mn-lt"/>
                          <a:ea typeface="+mn-ea"/>
                          <a:cs typeface="+mn-cs"/>
                        </a:rPr>
                        <a:t>) all other portion of the project necessary or convenient for its maintenance, safety, etc. and in common use</a:t>
                      </a:r>
                      <a:r>
                        <a:rPr lang="en-US" sz="800" kern="1200" dirty="0">
                          <a:solidFill>
                            <a:schemeClr val="dk1"/>
                          </a:solidFill>
                          <a:effectLst/>
                          <a:latin typeface="+mn-lt"/>
                          <a:ea typeface="+mn-ea"/>
                          <a:cs typeface="+mn-cs"/>
                        </a:rPr>
                        <a:t> </a:t>
                      </a:r>
                      <a:endParaRPr lang="en-US" sz="3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006122"/>
                  </a:ext>
                </a:extLst>
              </a:tr>
            </a:tbl>
          </a:graphicData>
        </a:graphic>
      </p:graphicFrame>
    </p:spTree>
    <p:extLst>
      <p:ext uri="{BB962C8B-B14F-4D97-AF65-F5344CB8AC3E}">
        <p14:creationId xmlns:p14="http://schemas.microsoft.com/office/powerpoint/2010/main" val="4209549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7" name="Table 6">
            <a:extLst>
              <a:ext uri="{FF2B5EF4-FFF2-40B4-BE49-F238E27FC236}">
                <a16:creationId xmlns:a16="http://schemas.microsoft.com/office/drawing/2014/main" id="{CC0B7824-A1E8-4DD3-805F-ECBFE331E3CB}"/>
              </a:ext>
            </a:extLst>
          </p:cNvPr>
          <p:cNvGraphicFramePr>
            <a:graphicFrameLocks noGrp="1"/>
          </p:cNvGraphicFramePr>
          <p:nvPr>
            <p:extLst>
              <p:ext uri="{D42A27DB-BD31-4B8C-83A1-F6EECF244321}">
                <p14:modId xmlns:p14="http://schemas.microsoft.com/office/powerpoint/2010/main" val="579690393"/>
              </p:ext>
            </p:extLst>
          </p:nvPr>
        </p:nvGraphicFramePr>
        <p:xfrm>
          <a:off x="160020" y="1485900"/>
          <a:ext cx="11622076" cy="5219700"/>
        </p:xfrm>
        <a:graphic>
          <a:graphicData uri="http://schemas.openxmlformats.org/drawingml/2006/table">
            <a:tbl>
              <a:tblPr firstRow="1" bandRow="1">
                <a:tableStyleId>{5C22544A-7EE6-4342-B048-85BDC9FD1C3A}</a:tableStyleId>
              </a:tblPr>
              <a:tblGrid>
                <a:gridCol w="1904800">
                  <a:extLst>
                    <a:ext uri="{9D8B030D-6E8A-4147-A177-3AD203B41FA5}">
                      <a16:colId xmlns:a16="http://schemas.microsoft.com/office/drawing/2014/main" val="20000"/>
                    </a:ext>
                  </a:extLst>
                </a:gridCol>
                <a:gridCol w="2341864">
                  <a:extLst>
                    <a:ext uri="{9D8B030D-6E8A-4147-A177-3AD203B41FA5}">
                      <a16:colId xmlns:a16="http://schemas.microsoft.com/office/drawing/2014/main" val="20001"/>
                    </a:ext>
                  </a:extLst>
                </a:gridCol>
                <a:gridCol w="7375412">
                  <a:extLst>
                    <a:ext uri="{9D8B030D-6E8A-4147-A177-3AD203B41FA5}">
                      <a16:colId xmlns:a16="http://schemas.microsoft.com/office/drawing/2014/main" val="20002"/>
                    </a:ext>
                  </a:extLst>
                </a:gridCol>
              </a:tblGrid>
              <a:tr h="875402">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985965">
                <a:tc>
                  <a:txBody>
                    <a:bodyPr/>
                    <a:lstStyle/>
                    <a:p>
                      <a:pPr algn="ctr"/>
                      <a:r>
                        <a:rPr lang="en-US" sz="2000" dirty="0">
                          <a:solidFill>
                            <a:sysClr val="windowText" lastClr="000000"/>
                          </a:solidFill>
                        </a:rPr>
                        <a:t>2(s)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Development</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IN" sz="2000" kern="1200" dirty="0">
                          <a:solidFill>
                            <a:schemeClr val="dk1"/>
                          </a:solidFill>
                          <a:effectLst/>
                          <a:latin typeface="+mn-lt"/>
                          <a:ea typeface="+mn-ea"/>
                          <a:cs typeface="+mn-cs"/>
                        </a:rPr>
                        <a:t>with its grammatical variations and cognate expressions, means carrying out the development of immovable property, engineering or other operations in, on, over or under the land or the making of any material change in any immovable property or land and includes re-development</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8333">
                <a:tc>
                  <a:txBody>
                    <a:bodyPr/>
                    <a:lstStyle/>
                    <a:p>
                      <a:pPr algn="ctr"/>
                      <a:r>
                        <a:rPr lang="en-US" sz="2000" dirty="0">
                          <a:solidFill>
                            <a:sysClr val="windowText" lastClr="000000"/>
                          </a:solidFill>
                        </a:rPr>
                        <a:t>2(t)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2400" kern="1200" dirty="0">
                          <a:solidFill>
                            <a:schemeClr val="dk1"/>
                          </a:solidFill>
                          <a:effectLst/>
                          <a:latin typeface="+mn-lt"/>
                          <a:ea typeface="+mn-ea"/>
                          <a:cs typeface="+mn-cs"/>
                        </a:rPr>
                        <a:t>Development works</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IN" sz="2000" kern="1200" dirty="0">
                          <a:solidFill>
                            <a:schemeClr val="dk1"/>
                          </a:solidFill>
                          <a:effectLst/>
                          <a:latin typeface="+mn-lt"/>
                          <a:ea typeface="+mn-ea"/>
                          <a:cs typeface="+mn-cs"/>
                        </a:rPr>
                        <a:t>means the external development works and internal development works on immovable property;</a:t>
                      </a:r>
                      <a:endParaRPr lang="en-US" sz="2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4537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98737"/>
            <a:ext cx="3182112" cy="339425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620"/>
            <a:ext cx="3439432" cy="3786754"/>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190" b="12987"/>
          <a:stretch/>
        </p:blipFill>
        <p:spPr bwMode="auto">
          <a:xfrm>
            <a:off x="9066305" y="3915507"/>
            <a:ext cx="3130062" cy="339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20"/>
            <a:ext cx="7556820" cy="2056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4462" y="4112513"/>
            <a:ext cx="8100646" cy="3046988"/>
          </a:xfrm>
          <a:prstGeom prst="rect">
            <a:avLst/>
          </a:prstGeom>
        </p:spPr>
        <p:txBody>
          <a:bodyPr wrap="square">
            <a:spAutoFit/>
          </a:bodyPr>
          <a:lstStyle/>
          <a:p>
            <a:r>
              <a:rPr lang="en-US" sz="3200" b="1" dirty="0"/>
              <a:t>THE INSTITUTE OF</a:t>
            </a:r>
          </a:p>
          <a:p>
            <a:r>
              <a:rPr lang="en-US" sz="3200" b="1" dirty="0"/>
              <a:t>CHARTERED ACCOUNTANTS OF INDIA</a:t>
            </a:r>
          </a:p>
          <a:p>
            <a:r>
              <a:rPr lang="en-US" sz="3200" dirty="0"/>
              <a:t>Setup by an Act of Parliament</a:t>
            </a:r>
          </a:p>
          <a:p>
            <a:endParaRPr lang="en-US" sz="3200" dirty="0"/>
          </a:p>
          <a:p>
            <a:r>
              <a:rPr lang="en-US" sz="3200" b="1" dirty="0"/>
              <a:t>KOZHIKODE BRANCH</a:t>
            </a:r>
          </a:p>
          <a:p>
            <a:r>
              <a:rPr lang="en-US" sz="3200" b="1" dirty="0"/>
              <a:t>On 19</a:t>
            </a:r>
            <a:r>
              <a:rPr lang="en-US" sz="3200" b="1" baseline="30000" dirty="0"/>
              <a:t>th</a:t>
            </a:r>
            <a:r>
              <a:rPr lang="en-US" sz="3200" b="1" dirty="0"/>
              <a:t> Sep 2020 at 10.00 AM</a:t>
            </a:r>
            <a:endParaRPr lang="en-US" sz="3200" dirty="0"/>
          </a:p>
        </p:txBody>
      </p:sp>
    </p:spTree>
    <p:extLst>
      <p:ext uri="{BB962C8B-B14F-4D97-AF65-F5344CB8AC3E}">
        <p14:creationId xmlns:p14="http://schemas.microsoft.com/office/powerpoint/2010/main" val="39024650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7" name="Table 6">
            <a:extLst>
              <a:ext uri="{FF2B5EF4-FFF2-40B4-BE49-F238E27FC236}">
                <a16:creationId xmlns:a16="http://schemas.microsoft.com/office/drawing/2014/main" id="{CC0B7824-A1E8-4DD3-805F-ECBFE331E3CB}"/>
              </a:ext>
            </a:extLst>
          </p:cNvPr>
          <p:cNvGraphicFramePr>
            <a:graphicFrameLocks noGrp="1"/>
          </p:cNvGraphicFramePr>
          <p:nvPr>
            <p:extLst>
              <p:ext uri="{D42A27DB-BD31-4B8C-83A1-F6EECF244321}">
                <p14:modId xmlns:p14="http://schemas.microsoft.com/office/powerpoint/2010/main" val="4061182362"/>
              </p:ext>
            </p:extLst>
          </p:nvPr>
        </p:nvGraphicFramePr>
        <p:xfrm>
          <a:off x="160020" y="1485900"/>
          <a:ext cx="11622076" cy="5219700"/>
        </p:xfrm>
        <a:graphic>
          <a:graphicData uri="http://schemas.openxmlformats.org/drawingml/2006/table">
            <a:tbl>
              <a:tblPr firstRow="1" bandRow="1">
                <a:tableStyleId>{5C22544A-7EE6-4342-B048-85BDC9FD1C3A}</a:tableStyleId>
              </a:tblPr>
              <a:tblGrid>
                <a:gridCol w="1904800">
                  <a:extLst>
                    <a:ext uri="{9D8B030D-6E8A-4147-A177-3AD203B41FA5}">
                      <a16:colId xmlns:a16="http://schemas.microsoft.com/office/drawing/2014/main" val="20000"/>
                    </a:ext>
                  </a:extLst>
                </a:gridCol>
                <a:gridCol w="2341864">
                  <a:extLst>
                    <a:ext uri="{9D8B030D-6E8A-4147-A177-3AD203B41FA5}">
                      <a16:colId xmlns:a16="http://schemas.microsoft.com/office/drawing/2014/main" val="20001"/>
                    </a:ext>
                  </a:extLst>
                </a:gridCol>
                <a:gridCol w="7375412">
                  <a:extLst>
                    <a:ext uri="{9D8B030D-6E8A-4147-A177-3AD203B41FA5}">
                      <a16:colId xmlns:a16="http://schemas.microsoft.com/office/drawing/2014/main" val="20002"/>
                    </a:ext>
                  </a:extLst>
                </a:gridCol>
              </a:tblGrid>
              <a:tr h="875402">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985965">
                <a:tc>
                  <a:txBody>
                    <a:bodyPr/>
                    <a:lstStyle/>
                    <a:p>
                      <a:pPr algn="ctr"/>
                      <a:r>
                        <a:rPr lang="en-US" sz="2000" dirty="0">
                          <a:solidFill>
                            <a:sysClr val="windowText" lastClr="000000"/>
                          </a:solidFill>
                        </a:rPr>
                        <a:t>2(v)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Estimated cost</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IN" sz="2000" kern="1200" dirty="0">
                          <a:solidFill>
                            <a:schemeClr val="dk1"/>
                          </a:solidFill>
                          <a:effectLst/>
                          <a:latin typeface="+mn-lt"/>
                          <a:ea typeface="+mn-ea"/>
                          <a:cs typeface="+mn-cs"/>
                        </a:rPr>
                        <a:t>the total cost involved in developing the real estate project and includes the land cost, taxes, cess development and other charges</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8333">
                <a:tc>
                  <a:txBody>
                    <a:bodyPr/>
                    <a:lstStyle/>
                    <a:p>
                      <a:pPr algn="ct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i="1" u="none" dirty="0">
                          <a:solidFill>
                            <a:sysClr val="windowText" lastClr="000000"/>
                          </a:solidFill>
                        </a:rPr>
                        <a:t>Kerala Rule 6(1) &amp;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eaLnBrk="0" hangingPunct="0"/>
                      <a:r>
                        <a:rPr lang="en-US" sz="2000" b="1" i="1" u="none" kern="1200" dirty="0">
                          <a:solidFill>
                            <a:schemeClr val="dk1"/>
                          </a:solidFill>
                          <a:effectLst/>
                          <a:latin typeface="+mn-lt"/>
                          <a:ea typeface="+mn-ea"/>
                          <a:cs typeface="+mn-cs"/>
                        </a:rPr>
                        <a:t>Land Cost shall be the cost incurred by the promoter, whether an outright purchase, lease charges etc., </a:t>
                      </a:r>
                    </a:p>
                    <a:p>
                      <a:pPr algn="just" eaLnBrk="0" hangingPunct="0"/>
                      <a:endParaRPr lang="en-US" sz="2000" b="1" i="1" u="none" kern="1200" dirty="0">
                        <a:solidFill>
                          <a:schemeClr val="dk1"/>
                        </a:solidFill>
                        <a:effectLst/>
                        <a:latin typeface="+mn-lt"/>
                        <a:ea typeface="+mn-ea"/>
                        <a:cs typeface="+mn-cs"/>
                      </a:endParaRPr>
                    </a:p>
                    <a:p>
                      <a:pPr algn="just" eaLnBrk="0" hangingPunct="0"/>
                      <a:endParaRPr lang="en-US" sz="2000" b="1" i="1" u="none" kern="1200" dirty="0">
                        <a:solidFill>
                          <a:schemeClr val="dk1"/>
                        </a:solidFill>
                        <a:effectLst/>
                        <a:latin typeface="+mn-lt"/>
                        <a:ea typeface="+mn-ea"/>
                        <a:cs typeface="+mn-cs"/>
                      </a:endParaRPr>
                    </a:p>
                    <a:p>
                      <a:pPr algn="just" eaLnBrk="0" hangingPunct="0"/>
                      <a:r>
                        <a:rPr lang="en-US" sz="2000" b="1" i="1" u="none" kern="1200" dirty="0">
                          <a:solidFill>
                            <a:schemeClr val="dk1"/>
                          </a:solidFill>
                          <a:effectLst/>
                          <a:latin typeface="+mn-lt"/>
                          <a:ea typeface="+mn-ea"/>
                          <a:cs typeface="+mn-cs"/>
                        </a:rPr>
                        <a:t>Cost Incurred by the promoter towards the on-site expenditure and off-site expenditure for the physical development of the project</a:t>
                      </a:r>
                      <a:endParaRPr lang="en-US" sz="2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45314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6" name="Table 5">
            <a:extLst>
              <a:ext uri="{FF2B5EF4-FFF2-40B4-BE49-F238E27FC236}">
                <a16:creationId xmlns:a16="http://schemas.microsoft.com/office/drawing/2014/main" id="{61B8A66F-9895-42FB-A00C-15CE4DFAFBEC}"/>
              </a:ext>
            </a:extLst>
          </p:cNvPr>
          <p:cNvGraphicFramePr>
            <a:graphicFrameLocks noGrp="1"/>
          </p:cNvGraphicFramePr>
          <p:nvPr>
            <p:extLst>
              <p:ext uri="{D42A27DB-BD31-4B8C-83A1-F6EECF244321}">
                <p14:modId xmlns:p14="http://schemas.microsoft.com/office/powerpoint/2010/main" val="2661304957"/>
              </p:ext>
            </p:extLst>
          </p:nvPr>
        </p:nvGraphicFramePr>
        <p:xfrm>
          <a:off x="160020" y="1485900"/>
          <a:ext cx="11622076" cy="5360670"/>
        </p:xfrm>
        <a:graphic>
          <a:graphicData uri="http://schemas.openxmlformats.org/drawingml/2006/table">
            <a:tbl>
              <a:tblPr firstRow="1" bandRow="1">
                <a:tableStyleId>{5C22544A-7EE6-4342-B048-85BDC9FD1C3A}</a:tableStyleId>
              </a:tblPr>
              <a:tblGrid>
                <a:gridCol w="1350095">
                  <a:extLst>
                    <a:ext uri="{9D8B030D-6E8A-4147-A177-3AD203B41FA5}">
                      <a16:colId xmlns:a16="http://schemas.microsoft.com/office/drawing/2014/main" val="20000"/>
                    </a:ext>
                  </a:extLst>
                </a:gridCol>
                <a:gridCol w="2896569">
                  <a:extLst>
                    <a:ext uri="{9D8B030D-6E8A-4147-A177-3AD203B41FA5}">
                      <a16:colId xmlns:a16="http://schemas.microsoft.com/office/drawing/2014/main" val="20001"/>
                    </a:ext>
                  </a:extLst>
                </a:gridCol>
                <a:gridCol w="7375412">
                  <a:extLst>
                    <a:ext uri="{9D8B030D-6E8A-4147-A177-3AD203B41FA5}">
                      <a16:colId xmlns:a16="http://schemas.microsoft.com/office/drawing/2014/main" val="20002"/>
                    </a:ext>
                  </a:extLst>
                </a:gridCol>
              </a:tblGrid>
              <a:tr h="997921">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362749">
                <a:tc>
                  <a:txBody>
                    <a:bodyPr/>
                    <a:lstStyle/>
                    <a:p>
                      <a:pPr algn="ctr"/>
                      <a:r>
                        <a:rPr lang="en-US" sz="2000" dirty="0">
                          <a:solidFill>
                            <a:sysClr val="windowText" lastClr="000000"/>
                          </a:solidFill>
                        </a:rPr>
                        <a:t>2(</a:t>
                      </a:r>
                      <a:r>
                        <a:rPr lang="en-US" sz="2000" dirty="0" err="1">
                          <a:solidFill>
                            <a:sysClr val="windowText" lastClr="000000"/>
                          </a:solidFill>
                        </a:rPr>
                        <a:t>za</a:t>
                      </a:r>
                      <a:r>
                        <a:rPr lang="en-US" sz="20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Interest</a:t>
                      </a:r>
                    </a:p>
                    <a:p>
                      <a:pPr algn="ctr"/>
                      <a:endParaRPr lang="en-US" sz="1800" kern="1200" dirty="0">
                        <a:solidFill>
                          <a:schemeClr val="dk1"/>
                        </a:solidFill>
                        <a:effectLst/>
                        <a:latin typeface="+mn-lt"/>
                        <a:ea typeface="+mn-ea"/>
                        <a:cs typeface="+mn-cs"/>
                      </a:endParaRPr>
                    </a:p>
                    <a:p>
                      <a:pPr algn="ctr"/>
                      <a:endParaRPr lang="en-US" sz="1800" kern="1200" dirty="0">
                        <a:solidFill>
                          <a:schemeClr val="dk1"/>
                        </a:solidFill>
                        <a:effectLst/>
                        <a:latin typeface="+mn-lt"/>
                        <a:ea typeface="+mn-ea"/>
                        <a:cs typeface="+mn-cs"/>
                      </a:endParaRPr>
                    </a:p>
                    <a:p>
                      <a:pPr marL="0" lvl="0" indent="0" algn="ctr">
                        <a:lnSpc>
                          <a:spcPct val="150000"/>
                        </a:lnSpc>
                        <a:buFontTx/>
                        <a:buNone/>
                      </a:pPr>
                      <a:r>
                        <a:rPr lang="en-US" sz="1800" kern="1200" dirty="0">
                          <a:solidFill>
                            <a:schemeClr val="dk1"/>
                          </a:solidFill>
                          <a:effectLst/>
                          <a:latin typeface="+mn-lt"/>
                          <a:ea typeface="+mn-ea"/>
                          <a:cs typeface="+mn-cs"/>
                        </a:rPr>
                        <a:t>SBI MCLR + 2 %</a:t>
                      </a:r>
                    </a:p>
                    <a:p>
                      <a:pPr marL="0" lvl="0" indent="0" algn="ctr">
                        <a:lnSpc>
                          <a:spcPct val="150000"/>
                        </a:lnSpc>
                        <a:buFontTx/>
                        <a:buNone/>
                      </a:pPr>
                      <a:endParaRPr lang="en-US" sz="1800" kern="1200" baseline="0" dirty="0">
                        <a:solidFill>
                          <a:schemeClr val="dk1"/>
                        </a:solidFill>
                        <a:effectLst/>
                        <a:latin typeface="+mn-lt"/>
                        <a:ea typeface="+mn-ea"/>
                        <a:cs typeface="+mn-cs"/>
                      </a:endParaRPr>
                    </a:p>
                    <a:p>
                      <a:pPr marL="0" lvl="0" indent="0" algn="ctr">
                        <a:lnSpc>
                          <a:spcPct val="150000"/>
                        </a:lnSpc>
                        <a:buFontTx/>
                        <a:buNone/>
                      </a:pPr>
                      <a:endParaRPr lang="en-US" sz="1800" kern="1200" baseline="0" dirty="0">
                        <a:solidFill>
                          <a:schemeClr val="dk1"/>
                        </a:solidFill>
                        <a:effectLst/>
                        <a:latin typeface="+mn-lt"/>
                        <a:ea typeface="+mn-ea"/>
                        <a:cs typeface="+mn-cs"/>
                      </a:endParaRPr>
                    </a:p>
                    <a:p>
                      <a:pPr marL="0" lvl="0" indent="0" algn="ctr">
                        <a:lnSpc>
                          <a:spcPct val="150000"/>
                        </a:lnSpc>
                        <a:buFontTx/>
                        <a:buNone/>
                      </a:pPr>
                      <a:endParaRPr lang="en-US" sz="1800" kern="1200" baseline="0" dirty="0">
                        <a:solidFill>
                          <a:schemeClr val="dk1"/>
                        </a:solidFill>
                        <a:effectLst/>
                        <a:latin typeface="+mn-lt"/>
                        <a:ea typeface="+mn-ea"/>
                        <a:cs typeface="+mn-cs"/>
                      </a:endParaRPr>
                    </a:p>
                    <a:p>
                      <a:pPr marL="0" lvl="0" indent="0" algn="ctr">
                        <a:lnSpc>
                          <a:spcPct val="150000"/>
                        </a:lnSpc>
                        <a:buFontTx/>
                        <a:buNone/>
                      </a:pPr>
                      <a:endParaRPr lang="en-US" sz="1800" kern="1200" baseline="0" dirty="0">
                        <a:solidFill>
                          <a:schemeClr val="dk1"/>
                        </a:solidFill>
                        <a:effectLst/>
                        <a:latin typeface="+mn-lt"/>
                        <a:ea typeface="+mn-ea"/>
                        <a:cs typeface="+mn-cs"/>
                      </a:endParaRPr>
                    </a:p>
                    <a:p>
                      <a:r>
                        <a:rPr lang="en-US" b="1" i="1" dirty="0">
                          <a:solidFill>
                            <a:sysClr val="windowText" lastClr="000000"/>
                          </a:solidFill>
                        </a:rPr>
                        <a:t>Kerala RERA</a:t>
                      </a:r>
                    </a:p>
                    <a:p>
                      <a:endParaRPr lang="en-US" b="1" i="1" dirty="0">
                        <a:solidFill>
                          <a:sysClr val="windowText" lastClr="000000"/>
                        </a:solidFill>
                      </a:endParaRPr>
                    </a:p>
                    <a:p>
                      <a:r>
                        <a:rPr lang="en-US" b="1" i="1" dirty="0">
                          <a:solidFill>
                            <a:sysClr val="windowText" lastClr="000000"/>
                          </a:solidFill>
                        </a:rPr>
                        <a:t>Rule 18 </a:t>
                      </a:r>
                      <a:endParaRPr lang="en-US" sz="1800" kern="1200" baseline="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eaLnBrk="0" hangingPunct="0"/>
                      <a:r>
                        <a:rPr lang="en-US" sz="2000" kern="1200" dirty="0">
                          <a:solidFill>
                            <a:schemeClr val="dk1"/>
                          </a:solidFill>
                          <a:effectLst/>
                          <a:latin typeface="+mn-lt"/>
                          <a:ea typeface="+mn-ea"/>
                          <a:cs typeface="+mn-cs"/>
                        </a:rPr>
                        <a:t>means the rates of interest payable by the promoter or the allottee, as the case may be.</a:t>
                      </a:r>
                    </a:p>
                    <a:p>
                      <a:pPr lvl="0">
                        <a:lnSpc>
                          <a:spcPct val="150000"/>
                        </a:lnSpc>
                      </a:pPr>
                      <a:r>
                        <a:rPr lang="en-US" sz="2000" b="1" i="1" dirty="0">
                          <a:solidFill>
                            <a:prstClr val="black"/>
                          </a:solidFill>
                        </a:rPr>
                        <a:t>Explanation.</a:t>
                      </a:r>
                      <a:r>
                        <a:rPr lang="en-US" sz="2000" i="1" dirty="0">
                          <a:solidFill>
                            <a:prstClr val="black"/>
                          </a:solidFill>
                        </a:rPr>
                        <a:t>—</a:t>
                      </a:r>
                      <a:r>
                        <a:rPr lang="en-US" sz="2000" dirty="0">
                          <a:solidFill>
                            <a:prstClr val="black"/>
                          </a:solidFill>
                        </a:rPr>
                        <a:t>For the purpose of this clause—</a:t>
                      </a:r>
                    </a:p>
                    <a:p>
                      <a:pPr marL="400050" lvl="0" indent="-400050" algn="just">
                        <a:lnSpc>
                          <a:spcPct val="150000"/>
                        </a:lnSpc>
                        <a:buFontTx/>
                        <a:buAutoNum type="romanLcParenBoth"/>
                      </a:pPr>
                      <a:r>
                        <a:rPr lang="en-US" sz="2000" dirty="0">
                          <a:solidFill>
                            <a:prstClr val="black"/>
                          </a:solidFill>
                        </a:rPr>
                        <a:t>the rate of interest chargeable from the allottee by the promoter, in case of default, shall be equal to the rate of interest which the promoter shall be liable to pay the allottee, in case of default;</a:t>
                      </a:r>
                    </a:p>
                    <a:p>
                      <a:pPr eaLnBrk="0" hangingPunct="0"/>
                      <a:r>
                        <a:rPr lang="en-US" sz="800" kern="1200" dirty="0">
                          <a:solidFill>
                            <a:schemeClr val="dk1"/>
                          </a:solidFill>
                          <a:effectLst/>
                          <a:latin typeface="+mn-lt"/>
                          <a:ea typeface="+mn-ea"/>
                          <a:cs typeface="+mn-cs"/>
                        </a:rPr>
                        <a:t> </a:t>
                      </a:r>
                    </a:p>
                    <a:p>
                      <a:pPr eaLnBrk="0" hangingPunct="0"/>
                      <a:endParaRPr lang="en-US" sz="800" kern="1200" dirty="0">
                        <a:solidFill>
                          <a:schemeClr val="dk1"/>
                        </a:solidFill>
                        <a:effectLst/>
                        <a:latin typeface="+mn-lt"/>
                        <a:ea typeface="+mn-ea"/>
                        <a:cs typeface="+mn-cs"/>
                      </a:endParaRPr>
                    </a:p>
                    <a:p>
                      <a:pPr eaLnBrk="0" hangingPunct="0"/>
                      <a:endParaRPr lang="en-US" sz="800" kern="1200" dirty="0">
                        <a:solidFill>
                          <a:schemeClr val="dk1"/>
                        </a:solidFill>
                        <a:effectLst/>
                        <a:latin typeface="+mn-lt"/>
                        <a:ea typeface="+mn-ea"/>
                        <a:cs typeface="+mn-cs"/>
                      </a:endParaRPr>
                    </a:p>
                    <a:p>
                      <a:pPr eaLnBrk="0" hangingPunct="0"/>
                      <a:endParaRPr lang="en-US" sz="800" kern="1200" dirty="0">
                        <a:solidFill>
                          <a:schemeClr val="dk1"/>
                        </a:solidFill>
                        <a:effectLst/>
                        <a:latin typeface="+mn-lt"/>
                        <a:ea typeface="+mn-ea"/>
                        <a:cs typeface="+mn-cs"/>
                      </a:endParaRPr>
                    </a:p>
                    <a:p>
                      <a:pPr eaLnBrk="0" hangingPunct="0"/>
                      <a:endParaRPr lang="en-US" sz="400" kern="1200" dirty="0">
                        <a:solidFill>
                          <a:schemeClr val="dk1"/>
                        </a:solidFill>
                        <a:effectLst/>
                        <a:latin typeface="+mn-lt"/>
                        <a:ea typeface="+mn-ea"/>
                        <a:cs typeface="+mn-cs"/>
                      </a:endParaRPr>
                    </a:p>
                    <a:p>
                      <a:pPr eaLnBrk="0" hangingPunct="0"/>
                      <a:r>
                        <a:rPr lang="en-US" sz="2000" b="1" i="1" kern="1200" dirty="0">
                          <a:solidFill>
                            <a:schemeClr val="dk1"/>
                          </a:solidFill>
                          <a:effectLst/>
                          <a:latin typeface="+mn-lt"/>
                          <a:ea typeface="+mn-ea"/>
                          <a:cs typeface="+mn-cs"/>
                        </a:rPr>
                        <a:t>SBI Benchmark Prime Lending Rate + 2 %</a:t>
                      </a:r>
                      <a:endParaRPr lang="en-US" sz="2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57430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6" name="Table 5">
            <a:extLst>
              <a:ext uri="{FF2B5EF4-FFF2-40B4-BE49-F238E27FC236}">
                <a16:creationId xmlns:a16="http://schemas.microsoft.com/office/drawing/2014/main" id="{61B8A66F-9895-42FB-A00C-15CE4DFAFBEC}"/>
              </a:ext>
            </a:extLst>
          </p:cNvPr>
          <p:cNvGraphicFramePr>
            <a:graphicFrameLocks noGrp="1"/>
          </p:cNvGraphicFramePr>
          <p:nvPr>
            <p:extLst>
              <p:ext uri="{D42A27DB-BD31-4B8C-83A1-F6EECF244321}">
                <p14:modId xmlns:p14="http://schemas.microsoft.com/office/powerpoint/2010/main" val="3705328268"/>
              </p:ext>
            </p:extLst>
          </p:nvPr>
        </p:nvGraphicFramePr>
        <p:xfrm>
          <a:off x="160020" y="1485900"/>
          <a:ext cx="11622076" cy="5360670"/>
        </p:xfrm>
        <a:graphic>
          <a:graphicData uri="http://schemas.openxmlformats.org/drawingml/2006/table">
            <a:tbl>
              <a:tblPr firstRow="1" bandRow="1">
                <a:tableStyleId>{5C22544A-7EE6-4342-B048-85BDC9FD1C3A}</a:tableStyleId>
              </a:tblPr>
              <a:tblGrid>
                <a:gridCol w="1350095">
                  <a:extLst>
                    <a:ext uri="{9D8B030D-6E8A-4147-A177-3AD203B41FA5}">
                      <a16:colId xmlns:a16="http://schemas.microsoft.com/office/drawing/2014/main" val="20000"/>
                    </a:ext>
                  </a:extLst>
                </a:gridCol>
                <a:gridCol w="2896569">
                  <a:extLst>
                    <a:ext uri="{9D8B030D-6E8A-4147-A177-3AD203B41FA5}">
                      <a16:colId xmlns:a16="http://schemas.microsoft.com/office/drawing/2014/main" val="20001"/>
                    </a:ext>
                  </a:extLst>
                </a:gridCol>
                <a:gridCol w="7375412">
                  <a:extLst>
                    <a:ext uri="{9D8B030D-6E8A-4147-A177-3AD203B41FA5}">
                      <a16:colId xmlns:a16="http://schemas.microsoft.com/office/drawing/2014/main" val="20002"/>
                    </a:ext>
                  </a:extLst>
                </a:gridCol>
              </a:tblGrid>
              <a:tr h="997921">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362749">
                <a:tc>
                  <a:txBody>
                    <a:bodyPr/>
                    <a:lstStyle/>
                    <a:p>
                      <a:pPr algn="ctr"/>
                      <a:r>
                        <a:rPr lang="en-US" sz="2000" dirty="0">
                          <a:solidFill>
                            <a:sysClr val="windowText" lastClr="000000"/>
                          </a:solidFill>
                        </a:rPr>
                        <a:t>2(</a:t>
                      </a:r>
                      <a:r>
                        <a:rPr lang="en-US" sz="2000" dirty="0" err="1">
                          <a:solidFill>
                            <a:sysClr val="windowText" lastClr="000000"/>
                          </a:solidFill>
                        </a:rPr>
                        <a:t>zb</a:t>
                      </a:r>
                      <a:r>
                        <a:rPr lang="en-US" sz="20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Internal Development works</a:t>
                      </a:r>
                    </a:p>
                    <a:p>
                      <a:pPr algn="ctr"/>
                      <a:endParaRPr lang="en-US" sz="1800" kern="1200" dirty="0">
                        <a:solidFill>
                          <a:schemeClr val="dk1"/>
                        </a:solidFill>
                        <a:effectLst/>
                        <a:latin typeface="+mn-lt"/>
                        <a:ea typeface="+mn-ea"/>
                        <a:cs typeface="+mn-cs"/>
                      </a:endParaRPr>
                    </a:p>
                    <a:p>
                      <a:pPr algn="ctr"/>
                      <a:endParaRPr lang="en-US" sz="1800" kern="1200" dirty="0">
                        <a:solidFill>
                          <a:schemeClr val="dk1"/>
                        </a:solidFill>
                        <a:effectLst/>
                        <a:latin typeface="+mn-lt"/>
                        <a:ea typeface="+mn-ea"/>
                        <a:cs typeface="+mn-cs"/>
                      </a:endParaRPr>
                    </a:p>
                    <a:p>
                      <a:pPr marL="0" lvl="0" indent="0" algn="ctr">
                        <a:lnSpc>
                          <a:spcPct val="150000"/>
                        </a:lnSpc>
                        <a:buFontTx/>
                        <a:buNone/>
                      </a:pPr>
                      <a:endParaRPr lang="en-US" sz="1800" kern="1200" baseline="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eaLnBrk="0" hangingPunct="0"/>
                      <a:r>
                        <a:rPr lang="en-IN" sz="2000" kern="1200" dirty="0">
                          <a:solidFill>
                            <a:schemeClr val="dk1"/>
                          </a:solidFill>
                          <a:effectLst/>
                          <a:latin typeface="+mn-lt"/>
                          <a:ea typeface="+mn-ea"/>
                          <a:cs typeface="+mn-cs"/>
                        </a:rPr>
                        <a:t>means roads, footpaths, water supply, sewers, drains, parks, tree planting, street lighting, provision for community buildings and for treatment and disposal of sewage and sullage water, solid waste management and disposal water conservation, energy management, fire protection and fire safety requirements, social infrastructure such as educational health and other public amenities or any other work in a project for its benefit, as per sanctioned plans</a:t>
                      </a:r>
                      <a:r>
                        <a:rPr lang="en-US" sz="900" kern="1200" dirty="0">
                          <a:solidFill>
                            <a:schemeClr val="dk1"/>
                          </a:solidFill>
                          <a:effectLst/>
                          <a:latin typeface="+mn-lt"/>
                          <a:ea typeface="+mn-ea"/>
                          <a:cs typeface="+mn-cs"/>
                        </a:rPr>
                        <a:t> </a:t>
                      </a:r>
                      <a:endParaRPr lang="en-US" sz="4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03905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6" name="Table 5">
            <a:extLst>
              <a:ext uri="{FF2B5EF4-FFF2-40B4-BE49-F238E27FC236}">
                <a16:creationId xmlns:a16="http://schemas.microsoft.com/office/drawing/2014/main" id="{61B8A66F-9895-42FB-A00C-15CE4DFAFBEC}"/>
              </a:ext>
            </a:extLst>
          </p:cNvPr>
          <p:cNvGraphicFramePr>
            <a:graphicFrameLocks noGrp="1"/>
          </p:cNvGraphicFramePr>
          <p:nvPr>
            <p:extLst>
              <p:ext uri="{D42A27DB-BD31-4B8C-83A1-F6EECF244321}">
                <p14:modId xmlns:p14="http://schemas.microsoft.com/office/powerpoint/2010/main" val="62634657"/>
              </p:ext>
            </p:extLst>
          </p:nvPr>
        </p:nvGraphicFramePr>
        <p:xfrm>
          <a:off x="160020" y="1485900"/>
          <a:ext cx="11622076" cy="5360670"/>
        </p:xfrm>
        <a:graphic>
          <a:graphicData uri="http://schemas.openxmlformats.org/drawingml/2006/table">
            <a:tbl>
              <a:tblPr firstRow="1" bandRow="1">
                <a:tableStyleId>{5C22544A-7EE6-4342-B048-85BDC9FD1C3A}</a:tableStyleId>
              </a:tblPr>
              <a:tblGrid>
                <a:gridCol w="1350095">
                  <a:extLst>
                    <a:ext uri="{9D8B030D-6E8A-4147-A177-3AD203B41FA5}">
                      <a16:colId xmlns:a16="http://schemas.microsoft.com/office/drawing/2014/main" val="20000"/>
                    </a:ext>
                  </a:extLst>
                </a:gridCol>
                <a:gridCol w="2896569">
                  <a:extLst>
                    <a:ext uri="{9D8B030D-6E8A-4147-A177-3AD203B41FA5}">
                      <a16:colId xmlns:a16="http://schemas.microsoft.com/office/drawing/2014/main" val="20001"/>
                    </a:ext>
                  </a:extLst>
                </a:gridCol>
                <a:gridCol w="7375412">
                  <a:extLst>
                    <a:ext uri="{9D8B030D-6E8A-4147-A177-3AD203B41FA5}">
                      <a16:colId xmlns:a16="http://schemas.microsoft.com/office/drawing/2014/main" val="20002"/>
                    </a:ext>
                  </a:extLst>
                </a:gridCol>
              </a:tblGrid>
              <a:tr h="997921">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362749">
                <a:tc>
                  <a:txBody>
                    <a:bodyPr/>
                    <a:lstStyle/>
                    <a:p>
                      <a:pPr algn="ctr"/>
                      <a:r>
                        <a:rPr lang="en-US" sz="2000" dirty="0">
                          <a:solidFill>
                            <a:sysClr val="windowText" lastClr="000000"/>
                          </a:solidFill>
                        </a:rPr>
                        <a:t>2(</a:t>
                      </a:r>
                      <a:r>
                        <a:rPr lang="en-US" sz="2000" dirty="0" err="1">
                          <a:solidFill>
                            <a:sysClr val="windowText" lastClr="000000"/>
                          </a:solidFill>
                        </a:rPr>
                        <a:t>zg</a:t>
                      </a:r>
                      <a:r>
                        <a:rPr lang="en-US" sz="20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Person</a:t>
                      </a:r>
                    </a:p>
                    <a:p>
                      <a:pPr algn="ctr"/>
                      <a:endParaRPr lang="en-US" sz="1800" kern="1200" dirty="0">
                        <a:solidFill>
                          <a:schemeClr val="dk1"/>
                        </a:solidFill>
                        <a:effectLst/>
                        <a:latin typeface="+mn-lt"/>
                        <a:ea typeface="+mn-ea"/>
                        <a:cs typeface="+mn-cs"/>
                      </a:endParaRPr>
                    </a:p>
                    <a:p>
                      <a:pPr algn="ctr"/>
                      <a:endParaRPr lang="en-US" sz="1800" kern="1200" dirty="0">
                        <a:solidFill>
                          <a:schemeClr val="dk1"/>
                        </a:solidFill>
                        <a:effectLst/>
                        <a:latin typeface="+mn-lt"/>
                        <a:ea typeface="+mn-ea"/>
                        <a:cs typeface="+mn-cs"/>
                      </a:endParaRPr>
                    </a:p>
                    <a:p>
                      <a:pPr marL="0" lvl="0" indent="0" algn="ctr">
                        <a:lnSpc>
                          <a:spcPct val="150000"/>
                        </a:lnSpc>
                        <a:buFontTx/>
                        <a:buNone/>
                      </a:pPr>
                      <a:endParaRPr lang="en-US" sz="1800" kern="1200" baseline="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IN" sz="1800" kern="1200" dirty="0">
                          <a:solidFill>
                            <a:schemeClr val="dk1"/>
                          </a:solidFill>
                          <a:effectLst/>
                          <a:latin typeface="+mn-lt"/>
                          <a:ea typeface="+mn-ea"/>
                          <a:cs typeface="+mn-cs"/>
                        </a:rPr>
                        <a:t>(</a:t>
                      </a:r>
                      <a:r>
                        <a:rPr lang="en-IN" sz="2000" i="1" kern="1200" dirty="0" err="1">
                          <a:solidFill>
                            <a:schemeClr val="dk1"/>
                          </a:solidFill>
                          <a:effectLst/>
                          <a:latin typeface="+mn-lt"/>
                          <a:ea typeface="+mn-ea"/>
                          <a:cs typeface="+mn-cs"/>
                        </a:rPr>
                        <a:t>i</a:t>
                      </a:r>
                      <a:r>
                        <a:rPr lang="en-IN" sz="2000" kern="1200" dirty="0">
                          <a:solidFill>
                            <a:schemeClr val="dk1"/>
                          </a:solidFill>
                          <a:effectLst/>
                          <a:latin typeface="+mn-lt"/>
                          <a:ea typeface="+mn-ea"/>
                          <a:cs typeface="+mn-cs"/>
                        </a:rPr>
                        <a:t>) an individual;</a:t>
                      </a:r>
                      <a:endParaRPr lang="en-US" sz="2000" kern="1200" dirty="0">
                        <a:solidFill>
                          <a:schemeClr val="dk1"/>
                        </a:solidFill>
                        <a:effectLst/>
                        <a:latin typeface="+mn-lt"/>
                        <a:ea typeface="+mn-ea"/>
                        <a:cs typeface="+mn-cs"/>
                      </a:endParaRPr>
                    </a:p>
                    <a:p>
                      <a:pPr algn="just"/>
                      <a:r>
                        <a:rPr lang="en-IN" sz="2000" kern="1200" dirty="0">
                          <a:solidFill>
                            <a:schemeClr val="dk1"/>
                          </a:solidFill>
                          <a:effectLst/>
                          <a:latin typeface="+mn-lt"/>
                          <a:ea typeface="+mn-ea"/>
                          <a:cs typeface="+mn-cs"/>
                        </a:rPr>
                        <a:t>(</a:t>
                      </a:r>
                      <a:r>
                        <a:rPr lang="en-IN" sz="2000" i="1" kern="1200" dirty="0">
                          <a:solidFill>
                            <a:schemeClr val="dk1"/>
                          </a:solidFill>
                          <a:effectLst/>
                          <a:latin typeface="+mn-lt"/>
                          <a:ea typeface="+mn-ea"/>
                          <a:cs typeface="+mn-cs"/>
                        </a:rPr>
                        <a:t>ii</a:t>
                      </a:r>
                      <a:r>
                        <a:rPr lang="en-IN" sz="2000" kern="1200" dirty="0">
                          <a:solidFill>
                            <a:schemeClr val="dk1"/>
                          </a:solidFill>
                          <a:effectLst/>
                          <a:latin typeface="+mn-lt"/>
                          <a:ea typeface="+mn-ea"/>
                          <a:cs typeface="+mn-cs"/>
                        </a:rPr>
                        <a:t>) a Hindu undivided family;</a:t>
                      </a:r>
                      <a:endParaRPr lang="en-US" sz="2000" kern="1200" dirty="0">
                        <a:solidFill>
                          <a:schemeClr val="dk1"/>
                        </a:solidFill>
                        <a:effectLst/>
                        <a:latin typeface="+mn-lt"/>
                        <a:ea typeface="+mn-ea"/>
                        <a:cs typeface="+mn-cs"/>
                      </a:endParaRPr>
                    </a:p>
                    <a:p>
                      <a:pPr algn="just"/>
                      <a:r>
                        <a:rPr lang="en-IN" sz="2000" kern="1200" dirty="0">
                          <a:solidFill>
                            <a:schemeClr val="dk1"/>
                          </a:solidFill>
                          <a:effectLst/>
                          <a:latin typeface="+mn-lt"/>
                          <a:ea typeface="+mn-ea"/>
                          <a:cs typeface="+mn-cs"/>
                        </a:rPr>
                        <a:t>(</a:t>
                      </a:r>
                      <a:r>
                        <a:rPr lang="en-IN" sz="2000" i="1" kern="1200" dirty="0">
                          <a:solidFill>
                            <a:schemeClr val="dk1"/>
                          </a:solidFill>
                          <a:effectLst/>
                          <a:latin typeface="+mn-lt"/>
                          <a:ea typeface="+mn-ea"/>
                          <a:cs typeface="+mn-cs"/>
                        </a:rPr>
                        <a:t>iii</a:t>
                      </a:r>
                      <a:r>
                        <a:rPr lang="en-IN" sz="2000" kern="1200" dirty="0">
                          <a:solidFill>
                            <a:schemeClr val="dk1"/>
                          </a:solidFill>
                          <a:effectLst/>
                          <a:latin typeface="+mn-lt"/>
                          <a:ea typeface="+mn-ea"/>
                          <a:cs typeface="+mn-cs"/>
                        </a:rPr>
                        <a:t>) a company;</a:t>
                      </a:r>
                      <a:endParaRPr lang="en-US" sz="2000" kern="1200" dirty="0">
                        <a:solidFill>
                          <a:schemeClr val="dk1"/>
                        </a:solidFill>
                        <a:effectLst/>
                        <a:latin typeface="+mn-lt"/>
                        <a:ea typeface="+mn-ea"/>
                        <a:cs typeface="+mn-cs"/>
                      </a:endParaRPr>
                    </a:p>
                    <a:p>
                      <a:pPr algn="just"/>
                      <a:r>
                        <a:rPr lang="en-IN" sz="2000" kern="1200" dirty="0">
                          <a:solidFill>
                            <a:schemeClr val="dk1"/>
                          </a:solidFill>
                          <a:effectLst/>
                          <a:latin typeface="+mn-lt"/>
                          <a:ea typeface="+mn-ea"/>
                          <a:cs typeface="+mn-cs"/>
                        </a:rPr>
                        <a:t>(</a:t>
                      </a:r>
                      <a:r>
                        <a:rPr lang="en-IN" sz="2000" i="1" kern="1200" dirty="0">
                          <a:solidFill>
                            <a:schemeClr val="dk1"/>
                          </a:solidFill>
                          <a:effectLst/>
                          <a:latin typeface="+mn-lt"/>
                          <a:ea typeface="+mn-ea"/>
                          <a:cs typeface="+mn-cs"/>
                        </a:rPr>
                        <a:t>iv</a:t>
                      </a:r>
                      <a:r>
                        <a:rPr lang="en-IN" sz="2000" kern="1200" dirty="0">
                          <a:solidFill>
                            <a:schemeClr val="dk1"/>
                          </a:solidFill>
                          <a:effectLst/>
                          <a:latin typeface="+mn-lt"/>
                          <a:ea typeface="+mn-ea"/>
                          <a:cs typeface="+mn-cs"/>
                        </a:rPr>
                        <a:t>) a firm under the Indian Partnership Act, 1932 or the Limited Liability Partnership Act, 2008, as the case may be;</a:t>
                      </a:r>
                      <a:endParaRPr lang="en-US" sz="2000" kern="1200" dirty="0">
                        <a:solidFill>
                          <a:schemeClr val="dk1"/>
                        </a:solidFill>
                        <a:effectLst/>
                        <a:latin typeface="+mn-lt"/>
                        <a:ea typeface="+mn-ea"/>
                        <a:cs typeface="+mn-cs"/>
                      </a:endParaRPr>
                    </a:p>
                    <a:p>
                      <a:pPr algn="just"/>
                      <a:r>
                        <a:rPr lang="en-IN" sz="2000" kern="1200" dirty="0">
                          <a:solidFill>
                            <a:schemeClr val="dk1"/>
                          </a:solidFill>
                          <a:effectLst/>
                          <a:latin typeface="+mn-lt"/>
                          <a:ea typeface="+mn-ea"/>
                          <a:cs typeface="+mn-cs"/>
                        </a:rPr>
                        <a:t>(</a:t>
                      </a:r>
                      <a:r>
                        <a:rPr lang="en-IN" sz="2000" i="1" kern="1200" dirty="0">
                          <a:solidFill>
                            <a:schemeClr val="dk1"/>
                          </a:solidFill>
                          <a:effectLst/>
                          <a:latin typeface="+mn-lt"/>
                          <a:ea typeface="+mn-ea"/>
                          <a:cs typeface="+mn-cs"/>
                        </a:rPr>
                        <a:t>v</a:t>
                      </a:r>
                      <a:r>
                        <a:rPr lang="en-IN" sz="2000" kern="1200" dirty="0">
                          <a:solidFill>
                            <a:schemeClr val="dk1"/>
                          </a:solidFill>
                          <a:effectLst/>
                          <a:latin typeface="+mn-lt"/>
                          <a:ea typeface="+mn-ea"/>
                          <a:cs typeface="+mn-cs"/>
                        </a:rPr>
                        <a:t>) a competent authority;</a:t>
                      </a:r>
                      <a:endParaRPr lang="en-US" sz="2000" kern="1200" dirty="0">
                        <a:solidFill>
                          <a:schemeClr val="dk1"/>
                        </a:solidFill>
                        <a:effectLst/>
                        <a:latin typeface="+mn-lt"/>
                        <a:ea typeface="+mn-ea"/>
                        <a:cs typeface="+mn-cs"/>
                      </a:endParaRPr>
                    </a:p>
                    <a:p>
                      <a:pPr algn="just"/>
                      <a:r>
                        <a:rPr lang="en-IN" sz="2000" kern="1200" dirty="0">
                          <a:solidFill>
                            <a:schemeClr val="dk1"/>
                          </a:solidFill>
                          <a:effectLst/>
                          <a:latin typeface="+mn-lt"/>
                          <a:ea typeface="+mn-ea"/>
                          <a:cs typeface="+mn-cs"/>
                        </a:rPr>
                        <a:t>(</a:t>
                      </a:r>
                      <a:r>
                        <a:rPr lang="en-IN" sz="2000" i="1" kern="1200" dirty="0">
                          <a:solidFill>
                            <a:schemeClr val="dk1"/>
                          </a:solidFill>
                          <a:effectLst/>
                          <a:latin typeface="+mn-lt"/>
                          <a:ea typeface="+mn-ea"/>
                          <a:cs typeface="+mn-cs"/>
                        </a:rPr>
                        <a:t>vi</a:t>
                      </a:r>
                      <a:r>
                        <a:rPr lang="en-IN" sz="2000" kern="1200" dirty="0">
                          <a:solidFill>
                            <a:schemeClr val="dk1"/>
                          </a:solidFill>
                          <a:effectLst/>
                          <a:latin typeface="+mn-lt"/>
                          <a:ea typeface="+mn-ea"/>
                          <a:cs typeface="+mn-cs"/>
                        </a:rPr>
                        <a:t>) an association of persons or a body of individuals whether incorporated or not;</a:t>
                      </a:r>
                      <a:endParaRPr lang="en-US" sz="2000" kern="1200" dirty="0">
                        <a:solidFill>
                          <a:schemeClr val="dk1"/>
                        </a:solidFill>
                        <a:effectLst/>
                        <a:latin typeface="+mn-lt"/>
                        <a:ea typeface="+mn-ea"/>
                        <a:cs typeface="+mn-cs"/>
                      </a:endParaRPr>
                    </a:p>
                    <a:p>
                      <a:pPr algn="just"/>
                      <a:r>
                        <a:rPr lang="en-IN" sz="2000" kern="1200" dirty="0">
                          <a:solidFill>
                            <a:schemeClr val="dk1"/>
                          </a:solidFill>
                          <a:effectLst/>
                          <a:latin typeface="+mn-lt"/>
                          <a:ea typeface="+mn-ea"/>
                          <a:cs typeface="+mn-cs"/>
                        </a:rPr>
                        <a:t>(</a:t>
                      </a:r>
                      <a:r>
                        <a:rPr lang="en-IN" sz="2000" i="1" kern="1200" dirty="0">
                          <a:solidFill>
                            <a:schemeClr val="dk1"/>
                          </a:solidFill>
                          <a:effectLst/>
                          <a:latin typeface="+mn-lt"/>
                          <a:ea typeface="+mn-ea"/>
                          <a:cs typeface="+mn-cs"/>
                        </a:rPr>
                        <a:t>vii</a:t>
                      </a:r>
                      <a:r>
                        <a:rPr lang="en-IN" sz="2000" kern="1200" dirty="0">
                          <a:solidFill>
                            <a:schemeClr val="dk1"/>
                          </a:solidFill>
                          <a:effectLst/>
                          <a:latin typeface="+mn-lt"/>
                          <a:ea typeface="+mn-ea"/>
                          <a:cs typeface="+mn-cs"/>
                        </a:rPr>
                        <a:t>) a co-operative society registered under any law relating to co-operative</a:t>
                      </a:r>
                      <a:endParaRPr lang="en-US" sz="2000" kern="1200" dirty="0">
                        <a:solidFill>
                          <a:schemeClr val="dk1"/>
                        </a:solidFill>
                        <a:effectLst/>
                        <a:latin typeface="+mn-lt"/>
                        <a:ea typeface="+mn-ea"/>
                        <a:cs typeface="+mn-cs"/>
                      </a:endParaRPr>
                    </a:p>
                    <a:p>
                      <a:pPr algn="just"/>
                      <a:r>
                        <a:rPr lang="en-IN" sz="2000" kern="1200" dirty="0">
                          <a:solidFill>
                            <a:schemeClr val="dk1"/>
                          </a:solidFill>
                          <a:effectLst/>
                          <a:latin typeface="+mn-lt"/>
                          <a:ea typeface="+mn-ea"/>
                          <a:cs typeface="+mn-cs"/>
                        </a:rPr>
                        <a:t>societies;</a:t>
                      </a:r>
                      <a:endParaRPr lang="en-US" sz="2000" kern="1200" dirty="0">
                        <a:solidFill>
                          <a:schemeClr val="dk1"/>
                        </a:solidFill>
                        <a:effectLst/>
                        <a:latin typeface="+mn-lt"/>
                        <a:ea typeface="+mn-ea"/>
                        <a:cs typeface="+mn-cs"/>
                      </a:endParaRPr>
                    </a:p>
                    <a:p>
                      <a:pPr algn="just"/>
                      <a:r>
                        <a:rPr lang="en-IN" sz="2000" kern="1200" dirty="0">
                          <a:solidFill>
                            <a:schemeClr val="dk1"/>
                          </a:solidFill>
                          <a:effectLst/>
                          <a:latin typeface="+mn-lt"/>
                          <a:ea typeface="+mn-ea"/>
                          <a:cs typeface="+mn-cs"/>
                        </a:rPr>
                        <a:t>(</a:t>
                      </a:r>
                      <a:r>
                        <a:rPr lang="en-IN" sz="2000" i="1" kern="1200" dirty="0">
                          <a:solidFill>
                            <a:schemeClr val="dk1"/>
                          </a:solidFill>
                          <a:effectLst/>
                          <a:latin typeface="+mn-lt"/>
                          <a:ea typeface="+mn-ea"/>
                          <a:cs typeface="+mn-cs"/>
                        </a:rPr>
                        <a:t>viii</a:t>
                      </a:r>
                      <a:r>
                        <a:rPr lang="en-IN" sz="2000" kern="1200" dirty="0">
                          <a:solidFill>
                            <a:schemeClr val="dk1"/>
                          </a:solidFill>
                          <a:effectLst/>
                          <a:latin typeface="+mn-lt"/>
                          <a:ea typeface="+mn-ea"/>
                          <a:cs typeface="+mn-cs"/>
                        </a:rPr>
                        <a:t>) any such other entity as the appropriate Government may, by</a:t>
                      </a:r>
                      <a:endParaRPr lang="en-US" sz="2000" kern="1200" dirty="0">
                        <a:solidFill>
                          <a:schemeClr val="dk1"/>
                        </a:solidFill>
                        <a:effectLst/>
                        <a:latin typeface="+mn-lt"/>
                        <a:ea typeface="+mn-ea"/>
                        <a:cs typeface="+mn-cs"/>
                      </a:endParaRPr>
                    </a:p>
                    <a:p>
                      <a:pPr algn="just"/>
                      <a:r>
                        <a:rPr lang="en-IN" sz="2000" kern="1200" dirty="0">
                          <a:solidFill>
                            <a:schemeClr val="dk1"/>
                          </a:solidFill>
                          <a:effectLst/>
                          <a:latin typeface="+mn-lt"/>
                          <a:ea typeface="+mn-ea"/>
                          <a:cs typeface="+mn-cs"/>
                        </a:rPr>
                        <a:t>notification, specify in this behalf;</a:t>
                      </a:r>
                      <a:endParaRPr lang="en-US" sz="2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6716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6" name="Table 5">
            <a:extLst>
              <a:ext uri="{FF2B5EF4-FFF2-40B4-BE49-F238E27FC236}">
                <a16:creationId xmlns:a16="http://schemas.microsoft.com/office/drawing/2014/main" id="{61B8A66F-9895-42FB-A00C-15CE4DFAFBEC}"/>
              </a:ext>
            </a:extLst>
          </p:cNvPr>
          <p:cNvGraphicFramePr>
            <a:graphicFrameLocks noGrp="1"/>
          </p:cNvGraphicFramePr>
          <p:nvPr>
            <p:extLst>
              <p:ext uri="{D42A27DB-BD31-4B8C-83A1-F6EECF244321}">
                <p14:modId xmlns:p14="http://schemas.microsoft.com/office/powerpoint/2010/main" val="3917014992"/>
              </p:ext>
            </p:extLst>
          </p:nvPr>
        </p:nvGraphicFramePr>
        <p:xfrm>
          <a:off x="160020" y="1485900"/>
          <a:ext cx="11622076" cy="5360670"/>
        </p:xfrm>
        <a:graphic>
          <a:graphicData uri="http://schemas.openxmlformats.org/drawingml/2006/table">
            <a:tbl>
              <a:tblPr firstRow="1" bandRow="1">
                <a:tableStyleId>{5C22544A-7EE6-4342-B048-85BDC9FD1C3A}</a:tableStyleId>
              </a:tblPr>
              <a:tblGrid>
                <a:gridCol w="1350095">
                  <a:extLst>
                    <a:ext uri="{9D8B030D-6E8A-4147-A177-3AD203B41FA5}">
                      <a16:colId xmlns:a16="http://schemas.microsoft.com/office/drawing/2014/main" val="20000"/>
                    </a:ext>
                  </a:extLst>
                </a:gridCol>
                <a:gridCol w="2896569">
                  <a:extLst>
                    <a:ext uri="{9D8B030D-6E8A-4147-A177-3AD203B41FA5}">
                      <a16:colId xmlns:a16="http://schemas.microsoft.com/office/drawing/2014/main" val="20001"/>
                    </a:ext>
                  </a:extLst>
                </a:gridCol>
                <a:gridCol w="7375412">
                  <a:extLst>
                    <a:ext uri="{9D8B030D-6E8A-4147-A177-3AD203B41FA5}">
                      <a16:colId xmlns:a16="http://schemas.microsoft.com/office/drawing/2014/main" val="20002"/>
                    </a:ext>
                  </a:extLst>
                </a:gridCol>
              </a:tblGrid>
              <a:tr h="997921">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362749">
                <a:tc>
                  <a:txBody>
                    <a:bodyPr/>
                    <a:lstStyle/>
                    <a:p>
                      <a:pPr algn="ctr"/>
                      <a:r>
                        <a:rPr lang="en-US" sz="2000" dirty="0">
                          <a:solidFill>
                            <a:sysClr val="windowText" lastClr="000000"/>
                          </a:solidFill>
                        </a:rPr>
                        <a:t>2(</a:t>
                      </a:r>
                      <a:r>
                        <a:rPr lang="en-US" sz="2000" dirty="0" err="1">
                          <a:solidFill>
                            <a:sysClr val="windowText" lastClr="000000"/>
                          </a:solidFill>
                        </a:rPr>
                        <a:t>zb</a:t>
                      </a:r>
                      <a:r>
                        <a:rPr lang="en-US" sz="20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Internal Development works</a:t>
                      </a:r>
                    </a:p>
                    <a:p>
                      <a:pPr algn="ctr"/>
                      <a:endParaRPr lang="en-US" sz="1800" kern="1200" dirty="0">
                        <a:solidFill>
                          <a:schemeClr val="dk1"/>
                        </a:solidFill>
                        <a:effectLst/>
                        <a:latin typeface="+mn-lt"/>
                        <a:ea typeface="+mn-ea"/>
                        <a:cs typeface="+mn-cs"/>
                      </a:endParaRPr>
                    </a:p>
                    <a:p>
                      <a:pPr algn="ctr"/>
                      <a:endParaRPr lang="en-US" sz="1800" kern="1200" dirty="0">
                        <a:solidFill>
                          <a:schemeClr val="dk1"/>
                        </a:solidFill>
                        <a:effectLst/>
                        <a:latin typeface="+mn-lt"/>
                        <a:ea typeface="+mn-ea"/>
                        <a:cs typeface="+mn-cs"/>
                      </a:endParaRPr>
                    </a:p>
                    <a:p>
                      <a:pPr marL="0" lvl="0" indent="0" algn="ctr">
                        <a:lnSpc>
                          <a:spcPct val="150000"/>
                        </a:lnSpc>
                        <a:buFontTx/>
                        <a:buNone/>
                      </a:pPr>
                      <a:endParaRPr lang="en-US" sz="1800" kern="1200" baseline="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eaLnBrk="0" hangingPunct="0"/>
                      <a:r>
                        <a:rPr lang="en-IN" sz="2000" kern="1200" dirty="0">
                          <a:solidFill>
                            <a:schemeClr val="dk1"/>
                          </a:solidFill>
                          <a:effectLst/>
                          <a:latin typeface="+mn-lt"/>
                          <a:ea typeface="+mn-ea"/>
                          <a:cs typeface="+mn-cs"/>
                        </a:rPr>
                        <a:t>means roads, footpaths, water supply, sewers, drains, parks, tree planting, street lighting, provision for community buildings and for treatment and disposal of sewage and sullage water, solid waste management and disposal water conservation, energy management, fire protection and fire safety requirements, social infrastructure such as educational health and other public amenities or any other work in a project for its benefit, as per sanctioned plans</a:t>
                      </a:r>
                      <a:r>
                        <a:rPr lang="en-US" sz="900" kern="1200" dirty="0">
                          <a:solidFill>
                            <a:schemeClr val="dk1"/>
                          </a:solidFill>
                          <a:effectLst/>
                          <a:latin typeface="+mn-lt"/>
                          <a:ea typeface="+mn-ea"/>
                          <a:cs typeface="+mn-cs"/>
                        </a:rPr>
                        <a:t> </a:t>
                      </a:r>
                      <a:endParaRPr lang="en-US" sz="4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01392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9" name="Table 8">
            <a:extLst>
              <a:ext uri="{FF2B5EF4-FFF2-40B4-BE49-F238E27FC236}">
                <a16:creationId xmlns:a16="http://schemas.microsoft.com/office/drawing/2014/main" id="{CBB62B9D-9BE6-4858-920E-3B6F008EBAAD}"/>
              </a:ext>
            </a:extLst>
          </p:cNvPr>
          <p:cNvGraphicFramePr>
            <a:graphicFrameLocks noGrp="1"/>
          </p:cNvGraphicFramePr>
          <p:nvPr>
            <p:extLst>
              <p:ext uri="{D42A27DB-BD31-4B8C-83A1-F6EECF244321}">
                <p14:modId xmlns:p14="http://schemas.microsoft.com/office/powerpoint/2010/main" val="792657057"/>
              </p:ext>
            </p:extLst>
          </p:nvPr>
        </p:nvGraphicFramePr>
        <p:xfrm>
          <a:off x="160542" y="1485900"/>
          <a:ext cx="11621552" cy="5219700"/>
        </p:xfrm>
        <a:graphic>
          <a:graphicData uri="http://schemas.openxmlformats.org/drawingml/2006/table">
            <a:tbl>
              <a:tblPr firstRow="1" bandRow="1">
                <a:tableStyleId>{5C22544A-7EE6-4342-B048-85BDC9FD1C3A}</a:tableStyleId>
              </a:tblPr>
              <a:tblGrid>
                <a:gridCol w="1350034">
                  <a:extLst>
                    <a:ext uri="{9D8B030D-6E8A-4147-A177-3AD203B41FA5}">
                      <a16:colId xmlns:a16="http://schemas.microsoft.com/office/drawing/2014/main" val="20000"/>
                    </a:ext>
                  </a:extLst>
                </a:gridCol>
                <a:gridCol w="2405517">
                  <a:extLst>
                    <a:ext uri="{9D8B030D-6E8A-4147-A177-3AD203B41FA5}">
                      <a16:colId xmlns:a16="http://schemas.microsoft.com/office/drawing/2014/main" val="20001"/>
                    </a:ext>
                  </a:extLst>
                </a:gridCol>
                <a:gridCol w="7866001">
                  <a:extLst>
                    <a:ext uri="{9D8B030D-6E8A-4147-A177-3AD203B41FA5}">
                      <a16:colId xmlns:a16="http://schemas.microsoft.com/office/drawing/2014/main" val="20002"/>
                    </a:ext>
                  </a:extLst>
                </a:gridCol>
              </a:tblGrid>
              <a:tr h="766097">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737991">
                <a:tc>
                  <a:txBody>
                    <a:bodyPr/>
                    <a:lstStyle/>
                    <a:p>
                      <a:pPr algn="ctr"/>
                      <a:r>
                        <a:rPr lang="en-US" sz="2000" dirty="0"/>
                        <a:t>2(</a:t>
                      </a:r>
                      <a:r>
                        <a:rPr lang="en-US" sz="2000" dirty="0" err="1"/>
                        <a:t>zf</a:t>
                      </a:r>
                      <a:r>
                        <a:rPr lang="en-US"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Occupancy certificate</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eaLnBrk="0" hangingPunct="0"/>
                      <a:r>
                        <a:rPr lang="en-US" sz="2000" kern="1200" dirty="0">
                          <a:solidFill>
                            <a:schemeClr val="dk1"/>
                          </a:solidFill>
                          <a:effectLst/>
                          <a:latin typeface="+mn-lt"/>
                          <a:ea typeface="+mn-ea"/>
                          <a:cs typeface="+mn-cs"/>
                        </a:rPr>
                        <a:t>means the </a:t>
                      </a:r>
                      <a:r>
                        <a:rPr lang="en-US" sz="2000" b="1" kern="1200" dirty="0">
                          <a:solidFill>
                            <a:schemeClr val="dk1"/>
                          </a:solidFill>
                          <a:effectLst/>
                          <a:latin typeface="+mn-lt"/>
                          <a:ea typeface="+mn-ea"/>
                          <a:cs typeface="+mn-cs"/>
                        </a:rPr>
                        <a:t>occupancy certificate, or such other certificate by whatever name called, issued by the competent authority permitting occupation of any building, </a:t>
                      </a:r>
                      <a:r>
                        <a:rPr lang="en-US" sz="2000" kern="1200" dirty="0">
                          <a:solidFill>
                            <a:schemeClr val="dk1"/>
                          </a:solidFill>
                          <a:effectLst/>
                          <a:latin typeface="+mn-lt"/>
                          <a:ea typeface="+mn-ea"/>
                          <a:cs typeface="+mn-cs"/>
                        </a:rPr>
                        <a:t>as provided under local laws, which has provision for </a:t>
                      </a:r>
                      <a:r>
                        <a:rPr lang="en-US" sz="2000" b="1" kern="1200" dirty="0">
                          <a:solidFill>
                            <a:schemeClr val="dk1"/>
                          </a:solidFill>
                          <a:effectLst/>
                          <a:latin typeface="+mn-lt"/>
                          <a:ea typeface="+mn-ea"/>
                          <a:cs typeface="+mn-cs"/>
                        </a:rPr>
                        <a:t>civic infrastructure such as water, sanitation and electricity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15612">
                <a:tc>
                  <a:txBody>
                    <a:bodyPr/>
                    <a:lstStyle/>
                    <a:p>
                      <a:pPr algn="ctr"/>
                      <a:r>
                        <a:rPr lang="en-US" sz="2000" dirty="0"/>
                        <a:t>2(</a:t>
                      </a:r>
                      <a:r>
                        <a:rPr lang="en-US" sz="2000" dirty="0" err="1"/>
                        <a:t>zh</a:t>
                      </a:r>
                      <a:r>
                        <a:rPr lang="en-US"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Planning area</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eaLnBrk="0" hangingPunct="0"/>
                      <a:r>
                        <a:rPr lang="en-US" sz="2000" kern="1200" dirty="0">
                          <a:solidFill>
                            <a:schemeClr val="dk1"/>
                          </a:solidFill>
                          <a:effectLst/>
                          <a:latin typeface="+mn-lt"/>
                          <a:ea typeface="+mn-ea"/>
                          <a:cs typeface="+mn-cs"/>
                        </a:rPr>
                        <a:t>means </a:t>
                      </a:r>
                      <a:r>
                        <a:rPr lang="en-US" sz="2000" b="1" kern="1200" dirty="0">
                          <a:solidFill>
                            <a:schemeClr val="dk1"/>
                          </a:solidFill>
                          <a:effectLst/>
                          <a:latin typeface="+mn-lt"/>
                          <a:ea typeface="+mn-ea"/>
                          <a:cs typeface="+mn-cs"/>
                        </a:rPr>
                        <a:t>a planning area or a development area or a local planning area or a regional development plan area</a:t>
                      </a:r>
                      <a:r>
                        <a:rPr lang="en-US" sz="2000" kern="1200" dirty="0">
                          <a:solidFill>
                            <a:schemeClr val="dk1"/>
                          </a:solidFill>
                          <a:effectLst/>
                          <a:latin typeface="+mn-lt"/>
                          <a:ea typeface="+mn-ea"/>
                          <a:cs typeface="+mn-cs"/>
                        </a:rPr>
                        <a:t>, by whatever name called, or any other area specified as such by the appropriate Government or any competent authority and includes any area designated by the appropriate Government or the competent authority to be a planning area for future planned development, under the law relating to Town and Country Planning for the time being in force and as revised from time to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262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7" name="Table 6">
            <a:extLst>
              <a:ext uri="{FF2B5EF4-FFF2-40B4-BE49-F238E27FC236}">
                <a16:creationId xmlns:a16="http://schemas.microsoft.com/office/drawing/2014/main" id="{68A7041C-EDBF-4E09-B6FD-2A152EEF6553}"/>
              </a:ext>
            </a:extLst>
          </p:cNvPr>
          <p:cNvGraphicFramePr>
            <a:graphicFrameLocks noGrp="1"/>
          </p:cNvGraphicFramePr>
          <p:nvPr>
            <p:extLst>
              <p:ext uri="{D42A27DB-BD31-4B8C-83A1-F6EECF244321}">
                <p14:modId xmlns:p14="http://schemas.microsoft.com/office/powerpoint/2010/main" val="657352016"/>
              </p:ext>
            </p:extLst>
          </p:nvPr>
        </p:nvGraphicFramePr>
        <p:xfrm>
          <a:off x="160020" y="1485900"/>
          <a:ext cx="11622076" cy="5219701"/>
        </p:xfrm>
        <a:graphic>
          <a:graphicData uri="http://schemas.openxmlformats.org/drawingml/2006/table">
            <a:tbl>
              <a:tblPr firstRow="1" bandRow="1">
                <a:tableStyleId>{5C22544A-7EE6-4342-B048-85BDC9FD1C3A}</a:tableStyleId>
              </a:tblPr>
              <a:tblGrid>
                <a:gridCol w="1547783">
                  <a:extLst>
                    <a:ext uri="{9D8B030D-6E8A-4147-A177-3AD203B41FA5}">
                      <a16:colId xmlns:a16="http://schemas.microsoft.com/office/drawing/2014/main" val="20000"/>
                    </a:ext>
                  </a:extLst>
                </a:gridCol>
                <a:gridCol w="1744057">
                  <a:extLst>
                    <a:ext uri="{9D8B030D-6E8A-4147-A177-3AD203B41FA5}">
                      <a16:colId xmlns:a16="http://schemas.microsoft.com/office/drawing/2014/main" val="20001"/>
                    </a:ext>
                  </a:extLst>
                </a:gridCol>
                <a:gridCol w="8330236">
                  <a:extLst>
                    <a:ext uri="{9D8B030D-6E8A-4147-A177-3AD203B41FA5}">
                      <a16:colId xmlns:a16="http://schemas.microsoft.com/office/drawing/2014/main" val="20002"/>
                    </a:ext>
                  </a:extLst>
                </a:gridCol>
              </a:tblGrid>
              <a:tr h="1014942">
                <a:tc>
                  <a:txBody>
                    <a:bodyPr/>
                    <a:lstStyle/>
                    <a:p>
                      <a:pPr algn="ctr"/>
                      <a:r>
                        <a:rPr lang="en-US" sz="2000" dirty="0">
                          <a:solidFill>
                            <a:sysClr val="windowText" lastClr="000000"/>
                          </a:solidFill>
                        </a:rPr>
                        <a:t>Section  Ref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rPr>
                        <a:t>Definition</a:t>
                      </a:r>
                    </a:p>
                    <a:p>
                      <a:pPr algn="ct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319867">
                <a:tc>
                  <a:txBody>
                    <a:bodyPr/>
                    <a:lstStyle/>
                    <a:p>
                      <a:pPr algn="ctr"/>
                      <a:r>
                        <a:rPr lang="en-US" sz="2000" dirty="0"/>
                        <a:t>2(</a:t>
                      </a:r>
                      <a:r>
                        <a:rPr lang="en-US" sz="2000" dirty="0" err="1"/>
                        <a:t>zk</a:t>
                      </a:r>
                      <a:r>
                        <a:rPr lang="en-US"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Promoter</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just" defTabSz="914400" rtl="0" eaLnBrk="0" fontAlgn="auto" latinLnBrk="0" hangingPunct="0">
                        <a:lnSpc>
                          <a:spcPct val="100000"/>
                        </a:lnSpc>
                        <a:spcBef>
                          <a:spcPts val="0"/>
                        </a:spcBef>
                        <a:spcAft>
                          <a:spcPts val="0"/>
                        </a:spcAft>
                        <a:buClrTx/>
                        <a:buSzTx/>
                        <a:buFontTx/>
                        <a:buNone/>
                        <a:tabLst/>
                        <a:defRPr/>
                      </a:pPr>
                      <a:r>
                        <a:rPr lang="en-US" sz="2000" kern="1200" dirty="0">
                          <a:solidFill>
                            <a:schemeClr val="dk1"/>
                          </a:solidFill>
                          <a:effectLst/>
                          <a:latin typeface="+mn-lt"/>
                          <a:ea typeface="+mn-ea"/>
                          <a:cs typeface="+mn-cs"/>
                        </a:rPr>
                        <a:t>a person who </a:t>
                      </a:r>
                      <a:r>
                        <a:rPr lang="en-US" sz="2000" b="1" u="sng" kern="1200" dirty="0">
                          <a:solidFill>
                            <a:schemeClr val="dk1"/>
                          </a:solidFill>
                          <a:effectLst/>
                          <a:latin typeface="+mn-lt"/>
                          <a:ea typeface="+mn-ea"/>
                          <a:cs typeface="+mn-cs"/>
                        </a:rPr>
                        <a:t>constructs</a:t>
                      </a:r>
                      <a:r>
                        <a:rPr lang="en-US" sz="2000" b="1" kern="1200" dirty="0">
                          <a:solidFill>
                            <a:schemeClr val="dk1"/>
                          </a:solidFill>
                          <a:effectLst/>
                          <a:latin typeface="+mn-lt"/>
                          <a:ea typeface="+mn-ea"/>
                          <a:cs typeface="+mn-cs"/>
                        </a:rPr>
                        <a:t> or </a:t>
                      </a:r>
                      <a:r>
                        <a:rPr lang="en-US" sz="2000" b="1" u="sng" kern="1200" dirty="0">
                          <a:solidFill>
                            <a:schemeClr val="dk1"/>
                          </a:solidFill>
                          <a:effectLst/>
                          <a:latin typeface="+mn-lt"/>
                          <a:ea typeface="+mn-ea"/>
                          <a:cs typeface="+mn-cs"/>
                        </a:rPr>
                        <a:t>causes to be constructed</a:t>
                      </a:r>
                      <a:r>
                        <a:rPr lang="en-US" sz="2000" b="1" kern="1200" dirty="0">
                          <a:solidFill>
                            <a:schemeClr val="dk1"/>
                          </a:solidFill>
                          <a:effectLst/>
                          <a:latin typeface="+mn-lt"/>
                          <a:ea typeface="+mn-ea"/>
                          <a:cs typeface="+mn-cs"/>
                        </a:rPr>
                        <a:t> an independent building or a building consisting of apartments</a:t>
                      </a:r>
                      <a:r>
                        <a:rPr lang="en-US" sz="2000" kern="1200" dirty="0">
                          <a:solidFill>
                            <a:schemeClr val="dk1"/>
                          </a:solidFill>
                          <a:effectLst/>
                          <a:latin typeface="+mn-lt"/>
                          <a:ea typeface="+mn-ea"/>
                          <a:cs typeface="+mn-cs"/>
                        </a:rPr>
                        <a:t>, or converts an existing building or a part thereof into apartments, for the purpose of selling all or some of the apartments to other persons and includes his assignees; 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848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eaLnBrk="0" hangingPunct="0"/>
                      <a:r>
                        <a:rPr lang="en-US" sz="2000" kern="1200" dirty="0">
                          <a:solidFill>
                            <a:schemeClr val="dk1"/>
                          </a:solidFill>
                          <a:effectLst/>
                          <a:latin typeface="+mn-lt"/>
                          <a:ea typeface="+mn-ea"/>
                          <a:cs typeface="+mn-cs"/>
                        </a:rPr>
                        <a:t>a person who </a:t>
                      </a:r>
                      <a:r>
                        <a:rPr lang="en-US" sz="2000" b="1" kern="1200" dirty="0">
                          <a:solidFill>
                            <a:schemeClr val="dk1"/>
                          </a:solidFill>
                          <a:effectLst/>
                          <a:latin typeface="+mn-lt"/>
                          <a:ea typeface="+mn-ea"/>
                          <a:cs typeface="+mn-cs"/>
                        </a:rPr>
                        <a:t>develops land into a project</a:t>
                      </a:r>
                      <a:r>
                        <a:rPr lang="en-US" sz="2000" kern="1200" dirty="0">
                          <a:solidFill>
                            <a:schemeClr val="dk1"/>
                          </a:solidFill>
                          <a:effectLst/>
                          <a:latin typeface="+mn-lt"/>
                          <a:ea typeface="+mn-ea"/>
                          <a:cs typeface="+mn-cs"/>
                        </a:rPr>
                        <a:t>, whether or not the person also constructs structures on any of the plots, for the purpose of selling to other persons all or some of the plots in the said project, whether with or without structures thereon; or</a:t>
                      </a:r>
                      <a:endParaRPr lang="en-US" sz="9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59488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9" name="Table 8">
            <a:extLst>
              <a:ext uri="{FF2B5EF4-FFF2-40B4-BE49-F238E27FC236}">
                <a16:creationId xmlns:a16="http://schemas.microsoft.com/office/drawing/2014/main" id="{8035D165-41B0-40BD-BFBE-E30D81D9ADE3}"/>
              </a:ext>
            </a:extLst>
          </p:cNvPr>
          <p:cNvGraphicFramePr>
            <a:graphicFrameLocks noGrp="1"/>
          </p:cNvGraphicFramePr>
          <p:nvPr>
            <p:extLst>
              <p:ext uri="{D42A27DB-BD31-4B8C-83A1-F6EECF244321}">
                <p14:modId xmlns:p14="http://schemas.microsoft.com/office/powerpoint/2010/main" val="94360655"/>
              </p:ext>
            </p:extLst>
          </p:nvPr>
        </p:nvGraphicFramePr>
        <p:xfrm>
          <a:off x="160542" y="1485900"/>
          <a:ext cx="11621554" cy="5219700"/>
        </p:xfrm>
        <a:graphic>
          <a:graphicData uri="http://schemas.openxmlformats.org/drawingml/2006/table">
            <a:tbl>
              <a:tblPr firstRow="1" bandRow="1">
                <a:tableStyleId>{5C22544A-7EE6-4342-B048-85BDC9FD1C3A}</a:tableStyleId>
              </a:tblPr>
              <a:tblGrid>
                <a:gridCol w="1383208">
                  <a:extLst>
                    <a:ext uri="{9D8B030D-6E8A-4147-A177-3AD203B41FA5}">
                      <a16:colId xmlns:a16="http://schemas.microsoft.com/office/drawing/2014/main" val="20000"/>
                    </a:ext>
                  </a:extLst>
                </a:gridCol>
                <a:gridCol w="1805240">
                  <a:extLst>
                    <a:ext uri="{9D8B030D-6E8A-4147-A177-3AD203B41FA5}">
                      <a16:colId xmlns:a16="http://schemas.microsoft.com/office/drawing/2014/main" val="20001"/>
                    </a:ext>
                  </a:extLst>
                </a:gridCol>
                <a:gridCol w="8433106">
                  <a:extLst>
                    <a:ext uri="{9D8B030D-6E8A-4147-A177-3AD203B41FA5}">
                      <a16:colId xmlns:a16="http://schemas.microsoft.com/office/drawing/2014/main" val="20002"/>
                    </a:ext>
                  </a:extLst>
                </a:gridCol>
              </a:tblGrid>
              <a:tr h="770488">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2585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Promoter</a:t>
                      </a:r>
                      <a:endParaRPr lang="en-US" sz="2400" dirty="0">
                        <a:solidFill>
                          <a:sysClr val="windowText" lastClr="000000"/>
                        </a:solidFill>
                      </a:endParaRPr>
                    </a:p>
                    <a:p>
                      <a:r>
                        <a:rPr lang="en-US" sz="2000" dirty="0"/>
                        <a:t>..</a:t>
                      </a:r>
                      <a:r>
                        <a:rPr lang="en-US" sz="2000" dirty="0" err="1"/>
                        <a:t>contd</a:t>
                      </a:r>
                      <a:r>
                        <a:rPr lang="en-US" sz="2000" dirty="0"/>
                        <a: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just" eaLnBrk="0" hangingPunct="0"/>
                      <a:r>
                        <a:rPr lang="en-US" sz="2000" b="1" kern="1200" dirty="0">
                          <a:solidFill>
                            <a:schemeClr val="dk1"/>
                          </a:solidFill>
                          <a:effectLst/>
                          <a:latin typeface="+mn-lt"/>
                          <a:ea typeface="+mn-ea"/>
                          <a:cs typeface="+mn-cs"/>
                        </a:rPr>
                        <a:t>any development authority or any other public body </a:t>
                      </a:r>
                      <a:r>
                        <a:rPr lang="en-US" sz="2000" kern="1200" dirty="0">
                          <a:solidFill>
                            <a:schemeClr val="dk1"/>
                          </a:solidFill>
                          <a:effectLst/>
                          <a:latin typeface="+mn-lt"/>
                          <a:ea typeface="+mn-ea"/>
                          <a:cs typeface="+mn-cs"/>
                        </a:rPr>
                        <a:t>in respect of </a:t>
                      </a:r>
                      <a:r>
                        <a:rPr lang="en-US" sz="2000" kern="1200" dirty="0" err="1">
                          <a:solidFill>
                            <a:schemeClr val="dk1"/>
                          </a:solidFill>
                          <a:effectLst/>
                          <a:latin typeface="+mn-lt"/>
                          <a:ea typeface="+mn-ea"/>
                          <a:cs typeface="+mn-cs"/>
                        </a:rPr>
                        <a:t>allottees</a:t>
                      </a:r>
                      <a:r>
                        <a:rPr lang="en-US" sz="2000" kern="1200" dirty="0">
                          <a:solidFill>
                            <a:schemeClr val="dk1"/>
                          </a:solidFill>
                          <a:effectLst/>
                          <a:latin typeface="+mn-lt"/>
                          <a:ea typeface="+mn-ea"/>
                          <a:cs typeface="+mn-cs"/>
                        </a:rPr>
                        <a:t> of—</a:t>
                      </a:r>
                    </a:p>
                    <a:p>
                      <a:pPr algn="just" eaLnBrk="0" hangingPunct="0"/>
                      <a:r>
                        <a:rPr lang="en-US" sz="2000" kern="1200" dirty="0">
                          <a:solidFill>
                            <a:schemeClr val="dk1"/>
                          </a:solidFill>
                          <a:effectLst/>
                          <a:latin typeface="+mn-lt"/>
                          <a:ea typeface="+mn-ea"/>
                          <a:cs typeface="+mn-cs"/>
                        </a:rPr>
                        <a:t> buildings or apartments, as the case may be, constructed by such authority or body on lands owned by them or placed at their disposal by the Government; or</a:t>
                      </a:r>
                    </a:p>
                    <a:p>
                      <a:pPr algn="just" eaLnBrk="0" hangingPunct="0"/>
                      <a:r>
                        <a:rPr lang="en-US" sz="2000" kern="1200" dirty="0">
                          <a:solidFill>
                            <a:schemeClr val="dk1"/>
                          </a:solidFill>
                          <a:effectLst/>
                          <a:latin typeface="+mn-lt"/>
                          <a:ea typeface="+mn-ea"/>
                          <a:cs typeface="+mn-cs"/>
                        </a:rPr>
                        <a:t>plots owned by such authority or body or placed at their disposal by the Government, </a:t>
                      </a:r>
                      <a:r>
                        <a:rPr lang="en-US" sz="2000" u="sng" kern="1200" dirty="0">
                          <a:solidFill>
                            <a:schemeClr val="dk1"/>
                          </a:solidFill>
                          <a:effectLst/>
                          <a:latin typeface="+mn-lt"/>
                          <a:ea typeface="+mn-ea"/>
                          <a:cs typeface="+mn-cs"/>
                        </a:rPr>
                        <a:t>for the purpose of selling </a:t>
                      </a:r>
                      <a:r>
                        <a:rPr lang="en-US" sz="2000" kern="1200" dirty="0">
                          <a:solidFill>
                            <a:schemeClr val="dk1"/>
                          </a:solidFill>
                          <a:effectLst/>
                          <a:latin typeface="+mn-lt"/>
                          <a:ea typeface="+mn-ea"/>
                          <a:cs typeface="+mn-cs"/>
                        </a:rPr>
                        <a:t>all or some of the apartments or plots; 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202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eaLnBrk="0" hangingPunct="0"/>
                      <a:r>
                        <a:rPr lang="en-US" sz="1800" b="1" kern="1200" dirty="0">
                          <a:solidFill>
                            <a:schemeClr val="dk1"/>
                          </a:solidFill>
                          <a:effectLst/>
                          <a:latin typeface="+mn-lt"/>
                          <a:ea typeface="+mn-ea"/>
                          <a:cs typeface="+mn-cs"/>
                        </a:rPr>
                        <a:t>any other person who acts himself as a builder, </a:t>
                      </a:r>
                      <a:r>
                        <a:rPr lang="en-US" sz="1800" b="1" kern="1200" dirty="0" err="1">
                          <a:solidFill>
                            <a:schemeClr val="dk1"/>
                          </a:solidFill>
                          <a:effectLst/>
                          <a:latin typeface="+mn-lt"/>
                          <a:ea typeface="+mn-ea"/>
                          <a:cs typeface="+mn-cs"/>
                        </a:rPr>
                        <a:t>coloniser</a:t>
                      </a:r>
                      <a:r>
                        <a:rPr lang="en-US" sz="1800" b="1" kern="1200" dirty="0">
                          <a:solidFill>
                            <a:schemeClr val="dk1"/>
                          </a:solidFill>
                          <a:effectLst/>
                          <a:latin typeface="+mn-lt"/>
                          <a:ea typeface="+mn-ea"/>
                          <a:cs typeface="+mn-cs"/>
                        </a:rPr>
                        <a:t>, contractor, developer, estate developer or by any other name or claims to be acting as the holder of a power of attorney from the owner of the land on which the building or apartment is constructed or plot is developed for sale; 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7048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eaLnBrk="0" hangingPunct="0"/>
                      <a:r>
                        <a:rPr lang="en-US" sz="1800" b="1" kern="1200" dirty="0">
                          <a:solidFill>
                            <a:schemeClr val="dk1"/>
                          </a:solidFill>
                          <a:effectLst/>
                          <a:latin typeface="+mn-lt"/>
                          <a:ea typeface="+mn-ea"/>
                          <a:cs typeface="+mn-cs"/>
                        </a:rPr>
                        <a:t>such other person who constructs any building or apartment for sale to the general 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3573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4" name="Table 3">
            <a:extLst>
              <a:ext uri="{FF2B5EF4-FFF2-40B4-BE49-F238E27FC236}">
                <a16:creationId xmlns:a16="http://schemas.microsoft.com/office/drawing/2014/main" id="{23154446-2E98-4494-A332-09C44351F3F4}"/>
              </a:ext>
            </a:extLst>
          </p:cNvPr>
          <p:cNvGraphicFramePr>
            <a:graphicFrameLocks noGrp="1"/>
          </p:cNvGraphicFramePr>
          <p:nvPr>
            <p:extLst>
              <p:ext uri="{D42A27DB-BD31-4B8C-83A1-F6EECF244321}">
                <p14:modId xmlns:p14="http://schemas.microsoft.com/office/powerpoint/2010/main" val="2061463368"/>
              </p:ext>
            </p:extLst>
          </p:nvPr>
        </p:nvGraphicFramePr>
        <p:xfrm>
          <a:off x="160020" y="1485900"/>
          <a:ext cx="11622076" cy="5219700"/>
        </p:xfrm>
        <a:graphic>
          <a:graphicData uri="http://schemas.openxmlformats.org/drawingml/2006/table">
            <a:tbl>
              <a:tblPr firstRow="1" bandRow="1">
                <a:tableStyleId>{5C22544A-7EE6-4342-B048-85BDC9FD1C3A}</a:tableStyleId>
              </a:tblPr>
              <a:tblGrid>
                <a:gridCol w="1350095">
                  <a:extLst>
                    <a:ext uri="{9D8B030D-6E8A-4147-A177-3AD203B41FA5}">
                      <a16:colId xmlns:a16="http://schemas.microsoft.com/office/drawing/2014/main" val="20000"/>
                    </a:ext>
                  </a:extLst>
                </a:gridCol>
                <a:gridCol w="2405626">
                  <a:extLst>
                    <a:ext uri="{9D8B030D-6E8A-4147-A177-3AD203B41FA5}">
                      <a16:colId xmlns:a16="http://schemas.microsoft.com/office/drawing/2014/main" val="20001"/>
                    </a:ext>
                  </a:extLst>
                </a:gridCol>
                <a:gridCol w="7866355">
                  <a:extLst>
                    <a:ext uri="{9D8B030D-6E8A-4147-A177-3AD203B41FA5}">
                      <a16:colId xmlns:a16="http://schemas.microsoft.com/office/drawing/2014/main" val="20002"/>
                    </a:ext>
                  </a:extLst>
                </a:gridCol>
              </a:tblGrid>
              <a:tr h="896726">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322974">
                <a:tc>
                  <a:txBody>
                    <a:bodyPr/>
                    <a:lstStyle/>
                    <a:p>
                      <a:pPr algn="ctr"/>
                      <a:r>
                        <a:rPr lang="en-US" sz="2000" dirty="0"/>
                        <a:t>2(</a:t>
                      </a:r>
                      <a:r>
                        <a:rPr lang="en-US" sz="2000" dirty="0" err="1"/>
                        <a:t>zm</a:t>
                      </a:r>
                      <a:r>
                        <a:rPr lang="en-US"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kern="1200" dirty="0">
                          <a:solidFill>
                            <a:schemeClr val="dk1"/>
                          </a:solidFill>
                          <a:effectLst/>
                          <a:latin typeface="+mn-lt"/>
                          <a:ea typeface="+mn-ea"/>
                          <a:cs typeface="+mn-cs"/>
                        </a:rPr>
                        <a:t>Real estate agent</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eaLnBrk="0" hangingPunct="0"/>
                      <a:r>
                        <a:rPr lang="en-US" sz="2000" kern="1200" dirty="0">
                          <a:solidFill>
                            <a:schemeClr val="dk1"/>
                          </a:solidFill>
                          <a:effectLst/>
                          <a:latin typeface="+mn-lt"/>
                          <a:ea typeface="+mn-ea"/>
                          <a:cs typeface="+mn-cs"/>
                        </a:rPr>
                        <a:t>means any person</a:t>
                      </a:r>
                      <a:r>
                        <a:rPr lang="en-US" sz="2000" b="1" kern="1200" dirty="0">
                          <a:solidFill>
                            <a:schemeClr val="dk1"/>
                          </a:solidFill>
                          <a:effectLst/>
                          <a:latin typeface="+mn-lt"/>
                          <a:ea typeface="+mn-ea"/>
                          <a:cs typeface="+mn-cs"/>
                        </a:rPr>
                        <a:t>, who negotiates or </a:t>
                      </a:r>
                      <a:r>
                        <a:rPr lang="en-US" sz="2000" b="1" u="sng" kern="1200" dirty="0">
                          <a:solidFill>
                            <a:schemeClr val="dk1"/>
                          </a:solidFill>
                          <a:effectLst/>
                          <a:latin typeface="+mn-lt"/>
                          <a:ea typeface="+mn-ea"/>
                          <a:cs typeface="+mn-cs"/>
                        </a:rPr>
                        <a:t>acts</a:t>
                      </a:r>
                      <a:r>
                        <a:rPr lang="en-US" sz="2000" b="1" kern="1200" dirty="0">
                          <a:solidFill>
                            <a:schemeClr val="dk1"/>
                          </a:solidFill>
                          <a:effectLst/>
                          <a:latin typeface="+mn-lt"/>
                          <a:ea typeface="+mn-ea"/>
                          <a:cs typeface="+mn-cs"/>
                        </a:rPr>
                        <a:t> on behalf of one person in a transaction of transfer of his plot, apartment or building, as the case may be, in a real estate project, by way of sale, with another person or transfer of plot, apartment or building, as the case may be, of any other person to him and </a:t>
                      </a:r>
                      <a:r>
                        <a:rPr lang="en-US" sz="2000" b="1" u="sng" kern="1200" dirty="0">
                          <a:solidFill>
                            <a:schemeClr val="dk1"/>
                          </a:solidFill>
                          <a:effectLst/>
                          <a:latin typeface="+mn-lt"/>
                          <a:ea typeface="+mn-ea"/>
                          <a:cs typeface="+mn-cs"/>
                        </a:rPr>
                        <a:t>receives remuneration or fees or any other charges for his services whether as commission or otherwise and </a:t>
                      </a:r>
                      <a:r>
                        <a:rPr lang="en-US" sz="2000" b="1" i="1" u="sng" kern="1200" dirty="0">
                          <a:solidFill>
                            <a:schemeClr val="dk1"/>
                          </a:solidFill>
                          <a:effectLst/>
                          <a:latin typeface="+mn-lt"/>
                          <a:ea typeface="+mn-ea"/>
                          <a:cs typeface="+mn-cs"/>
                        </a:rPr>
                        <a:t>includes</a:t>
                      </a:r>
                      <a:r>
                        <a:rPr lang="en-US" sz="2000" b="1" u="sng" kern="1200" dirty="0">
                          <a:solidFill>
                            <a:schemeClr val="dk1"/>
                          </a:solidFill>
                          <a:effectLst/>
                          <a:latin typeface="+mn-lt"/>
                          <a:ea typeface="+mn-ea"/>
                          <a:cs typeface="+mn-cs"/>
                        </a:rPr>
                        <a:t> a person who introduces, through any medium, prospective buyers and sellers to each other</a:t>
                      </a:r>
                      <a:r>
                        <a:rPr lang="en-US" sz="2000" b="1" kern="1200" dirty="0">
                          <a:solidFill>
                            <a:schemeClr val="dk1"/>
                          </a:solidFill>
                          <a:effectLst/>
                          <a:latin typeface="+mn-lt"/>
                          <a:ea typeface="+mn-ea"/>
                          <a:cs typeface="+mn-cs"/>
                        </a:rPr>
                        <a:t> </a:t>
                      </a:r>
                      <a:r>
                        <a:rPr lang="en-US" sz="2000" kern="1200" dirty="0">
                          <a:solidFill>
                            <a:schemeClr val="dk1"/>
                          </a:solidFill>
                          <a:effectLst/>
                          <a:latin typeface="+mn-lt"/>
                          <a:ea typeface="+mn-ea"/>
                          <a:cs typeface="+mn-cs"/>
                        </a:rPr>
                        <a:t>for negotiation for sale or purchase of plot, apartment or building, as the case may be, and includes property dealers, brokers, middlemen by whatever name called;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6805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5" name="Table 4">
            <a:extLst>
              <a:ext uri="{FF2B5EF4-FFF2-40B4-BE49-F238E27FC236}">
                <a16:creationId xmlns:a16="http://schemas.microsoft.com/office/drawing/2014/main" id="{C3D962A9-27CE-412A-B1AA-67115AD4A3F8}"/>
              </a:ext>
            </a:extLst>
          </p:cNvPr>
          <p:cNvGraphicFramePr>
            <a:graphicFrameLocks noGrp="1"/>
          </p:cNvGraphicFramePr>
          <p:nvPr>
            <p:extLst>
              <p:ext uri="{D42A27DB-BD31-4B8C-83A1-F6EECF244321}">
                <p14:modId xmlns:p14="http://schemas.microsoft.com/office/powerpoint/2010/main" val="3940926025"/>
              </p:ext>
            </p:extLst>
          </p:nvPr>
        </p:nvGraphicFramePr>
        <p:xfrm>
          <a:off x="160020" y="1485900"/>
          <a:ext cx="11622076" cy="5219700"/>
        </p:xfrm>
        <a:graphic>
          <a:graphicData uri="http://schemas.openxmlformats.org/drawingml/2006/table">
            <a:tbl>
              <a:tblPr firstRow="1" bandRow="1">
                <a:tableStyleId>{5C22544A-7EE6-4342-B048-85BDC9FD1C3A}</a:tableStyleId>
              </a:tblPr>
              <a:tblGrid>
                <a:gridCol w="1350095">
                  <a:extLst>
                    <a:ext uri="{9D8B030D-6E8A-4147-A177-3AD203B41FA5}">
                      <a16:colId xmlns:a16="http://schemas.microsoft.com/office/drawing/2014/main" val="20000"/>
                    </a:ext>
                  </a:extLst>
                </a:gridCol>
                <a:gridCol w="2405626">
                  <a:extLst>
                    <a:ext uri="{9D8B030D-6E8A-4147-A177-3AD203B41FA5}">
                      <a16:colId xmlns:a16="http://schemas.microsoft.com/office/drawing/2014/main" val="20001"/>
                    </a:ext>
                  </a:extLst>
                </a:gridCol>
                <a:gridCol w="7866355">
                  <a:extLst>
                    <a:ext uri="{9D8B030D-6E8A-4147-A177-3AD203B41FA5}">
                      <a16:colId xmlns:a16="http://schemas.microsoft.com/office/drawing/2014/main" val="20002"/>
                    </a:ext>
                  </a:extLst>
                </a:gridCol>
              </a:tblGrid>
              <a:tr h="1148516">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71184">
                <a:tc>
                  <a:txBody>
                    <a:bodyPr/>
                    <a:lstStyle/>
                    <a:p>
                      <a:pPr algn="ctr"/>
                      <a:r>
                        <a:rPr lang="en-US" sz="2000" dirty="0"/>
                        <a:t>2(</a:t>
                      </a:r>
                      <a:r>
                        <a:rPr lang="en-US" sz="2000" dirty="0" err="1"/>
                        <a:t>zn</a:t>
                      </a:r>
                      <a:r>
                        <a:rPr lang="en-US"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Real Estate Project</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eaLnBrk="0" hangingPunct="0"/>
                      <a:r>
                        <a:rPr lang="en-US" sz="2000" kern="1200" dirty="0">
                          <a:solidFill>
                            <a:schemeClr val="dk1"/>
                          </a:solidFill>
                          <a:effectLst/>
                          <a:latin typeface="+mn-lt"/>
                          <a:ea typeface="+mn-ea"/>
                          <a:cs typeface="+mn-cs"/>
                        </a:rPr>
                        <a:t>means the development of a building or a building consisting of apartments, or converting an existing building or a part thereof into apartments, or the development of land into plots or apartment, as the case may be, </a:t>
                      </a:r>
                      <a:r>
                        <a:rPr lang="en-US" sz="2000" b="1" kern="1200" dirty="0">
                          <a:solidFill>
                            <a:schemeClr val="dk1"/>
                          </a:solidFill>
                          <a:effectLst/>
                          <a:latin typeface="+mn-lt"/>
                          <a:ea typeface="+mn-ea"/>
                          <a:cs typeface="+mn-cs"/>
                        </a:rPr>
                        <a:t>for the purpose of selling all or some of the said apartments or plots or building, as the case may be, </a:t>
                      </a:r>
                      <a:r>
                        <a:rPr lang="en-US" sz="2000" kern="1200" dirty="0">
                          <a:solidFill>
                            <a:schemeClr val="dk1"/>
                          </a:solidFill>
                          <a:effectLst/>
                          <a:latin typeface="+mn-lt"/>
                          <a:ea typeface="+mn-ea"/>
                          <a:cs typeface="+mn-cs"/>
                        </a:rPr>
                        <a:t>and includes the common areas, the development works, all improvements and structures thereon, and all easement, rights and appurtenances belonging thereto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590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OBJECTIVES - RERA</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L="342900" marR="0" lvl="0" indent="-342900" algn="just">
              <a:lnSpc>
                <a:spcPct val="150000"/>
              </a:lnSpc>
              <a:spcBef>
                <a:spcPts val="0"/>
              </a:spcBef>
              <a:spcAft>
                <a:spcPts val="0"/>
              </a:spcAft>
              <a:buFont typeface="Symbol" panose="05050102010706020507" pitchFamily="18" charset="2"/>
              <a:buChar char=""/>
            </a:pPr>
            <a:r>
              <a:rPr lang="en-US" dirty="0">
                <a:latin typeface="Garamond" panose="02020404030301010803" pitchFamily="18" charset="0"/>
                <a:ea typeface="Calibri" panose="020F0502020204030204" pitchFamily="34" charset="0"/>
                <a:cs typeface="Times New Roman" panose="02020603050405020304" pitchFamily="18" charset="0"/>
              </a:rPr>
              <a:t>Ensure accountability towards allottees and protect their interest;</a:t>
            </a:r>
          </a:p>
          <a:p>
            <a:pPr marL="342900" marR="0" lvl="0" indent="-342900" algn="just">
              <a:lnSpc>
                <a:spcPct val="150000"/>
              </a:lnSpc>
              <a:spcBef>
                <a:spcPts val="0"/>
              </a:spcBef>
              <a:spcAft>
                <a:spcPts val="0"/>
              </a:spcAft>
              <a:buFont typeface="Symbol" panose="05050102010706020507" pitchFamily="18" charset="2"/>
              <a:buChar char=""/>
            </a:pPr>
            <a:r>
              <a:rPr lang="en-US" dirty="0">
                <a:latin typeface="Garamond" panose="02020404030301010803" pitchFamily="18" charset="0"/>
                <a:ea typeface="Calibri" panose="020F0502020204030204" pitchFamily="34" charset="0"/>
                <a:cs typeface="Times New Roman" panose="02020603050405020304" pitchFamily="18" charset="0"/>
              </a:rPr>
              <a:t>Infuse transparency, ensure fair play and reduce frauds &amp; delays;</a:t>
            </a:r>
          </a:p>
          <a:p>
            <a:pPr marL="342900" marR="0" lvl="0" indent="-342900" algn="just">
              <a:lnSpc>
                <a:spcPct val="150000"/>
              </a:lnSpc>
              <a:spcBef>
                <a:spcPts val="0"/>
              </a:spcBef>
              <a:spcAft>
                <a:spcPts val="0"/>
              </a:spcAft>
              <a:buFont typeface="Symbol" panose="05050102010706020507" pitchFamily="18" charset="2"/>
              <a:buChar char=""/>
            </a:pPr>
            <a:r>
              <a:rPr lang="en-US" dirty="0">
                <a:latin typeface="Garamond" panose="02020404030301010803" pitchFamily="18" charset="0"/>
                <a:ea typeface="Calibri" panose="020F0502020204030204" pitchFamily="34" charset="0"/>
                <a:cs typeface="Times New Roman" panose="02020603050405020304" pitchFamily="18" charset="0"/>
              </a:rPr>
              <a:t>Introduce professionalism and pan India standardization;</a:t>
            </a:r>
          </a:p>
          <a:p>
            <a:pPr marL="342900" marR="0" lvl="0" indent="-342900" algn="just">
              <a:lnSpc>
                <a:spcPct val="150000"/>
              </a:lnSpc>
              <a:spcBef>
                <a:spcPts val="0"/>
              </a:spcBef>
              <a:spcAft>
                <a:spcPts val="0"/>
              </a:spcAft>
              <a:buFont typeface="Symbol" panose="05050102010706020507" pitchFamily="18" charset="2"/>
              <a:buChar char=""/>
            </a:pPr>
            <a:r>
              <a:rPr lang="en-US" dirty="0">
                <a:latin typeface="Garamond" panose="02020404030301010803" pitchFamily="18" charset="0"/>
                <a:ea typeface="Calibri" panose="020F0502020204030204" pitchFamily="34" charset="0"/>
                <a:cs typeface="Times New Roman" panose="02020603050405020304" pitchFamily="18" charset="0"/>
              </a:rPr>
              <a:t>Establish symmetry of information between the promoter and </a:t>
            </a:r>
            <a:r>
              <a:rPr lang="en-US" dirty="0" err="1">
                <a:latin typeface="Garamond" panose="02020404030301010803" pitchFamily="18" charset="0"/>
                <a:ea typeface="Calibri" panose="020F0502020204030204" pitchFamily="34" charset="0"/>
                <a:cs typeface="Times New Roman" panose="02020603050405020304" pitchFamily="18" charset="0"/>
              </a:rPr>
              <a:t>allottee</a:t>
            </a:r>
            <a:r>
              <a:rPr lang="en-US" dirty="0">
                <a:latin typeface="Garamond" panose="02020404030301010803" pitchFamily="18" charset="0"/>
                <a:ea typeface="Calibri" panose="020F0502020204030204" pitchFamily="34" charset="0"/>
                <a:cs typeface="Times New Roman" panose="02020603050405020304" pitchFamily="18" charset="0"/>
              </a:rPr>
              <a:t>;</a:t>
            </a:r>
          </a:p>
          <a:p>
            <a:pPr marL="342900" marR="0" lvl="0" indent="-342900" algn="just">
              <a:lnSpc>
                <a:spcPct val="150000"/>
              </a:lnSpc>
              <a:spcBef>
                <a:spcPts val="0"/>
              </a:spcBef>
              <a:spcAft>
                <a:spcPts val="0"/>
              </a:spcAft>
              <a:buFont typeface="Symbol" panose="05050102010706020507" pitchFamily="18" charset="2"/>
              <a:buChar char=""/>
            </a:pPr>
            <a:r>
              <a:rPr lang="en-US" dirty="0">
                <a:latin typeface="Garamond" panose="02020404030301010803" pitchFamily="18" charset="0"/>
                <a:ea typeface="Calibri" panose="020F0502020204030204" pitchFamily="34" charset="0"/>
                <a:cs typeface="Times New Roman" panose="02020603050405020304" pitchFamily="18" charset="0"/>
              </a:rPr>
              <a:t>Imposing certain responsibilities on both promoter and allottees;</a:t>
            </a:r>
          </a:p>
          <a:p>
            <a:pPr marL="342900" marR="0" lvl="0" indent="-342900" algn="just">
              <a:lnSpc>
                <a:spcPct val="150000"/>
              </a:lnSpc>
              <a:spcBef>
                <a:spcPts val="0"/>
              </a:spcBef>
              <a:spcAft>
                <a:spcPts val="0"/>
              </a:spcAft>
              <a:buFont typeface="Symbol" panose="05050102010706020507" pitchFamily="18" charset="2"/>
              <a:buChar char=""/>
            </a:pPr>
            <a:r>
              <a:rPr lang="en-US" dirty="0">
                <a:latin typeface="Garamond" panose="02020404030301010803" pitchFamily="18" charset="0"/>
                <a:ea typeface="Calibri" panose="020F0502020204030204" pitchFamily="34" charset="0"/>
                <a:cs typeface="Times New Roman" panose="02020603050405020304" pitchFamily="18" charset="0"/>
              </a:rPr>
              <a:t>Establish regulatory oversight mechanism to enforce contracts;</a:t>
            </a:r>
          </a:p>
          <a:p>
            <a:pPr marL="342900" marR="0" lvl="0" indent="-342900" algn="just">
              <a:lnSpc>
                <a:spcPct val="150000"/>
              </a:lnSpc>
              <a:spcBef>
                <a:spcPts val="0"/>
              </a:spcBef>
              <a:spcAft>
                <a:spcPts val="0"/>
              </a:spcAft>
              <a:buFont typeface="Symbol" panose="05050102010706020507" pitchFamily="18" charset="2"/>
              <a:buChar char=""/>
            </a:pPr>
            <a:r>
              <a:rPr lang="en-US" dirty="0">
                <a:latin typeface="Garamond" panose="02020404030301010803" pitchFamily="18" charset="0"/>
                <a:ea typeface="Calibri" panose="020F0502020204030204" pitchFamily="34" charset="0"/>
                <a:cs typeface="Times New Roman" panose="02020603050405020304" pitchFamily="18" charset="0"/>
              </a:rPr>
              <a:t>Establish fast track dispute resolution mechanism;</a:t>
            </a:r>
          </a:p>
          <a:p>
            <a:pPr marL="342900" marR="0" lvl="0" indent="-342900" algn="just">
              <a:lnSpc>
                <a:spcPct val="150000"/>
              </a:lnSpc>
              <a:spcBef>
                <a:spcPts val="0"/>
              </a:spcBef>
              <a:spcAft>
                <a:spcPts val="0"/>
              </a:spcAft>
              <a:buFont typeface="Symbol" panose="05050102010706020507" pitchFamily="18" charset="2"/>
              <a:buChar char=""/>
            </a:pPr>
            <a:r>
              <a:rPr lang="en-US" dirty="0">
                <a:latin typeface="Garamond" panose="02020404030301010803" pitchFamily="18" charset="0"/>
                <a:ea typeface="Calibri" panose="020F0502020204030204" pitchFamily="34" charset="0"/>
                <a:cs typeface="Times New Roman" panose="02020603050405020304" pitchFamily="18" charset="0"/>
              </a:rPr>
              <a:t>Promote good governance in the sector which in turn would create investor confidence</a:t>
            </a: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3339294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IMPORTANT DEFINITIONS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7" name="Table 6">
            <a:extLst>
              <a:ext uri="{FF2B5EF4-FFF2-40B4-BE49-F238E27FC236}">
                <a16:creationId xmlns:a16="http://schemas.microsoft.com/office/drawing/2014/main" id="{D5CF1AF0-D458-44E9-8FFC-2B59999BC4AC}"/>
              </a:ext>
            </a:extLst>
          </p:cNvPr>
          <p:cNvGraphicFramePr>
            <a:graphicFrameLocks noGrp="1"/>
          </p:cNvGraphicFramePr>
          <p:nvPr>
            <p:extLst>
              <p:ext uri="{D42A27DB-BD31-4B8C-83A1-F6EECF244321}">
                <p14:modId xmlns:p14="http://schemas.microsoft.com/office/powerpoint/2010/main" val="3201967348"/>
              </p:ext>
            </p:extLst>
          </p:nvPr>
        </p:nvGraphicFramePr>
        <p:xfrm>
          <a:off x="160020" y="1485900"/>
          <a:ext cx="11622077" cy="5219699"/>
        </p:xfrm>
        <a:graphic>
          <a:graphicData uri="http://schemas.openxmlformats.org/drawingml/2006/table">
            <a:tbl>
              <a:tblPr firstRow="1" bandRow="1">
                <a:tableStyleId>{5C22544A-7EE6-4342-B048-85BDC9FD1C3A}</a:tableStyleId>
              </a:tblPr>
              <a:tblGrid>
                <a:gridCol w="1350096">
                  <a:extLst>
                    <a:ext uri="{9D8B030D-6E8A-4147-A177-3AD203B41FA5}">
                      <a16:colId xmlns:a16="http://schemas.microsoft.com/office/drawing/2014/main" val="20000"/>
                    </a:ext>
                  </a:extLst>
                </a:gridCol>
                <a:gridCol w="2405626">
                  <a:extLst>
                    <a:ext uri="{9D8B030D-6E8A-4147-A177-3AD203B41FA5}">
                      <a16:colId xmlns:a16="http://schemas.microsoft.com/office/drawing/2014/main" val="20001"/>
                    </a:ext>
                  </a:extLst>
                </a:gridCol>
                <a:gridCol w="7866355">
                  <a:extLst>
                    <a:ext uri="{9D8B030D-6E8A-4147-A177-3AD203B41FA5}">
                      <a16:colId xmlns:a16="http://schemas.microsoft.com/office/drawing/2014/main" val="20002"/>
                    </a:ext>
                  </a:extLst>
                </a:gridCol>
              </a:tblGrid>
              <a:tr h="1413021">
                <a:tc>
                  <a:txBody>
                    <a:bodyPr/>
                    <a:lstStyle/>
                    <a:p>
                      <a:pPr algn="ctr"/>
                      <a:r>
                        <a:rPr lang="en-US" dirty="0">
                          <a:solidFill>
                            <a:sysClr val="windowText" lastClr="000000"/>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ysClr val="windowText" lastClr="000000"/>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Definition</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06678">
                <a:tc>
                  <a:txBody>
                    <a:bodyPr/>
                    <a:lstStyle/>
                    <a:p>
                      <a:pPr algn="ctr"/>
                      <a:r>
                        <a:rPr lang="en-US" sz="2000" dirty="0"/>
                        <a:t>2(</a:t>
                      </a:r>
                      <a:r>
                        <a:rPr lang="en-US" sz="2000" dirty="0" err="1"/>
                        <a:t>zq</a:t>
                      </a:r>
                      <a:r>
                        <a:rPr lang="en-US"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kern="1200" dirty="0">
                          <a:solidFill>
                            <a:schemeClr val="dk1"/>
                          </a:solidFill>
                          <a:effectLst/>
                          <a:latin typeface="+mn-lt"/>
                          <a:ea typeface="+mn-ea"/>
                          <a:cs typeface="+mn-cs"/>
                        </a:rPr>
                        <a:t>Sanctioned Plan</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eaLnBrk="0" hangingPunct="0"/>
                      <a:r>
                        <a:rPr lang="en-US" sz="2000" kern="1200" dirty="0">
                          <a:solidFill>
                            <a:schemeClr val="dk1"/>
                          </a:solidFill>
                          <a:effectLst/>
                          <a:latin typeface="+mn-lt"/>
                          <a:ea typeface="+mn-ea"/>
                          <a:cs typeface="+mn-cs"/>
                        </a:rPr>
                        <a:t>means </a:t>
                      </a:r>
                      <a:r>
                        <a:rPr lang="en-US" sz="2000" b="1" kern="1200" dirty="0">
                          <a:solidFill>
                            <a:schemeClr val="dk1"/>
                          </a:solidFill>
                          <a:effectLst/>
                          <a:latin typeface="+mn-lt"/>
                          <a:ea typeface="+mn-ea"/>
                          <a:cs typeface="+mn-cs"/>
                        </a:rPr>
                        <a:t>the site plan, building plan, service plan, parking and circulation plan, landscape plan, layout plan, zoning plan and such other plan and includes structural designs</a:t>
                      </a:r>
                      <a:r>
                        <a:rPr lang="en-US" sz="2000" kern="1200" dirty="0">
                          <a:solidFill>
                            <a:schemeClr val="dk1"/>
                          </a:solidFill>
                          <a:effectLst/>
                          <a:latin typeface="+mn-lt"/>
                          <a:ea typeface="+mn-ea"/>
                          <a:cs typeface="+mn-cs"/>
                        </a:rPr>
                        <a:t>, if applicable, permissions such as environment permission and such other permissions, which are approved by the competent authority prior to start of a real estate pro</a:t>
                      </a:r>
                      <a:r>
                        <a:rPr lang="en-US" sz="2400" kern="1200" dirty="0">
                          <a:solidFill>
                            <a:schemeClr val="dk1"/>
                          </a:solidFill>
                          <a:effectLst/>
                          <a:latin typeface="+mn-lt"/>
                          <a:ea typeface="+mn-ea"/>
                          <a:cs typeface="+mn-cs"/>
                        </a:rPr>
                        <a:t>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9727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3204189" y="0"/>
            <a:ext cx="6083105" cy="562708"/>
          </a:xfrm>
          <a:prstGeom prst="rect">
            <a:avLst/>
          </a:prstGeom>
          <a:solidFill>
            <a:srgbClr val="2DA2BE"/>
          </a:solidFill>
        </p:spPr>
        <p:txBody>
          <a:bodyPr anchor="b">
            <a:no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2800">
                <a:solidFill>
                  <a:schemeClr val="bg1"/>
                </a:solidFill>
              </a:rPr>
              <a:t>Prior Registration </a:t>
            </a:r>
            <a:endParaRPr lang="en-US" sz="2800" dirty="0">
              <a:solidFill>
                <a:schemeClr val="bg1"/>
              </a:solidFill>
            </a:endParaRPr>
          </a:p>
        </p:txBody>
      </p:sp>
      <p:sp>
        <p:nvSpPr>
          <p:cNvPr id="3" name="Rectangle 2"/>
          <p:cNvSpPr/>
          <p:nvPr/>
        </p:nvSpPr>
        <p:spPr>
          <a:xfrm>
            <a:off x="2018044" y="1218270"/>
            <a:ext cx="9695736" cy="4662815"/>
          </a:xfrm>
          <a:prstGeom prst="rect">
            <a:avLst/>
          </a:prstGeom>
          <a:ln>
            <a:solidFill>
              <a:srgbClr val="2DA2BE"/>
            </a:solidFill>
          </a:ln>
        </p:spPr>
        <p:txBody>
          <a:bodyPr wrap="square">
            <a:spAutoFit/>
          </a:bodyPr>
          <a:lstStyle/>
          <a:p>
            <a:pPr>
              <a:lnSpc>
                <a:spcPct val="150000"/>
              </a:lnSpc>
            </a:pPr>
            <a:endParaRPr lang="en-US" b="1" dirty="0"/>
          </a:p>
          <a:p>
            <a:pPr>
              <a:lnSpc>
                <a:spcPct val="150000"/>
              </a:lnSpc>
            </a:pPr>
            <a:r>
              <a:rPr lang="en-US" b="1" dirty="0"/>
              <a:t>Section 3. Prior registration of real estate project with Real Estate Regulatory Authority</a:t>
            </a:r>
          </a:p>
          <a:p>
            <a:pPr>
              <a:lnSpc>
                <a:spcPct val="150000"/>
              </a:lnSpc>
            </a:pPr>
            <a:r>
              <a:rPr lang="en-US" b="1" dirty="0"/>
              <a:t> 	</a:t>
            </a:r>
            <a:r>
              <a:rPr lang="en-US" dirty="0"/>
              <a:t>Promoter shall not </a:t>
            </a:r>
          </a:p>
          <a:p>
            <a:pPr marL="1657350" lvl="3" indent="-285750" algn="just">
              <a:lnSpc>
                <a:spcPct val="150000"/>
              </a:lnSpc>
              <a:buFont typeface="Arial" pitchFamily="34" charset="0"/>
              <a:buChar char="•"/>
            </a:pPr>
            <a:r>
              <a:rPr lang="en-US" dirty="0"/>
              <a:t>advertise, </a:t>
            </a:r>
          </a:p>
          <a:p>
            <a:pPr marL="1657350" lvl="3" indent="-285750" algn="just">
              <a:lnSpc>
                <a:spcPct val="150000"/>
              </a:lnSpc>
              <a:buFont typeface="Arial" pitchFamily="34" charset="0"/>
              <a:buChar char="•"/>
            </a:pPr>
            <a:r>
              <a:rPr lang="en-US" dirty="0"/>
              <a:t>market, </a:t>
            </a:r>
          </a:p>
          <a:p>
            <a:pPr marL="1657350" lvl="3" indent="-285750" algn="just">
              <a:lnSpc>
                <a:spcPct val="150000"/>
              </a:lnSpc>
              <a:buFont typeface="Arial" pitchFamily="34" charset="0"/>
              <a:buChar char="•"/>
            </a:pPr>
            <a:r>
              <a:rPr lang="en-US" dirty="0"/>
              <a:t>book, </a:t>
            </a:r>
          </a:p>
          <a:p>
            <a:pPr marL="1657350" lvl="3" indent="-285750" algn="just">
              <a:lnSpc>
                <a:spcPct val="150000"/>
              </a:lnSpc>
              <a:buFont typeface="Arial" pitchFamily="34" charset="0"/>
              <a:buChar char="•"/>
            </a:pPr>
            <a:r>
              <a:rPr lang="en-US" dirty="0"/>
              <a:t>sell or </a:t>
            </a:r>
          </a:p>
          <a:p>
            <a:pPr marL="1657350" lvl="3" indent="-285750" algn="just">
              <a:lnSpc>
                <a:spcPct val="150000"/>
              </a:lnSpc>
              <a:buFont typeface="Arial" pitchFamily="34" charset="0"/>
              <a:buChar char="•"/>
            </a:pPr>
            <a:r>
              <a:rPr lang="en-US" dirty="0"/>
              <a:t>offer for sale, </a:t>
            </a:r>
          </a:p>
          <a:p>
            <a:pPr marL="1657350" lvl="3" indent="-285750" algn="just">
              <a:lnSpc>
                <a:spcPct val="150000"/>
              </a:lnSpc>
              <a:buFont typeface="Arial" pitchFamily="34" charset="0"/>
              <a:buChar char="•"/>
            </a:pPr>
            <a:r>
              <a:rPr lang="en-US" dirty="0"/>
              <a:t>or invite persons to purchase </a:t>
            </a:r>
          </a:p>
          <a:p>
            <a:pPr algn="just">
              <a:lnSpc>
                <a:spcPct val="150000"/>
              </a:lnSpc>
            </a:pPr>
            <a:endParaRPr lang="en-US" dirty="0"/>
          </a:p>
          <a:p>
            <a:pPr algn="just">
              <a:lnSpc>
                <a:spcPct val="150000"/>
              </a:lnSpc>
            </a:pPr>
            <a:r>
              <a:rPr lang="en-US" dirty="0"/>
              <a:t>	without registering the real estate project with RERA Authorities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8363" y="247811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76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7375BE-2A01-41C1-B72B-ED11D3122E13}"/>
              </a:ext>
            </a:extLst>
          </p:cNvPr>
          <p:cNvSpPr/>
          <p:nvPr/>
        </p:nvSpPr>
        <p:spPr>
          <a:xfrm>
            <a:off x="59709" y="816247"/>
            <a:ext cx="5286014" cy="5632311"/>
          </a:xfrm>
          <a:prstGeom prst="rect">
            <a:avLst/>
          </a:prstGeom>
          <a:ln>
            <a:solidFill>
              <a:srgbClr val="0070C0"/>
            </a:solidFill>
          </a:ln>
        </p:spPr>
        <p:txBody>
          <a:bodyPr wrap="square">
            <a:spAutoFit/>
          </a:bodyPr>
          <a:lstStyle/>
          <a:p>
            <a:r>
              <a:rPr lang="en-US" sz="2400" b="1" i="0" dirty="0">
                <a:solidFill>
                  <a:srgbClr val="161111"/>
                </a:solidFill>
                <a:effectLst/>
                <a:latin typeface="+mj-lt"/>
              </a:rPr>
              <a:t>Rule 3 (4) (c)- </a:t>
            </a:r>
          </a:p>
          <a:p>
            <a:pPr algn="just"/>
            <a:r>
              <a:rPr lang="en-US" sz="2400" b="0" i="0" dirty="0">
                <a:solidFill>
                  <a:srgbClr val="161111"/>
                </a:solidFill>
                <a:effectLst/>
                <a:latin typeface="+mj-lt"/>
              </a:rPr>
              <a:t>for real estate project involving only development of land into plots without construction of buildings the registration fees will be at Rs. 10 /- per square meter of plot area; </a:t>
            </a:r>
          </a:p>
          <a:p>
            <a:pPr algn="just"/>
            <a:endParaRPr lang="en-US" sz="2400" dirty="0">
              <a:solidFill>
                <a:srgbClr val="161111"/>
              </a:solidFill>
              <a:latin typeface="+mj-lt"/>
            </a:endParaRPr>
          </a:p>
          <a:p>
            <a:pPr algn="just"/>
            <a:endParaRPr lang="en-US" sz="2400" b="0" i="0" dirty="0">
              <a:solidFill>
                <a:srgbClr val="161111"/>
              </a:solidFill>
              <a:effectLst/>
              <a:latin typeface="+mj-lt"/>
            </a:endParaRPr>
          </a:p>
          <a:p>
            <a:r>
              <a:rPr lang="en-US" sz="2400" b="1" dirty="0">
                <a:solidFill>
                  <a:srgbClr val="161111"/>
                </a:solidFill>
                <a:latin typeface="+mj-lt"/>
              </a:rPr>
              <a:t>Rule 3 (4) (d)- </a:t>
            </a:r>
          </a:p>
          <a:p>
            <a:pPr algn="just"/>
            <a:r>
              <a:rPr lang="en-US" sz="2400" dirty="0">
                <a:solidFill>
                  <a:srgbClr val="161111"/>
                </a:solidFill>
                <a:latin typeface="+mj-lt"/>
              </a:rPr>
              <a:t>for real estate project involving construction and sale of building , the total registration fee for the project shall be the sum of registration fees for plot and registration fee for buildings;</a:t>
            </a:r>
            <a:endParaRPr lang="en-US" sz="2400" b="0" i="0" dirty="0">
              <a:solidFill>
                <a:srgbClr val="161111"/>
              </a:solidFill>
              <a:effectLst/>
              <a:latin typeface="+mj-lt"/>
            </a:endParaRPr>
          </a:p>
          <a:p>
            <a:endParaRPr lang="en-US" sz="2400" b="0" i="0" dirty="0">
              <a:solidFill>
                <a:srgbClr val="161111"/>
              </a:solidFill>
              <a:effectLst/>
              <a:latin typeface="+mj-lt"/>
            </a:endParaRPr>
          </a:p>
        </p:txBody>
      </p:sp>
      <p:sp>
        <p:nvSpPr>
          <p:cNvPr id="6" name="Title 7">
            <a:extLst>
              <a:ext uri="{FF2B5EF4-FFF2-40B4-BE49-F238E27FC236}">
                <a16:creationId xmlns:a16="http://schemas.microsoft.com/office/drawing/2014/main" id="{B25A677B-6695-4E49-93F1-AAD4C536DDD0}"/>
              </a:ext>
            </a:extLst>
          </p:cNvPr>
          <p:cNvSpPr txBox="1">
            <a:spLocks/>
          </p:cNvSpPr>
          <p:nvPr/>
        </p:nvSpPr>
        <p:spPr>
          <a:xfrm>
            <a:off x="3204189" y="0"/>
            <a:ext cx="6083105" cy="562708"/>
          </a:xfrm>
          <a:prstGeom prst="rect">
            <a:avLst/>
          </a:prstGeom>
          <a:solidFill>
            <a:srgbClr val="2DA2BE"/>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Aft>
                <a:spcPts val="1000"/>
              </a:spcAft>
            </a:pPr>
            <a:r>
              <a:rPr lang="en-US" sz="3200" dirty="0">
                <a:solidFill>
                  <a:schemeClr val="bg1"/>
                </a:solidFill>
                <a:ea typeface="Calibri" panose="020F0502020204030204" pitchFamily="34" charset="0"/>
                <a:cs typeface="Times New Roman" panose="02020603050405020304" pitchFamily="18" charset="0"/>
              </a:rPr>
              <a:t>Registration Fee – Rule 3(4)</a:t>
            </a:r>
            <a:endParaRPr lang="en-US" sz="2400" dirty="0">
              <a:solidFill>
                <a:schemeClr val="bg1"/>
              </a:solidFill>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02198594-A46D-405D-8754-B1F60D425923}"/>
              </a:ext>
            </a:extLst>
          </p:cNvPr>
          <p:cNvGraphicFramePr>
            <a:graphicFrameLocks noGrp="1"/>
          </p:cNvGraphicFramePr>
          <p:nvPr>
            <p:extLst>
              <p:ext uri="{D42A27DB-BD31-4B8C-83A1-F6EECF244321}">
                <p14:modId xmlns:p14="http://schemas.microsoft.com/office/powerpoint/2010/main" val="1440887068"/>
              </p:ext>
            </p:extLst>
          </p:nvPr>
        </p:nvGraphicFramePr>
        <p:xfrm>
          <a:off x="5462338" y="671203"/>
          <a:ext cx="6518647" cy="6364925"/>
        </p:xfrm>
        <a:graphic>
          <a:graphicData uri="http://schemas.openxmlformats.org/drawingml/2006/table">
            <a:tbl>
              <a:tblPr firstRow="1" firstCol="1" bandRow="1">
                <a:noFill/>
                <a:tableStyleId>{5C22544A-7EE6-4342-B048-85BDC9FD1C3A}</a:tableStyleId>
              </a:tblPr>
              <a:tblGrid>
                <a:gridCol w="2773462">
                  <a:extLst>
                    <a:ext uri="{9D8B030D-6E8A-4147-A177-3AD203B41FA5}">
                      <a16:colId xmlns:a16="http://schemas.microsoft.com/office/drawing/2014/main" val="1552879504"/>
                    </a:ext>
                  </a:extLst>
                </a:gridCol>
                <a:gridCol w="1932405">
                  <a:extLst>
                    <a:ext uri="{9D8B030D-6E8A-4147-A177-3AD203B41FA5}">
                      <a16:colId xmlns:a16="http://schemas.microsoft.com/office/drawing/2014/main" val="2696282147"/>
                    </a:ext>
                  </a:extLst>
                </a:gridCol>
                <a:gridCol w="1812780">
                  <a:extLst>
                    <a:ext uri="{9D8B030D-6E8A-4147-A177-3AD203B41FA5}">
                      <a16:colId xmlns:a16="http://schemas.microsoft.com/office/drawing/2014/main" val="1271727362"/>
                    </a:ext>
                  </a:extLst>
                </a:gridCol>
              </a:tblGrid>
              <a:tr h="1480972">
                <a:tc>
                  <a:txBody>
                    <a:bodyPr/>
                    <a:lstStyle/>
                    <a:p>
                      <a:pPr marL="0" marR="0" algn="ctr">
                        <a:lnSpc>
                          <a:spcPct val="115000"/>
                        </a:lnSpc>
                        <a:spcBef>
                          <a:spcPts val="0"/>
                        </a:spcBef>
                        <a:spcAft>
                          <a:spcPts val="0"/>
                        </a:spcAft>
                      </a:pPr>
                      <a:r>
                        <a:rPr lang="en-US" sz="2800" b="1" dirty="0">
                          <a:solidFill>
                            <a:schemeClr val="tx1">
                              <a:lumMod val="75000"/>
                              <a:lumOff val="25000"/>
                            </a:schemeClr>
                          </a:solidFill>
                          <a:effectLst/>
                        </a:rPr>
                        <a:t>Type of Real Estate Project</a:t>
                      </a:r>
                      <a:endParaRPr lang="en-US" sz="28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algn="ctr">
                        <a:lnSpc>
                          <a:spcPct val="115000"/>
                        </a:lnSpc>
                        <a:spcBef>
                          <a:spcPts val="0"/>
                        </a:spcBef>
                        <a:spcAft>
                          <a:spcPts val="0"/>
                        </a:spcAft>
                      </a:pPr>
                      <a:r>
                        <a:rPr lang="en-US" sz="2800" b="1">
                          <a:solidFill>
                            <a:schemeClr val="tx1">
                              <a:lumMod val="75000"/>
                              <a:lumOff val="25000"/>
                            </a:schemeClr>
                          </a:solidFill>
                          <a:effectLst/>
                        </a:rPr>
                        <a:t>Rs. Per Sq Meters</a:t>
                      </a:r>
                      <a:endParaRPr lang="en-US" sz="28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algn="ctr">
                        <a:lnSpc>
                          <a:spcPct val="115000"/>
                        </a:lnSpc>
                        <a:spcBef>
                          <a:spcPts val="0"/>
                        </a:spcBef>
                        <a:spcAft>
                          <a:spcPts val="1000"/>
                        </a:spcAft>
                      </a:pPr>
                      <a:r>
                        <a:rPr lang="en-US" sz="2800" b="1" dirty="0">
                          <a:solidFill>
                            <a:schemeClr val="tx1">
                              <a:lumMod val="75000"/>
                              <a:lumOff val="25000"/>
                            </a:schemeClr>
                          </a:solidFill>
                          <a:effectLst/>
                        </a:rPr>
                        <a:t>Fees payable On</a:t>
                      </a:r>
                      <a:endParaRPr lang="en-US" sz="28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488687162"/>
                  </a:ext>
                </a:extLst>
              </a:tr>
              <a:tr h="526096">
                <a:tc>
                  <a:txBody>
                    <a:bodyPr/>
                    <a:lstStyle/>
                    <a:p>
                      <a:pPr marL="0" marR="0">
                        <a:lnSpc>
                          <a:spcPct val="115000"/>
                        </a:lnSpc>
                        <a:spcBef>
                          <a:spcPts val="0"/>
                        </a:spcBef>
                        <a:spcAft>
                          <a:spcPts val="0"/>
                        </a:spcAft>
                      </a:pPr>
                      <a:r>
                        <a:rPr lang="en-US" sz="2000" b="1" dirty="0">
                          <a:solidFill>
                            <a:schemeClr val="tx1">
                              <a:lumMod val="75000"/>
                              <a:lumOff val="25000"/>
                            </a:schemeClr>
                          </a:solidFill>
                          <a:effectLst/>
                        </a:rPr>
                        <a:t>Plots</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marL="0" marR="0" algn="ctr">
                        <a:lnSpc>
                          <a:spcPct val="115000"/>
                        </a:lnSpc>
                        <a:spcBef>
                          <a:spcPts val="0"/>
                        </a:spcBef>
                        <a:spcAft>
                          <a:spcPts val="0"/>
                        </a:spcAft>
                      </a:pPr>
                      <a:r>
                        <a:rPr lang="en-US" sz="2000">
                          <a:solidFill>
                            <a:schemeClr val="tx1">
                              <a:lumMod val="75000"/>
                              <a:lumOff val="25000"/>
                            </a:schemeClr>
                          </a:solidFill>
                          <a:effectLst/>
                        </a:rPr>
                        <a:t>10</a:t>
                      </a:r>
                      <a:endParaRPr lang="en-US" sz="2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nSpc>
                          <a:spcPct val="115000"/>
                        </a:lnSpc>
                        <a:spcBef>
                          <a:spcPts val="0"/>
                        </a:spcBef>
                        <a:spcAft>
                          <a:spcPts val="1000"/>
                        </a:spcAft>
                      </a:pPr>
                      <a:r>
                        <a:rPr lang="en-US" sz="2000" dirty="0">
                          <a:solidFill>
                            <a:schemeClr val="tx1">
                              <a:lumMod val="75000"/>
                              <a:lumOff val="25000"/>
                            </a:schemeClr>
                          </a:solidFill>
                          <a:effectLst/>
                        </a:rPr>
                        <a:t>Plot Area</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123465376"/>
                  </a:ext>
                </a:extLst>
              </a:tr>
              <a:tr h="1426902">
                <a:tc>
                  <a:txBody>
                    <a:bodyPr/>
                    <a:lstStyle/>
                    <a:p>
                      <a:pPr marL="0" marR="0">
                        <a:lnSpc>
                          <a:spcPct val="115000"/>
                        </a:lnSpc>
                        <a:spcBef>
                          <a:spcPts val="0"/>
                        </a:spcBef>
                        <a:spcAft>
                          <a:spcPts val="0"/>
                        </a:spcAft>
                      </a:pPr>
                      <a:r>
                        <a:rPr lang="en-US" sz="2000" b="1" dirty="0">
                          <a:solidFill>
                            <a:schemeClr val="tx1">
                              <a:lumMod val="75000"/>
                              <a:lumOff val="25000"/>
                            </a:schemeClr>
                          </a:solidFill>
                          <a:effectLst/>
                        </a:rPr>
                        <a:t>Building – Ongoing Projects – Form A1</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0" marR="0" algn="ctr">
                        <a:lnSpc>
                          <a:spcPct val="115000"/>
                        </a:lnSpc>
                        <a:spcBef>
                          <a:spcPts val="0"/>
                        </a:spcBef>
                        <a:spcAft>
                          <a:spcPts val="0"/>
                        </a:spcAft>
                      </a:pPr>
                      <a:r>
                        <a:rPr lang="en-US" sz="2000" dirty="0">
                          <a:solidFill>
                            <a:schemeClr val="tx1">
                              <a:lumMod val="75000"/>
                              <a:lumOff val="25000"/>
                            </a:schemeClr>
                          </a:solidFill>
                          <a:effectLst/>
                        </a:rPr>
                        <a:t>25</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rowSpan="3">
                  <a:txBody>
                    <a:bodyPr/>
                    <a:lstStyle/>
                    <a:p>
                      <a:pPr marL="0" marR="0">
                        <a:lnSpc>
                          <a:spcPct val="115000"/>
                        </a:lnSpc>
                        <a:spcBef>
                          <a:spcPts val="0"/>
                        </a:spcBef>
                        <a:spcAft>
                          <a:spcPts val="0"/>
                        </a:spcAft>
                      </a:pPr>
                      <a:r>
                        <a:rPr lang="en-US" sz="2000" dirty="0">
                          <a:solidFill>
                            <a:schemeClr val="tx1">
                              <a:lumMod val="75000"/>
                              <a:lumOff val="25000"/>
                            </a:schemeClr>
                          </a:solidFill>
                          <a:effectLst/>
                        </a:rPr>
                        <a:t> </a:t>
                      </a:r>
                    </a:p>
                    <a:p>
                      <a:pPr marL="0" marR="0">
                        <a:lnSpc>
                          <a:spcPct val="115000"/>
                        </a:lnSpc>
                        <a:spcBef>
                          <a:spcPts val="0"/>
                        </a:spcBef>
                        <a:spcAft>
                          <a:spcPts val="0"/>
                        </a:spcAft>
                      </a:pPr>
                      <a:r>
                        <a:rPr lang="en-US" sz="2000" dirty="0">
                          <a:solidFill>
                            <a:schemeClr val="tx1">
                              <a:lumMod val="75000"/>
                              <a:lumOff val="25000"/>
                            </a:schemeClr>
                          </a:solidFill>
                          <a:effectLst/>
                        </a:rPr>
                        <a:t> </a:t>
                      </a:r>
                    </a:p>
                    <a:p>
                      <a:pPr marL="0" marR="0">
                        <a:lnSpc>
                          <a:spcPct val="115000"/>
                        </a:lnSpc>
                        <a:spcBef>
                          <a:spcPts val="0"/>
                        </a:spcBef>
                        <a:spcAft>
                          <a:spcPts val="1000"/>
                        </a:spcAft>
                      </a:pPr>
                      <a:r>
                        <a:rPr lang="en-US" sz="2000" dirty="0">
                          <a:solidFill>
                            <a:schemeClr val="tx1">
                              <a:lumMod val="75000"/>
                              <a:lumOff val="25000"/>
                            </a:schemeClr>
                          </a:solidFill>
                          <a:effectLst/>
                        </a:rPr>
                        <a:t>Total Floor Area</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526520240"/>
                  </a:ext>
                </a:extLst>
              </a:tr>
              <a:tr h="1126633">
                <a:tc>
                  <a:txBody>
                    <a:bodyPr/>
                    <a:lstStyle/>
                    <a:p>
                      <a:pPr marL="0" marR="0">
                        <a:lnSpc>
                          <a:spcPct val="115000"/>
                        </a:lnSpc>
                        <a:spcBef>
                          <a:spcPts val="0"/>
                        </a:spcBef>
                        <a:spcAft>
                          <a:spcPts val="0"/>
                        </a:spcAft>
                      </a:pPr>
                      <a:r>
                        <a:rPr lang="en-US" sz="2000" b="1" dirty="0">
                          <a:solidFill>
                            <a:schemeClr val="tx1">
                              <a:lumMod val="75000"/>
                              <a:lumOff val="25000"/>
                            </a:schemeClr>
                          </a:solidFill>
                          <a:effectLst/>
                        </a:rPr>
                        <a:t>Building – New Projects – Form A</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0" marR="0" algn="ctr">
                        <a:lnSpc>
                          <a:spcPct val="115000"/>
                        </a:lnSpc>
                        <a:spcBef>
                          <a:spcPts val="0"/>
                        </a:spcBef>
                        <a:spcAft>
                          <a:spcPts val="0"/>
                        </a:spcAft>
                      </a:pPr>
                      <a:r>
                        <a:rPr lang="en-US" sz="2000" dirty="0">
                          <a:solidFill>
                            <a:schemeClr val="tx1">
                              <a:lumMod val="75000"/>
                              <a:lumOff val="25000"/>
                            </a:schemeClr>
                          </a:solidFill>
                          <a:effectLst/>
                        </a:rPr>
                        <a:t>50</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vMerge="1">
                  <a:txBody>
                    <a:bodyPr/>
                    <a:lstStyle/>
                    <a:p>
                      <a:endParaRPr lang="en-US"/>
                    </a:p>
                  </a:txBody>
                  <a:tcPr/>
                </a:tc>
                <a:extLst>
                  <a:ext uri="{0D108BD9-81ED-4DB2-BD59-A6C34878D82A}">
                    <a16:rowId xmlns:a16="http://schemas.microsoft.com/office/drawing/2014/main" val="1708392420"/>
                  </a:ext>
                </a:extLst>
              </a:tr>
              <a:tr h="1426902">
                <a:tc>
                  <a:txBody>
                    <a:bodyPr/>
                    <a:lstStyle/>
                    <a:p>
                      <a:pPr marL="0" marR="0">
                        <a:lnSpc>
                          <a:spcPct val="115000"/>
                        </a:lnSpc>
                        <a:spcBef>
                          <a:spcPts val="0"/>
                        </a:spcBef>
                        <a:spcAft>
                          <a:spcPts val="0"/>
                        </a:spcAft>
                      </a:pPr>
                      <a:r>
                        <a:rPr lang="en-US" sz="2000" b="1" dirty="0">
                          <a:solidFill>
                            <a:schemeClr val="tx1">
                              <a:lumMod val="75000"/>
                              <a:lumOff val="25000"/>
                            </a:schemeClr>
                          </a:solidFill>
                          <a:effectLst/>
                        </a:rPr>
                        <a:t>Building – Commercial or any other projects </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0" marR="0" algn="ctr">
                        <a:lnSpc>
                          <a:spcPct val="115000"/>
                        </a:lnSpc>
                        <a:spcBef>
                          <a:spcPts val="0"/>
                        </a:spcBef>
                        <a:spcAft>
                          <a:spcPts val="0"/>
                        </a:spcAft>
                      </a:pPr>
                      <a:r>
                        <a:rPr lang="en-US" sz="2000" dirty="0">
                          <a:solidFill>
                            <a:schemeClr val="tx1">
                              <a:lumMod val="75000"/>
                              <a:lumOff val="25000"/>
                            </a:schemeClr>
                          </a:solidFill>
                          <a:effectLst/>
                        </a:rPr>
                        <a:t>100</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893" marR="210669" marT="140446" marB="140446">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vMerge="1">
                  <a:txBody>
                    <a:bodyPr/>
                    <a:lstStyle/>
                    <a:p>
                      <a:endParaRPr lang="en-US"/>
                    </a:p>
                  </a:txBody>
                  <a:tcPr/>
                </a:tc>
                <a:extLst>
                  <a:ext uri="{0D108BD9-81ED-4DB2-BD59-A6C34878D82A}">
                    <a16:rowId xmlns:a16="http://schemas.microsoft.com/office/drawing/2014/main" val="1643352536"/>
                  </a:ext>
                </a:extLst>
              </a:tr>
            </a:tbl>
          </a:graphicData>
        </a:graphic>
      </p:graphicFrame>
    </p:spTree>
    <p:extLst>
      <p:ext uri="{BB962C8B-B14F-4D97-AF65-F5344CB8AC3E}">
        <p14:creationId xmlns:p14="http://schemas.microsoft.com/office/powerpoint/2010/main" val="3742405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F45A-C0DD-4E52-8E0C-C8FE1DE03AF1}"/>
              </a:ext>
            </a:extLst>
          </p:cNvPr>
          <p:cNvSpPr txBox="1">
            <a:spLocks/>
          </p:cNvSpPr>
          <p:nvPr/>
        </p:nvSpPr>
        <p:spPr>
          <a:xfrm>
            <a:off x="1156518" y="1482543"/>
            <a:ext cx="10159889" cy="4390573"/>
          </a:xfrm>
          <a:prstGeom prst="rect">
            <a:avLst/>
          </a:prstGeom>
          <a:ln>
            <a:solidFill>
              <a:srgbClr val="0070C0"/>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Application for Registration of Project</a:t>
            </a:r>
            <a:br>
              <a:rPr lang="en-US" sz="3200" dirty="0"/>
            </a:br>
            <a:br>
              <a:rPr lang="en-US" sz="3200" dirty="0"/>
            </a:br>
            <a:r>
              <a:rPr lang="en-US" sz="2800" dirty="0"/>
              <a:t>1. FORM ‘A’   -  NEW PROJECTS </a:t>
            </a:r>
          </a:p>
          <a:p>
            <a:r>
              <a:rPr lang="en-US" sz="2800" dirty="0"/>
              <a:t>    FORM ‘A1’ – ONGOING PROJECTS</a:t>
            </a:r>
            <a:br>
              <a:rPr lang="en-US" sz="2800" dirty="0"/>
            </a:br>
            <a:br>
              <a:rPr lang="en-US" sz="2800" dirty="0"/>
            </a:br>
            <a:r>
              <a:rPr lang="en-US" sz="2800" dirty="0"/>
              <a:t>2. FORM ‘B’ – </a:t>
            </a:r>
            <a:br>
              <a:rPr lang="en-US" sz="2800" dirty="0"/>
            </a:br>
            <a:r>
              <a:rPr lang="en-US" sz="2800" dirty="0"/>
              <a:t>Affidavit cum Declaration by Promoter</a:t>
            </a:r>
            <a:br>
              <a:rPr lang="en-US" sz="4000" dirty="0"/>
            </a:br>
            <a:br>
              <a:rPr lang="en-US" sz="3200" dirty="0"/>
            </a:br>
            <a:r>
              <a:rPr lang="en-US" sz="3200" dirty="0"/>
              <a:t>3. Attachment / Annexures</a:t>
            </a:r>
          </a:p>
          <a:p>
            <a:r>
              <a:rPr lang="en-US" sz="3200" dirty="0"/>
              <a:t> </a:t>
            </a:r>
          </a:p>
          <a:p>
            <a:r>
              <a:rPr lang="en-US" sz="3200" dirty="0"/>
              <a:t>4. Registration Fees in DD </a:t>
            </a:r>
            <a:endParaRPr lang="en-IN" sz="3200" dirty="0"/>
          </a:p>
        </p:txBody>
      </p:sp>
      <p:sp>
        <p:nvSpPr>
          <p:cNvPr id="3" name="Title 7">
            <a:extLst>
              <a:ext uri="{FF2B5EF4-FFF2-40B4-BE49-F238E27FC236}">
                <a16:creationId xmlns:a16="http://schemas.microsoft.com/office/drawing/2014/main" id="{47BF90A9-D7C8-4A8F-80B7-6BB80AB7036B}"/>
              </a:ext>
            </a:extLst>
          </p:cNvPr>
          <p:cNvSpPr txBox="1">
            <a:spLocks/>
          </p:cNvSpPr>
          <p:nvPr/>
        </p:nvSpPr>
        <p:spPr>
          <a:xfrm>
            <a:off x="2319568" y="199292"/>
            <a:ext cx="6889237" cy="562708"/>
          </a:xfrm>
          <a:prstGeom prst="rect">
            <a:avLst/>
          </a:prstGeom>
          <a:solidFill>
            <a:srgbClr val="2DA2BE"/>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spc="-20" dirty="0">
                <a:solidFill>
                  <a:schemeClr val="bg1"/>
                </a:solidFill>
                <a:cs typeface="Arial"/>
              </a:rPr>
              <a:t>Registration – Details and Documents</a:t>
            </a:r>
            <a:endParaRPr lang="en-IN" sz="3200" dirty="0">
              <a:solidFill>
                <a:schemeClr val="bg1"/>
              </a:solidFill>
            </a:endParaRPr>
          </a:p>
        </p:txBody>
      </p:sp>
    </p:spTree>
    <p:extLst>
      <p:ext uri="{BB962C8B-B14F-4D97-AF65-F5344CB8AC3E}">
        <p14:creationId xmlns:p14="http://schemas.microsoft.com/office/powerpoint/2010/main" val="3287728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C2ADD73-E53B-4725-95C8-8A160697E32F}"/>
              </a:ext>
            </a:extLst>
          </p:cNvPr>
          <p:cNvSpPr txBox="1">
            <a:spLocks/>
          </p:cNvSpPr>
          <p:nvPr/>
        </p:nvSpPr>
        <p:spPr>
          <a:xfrm>
            <a:off x="1508077" y="1115942"/>
            <a:ext cx="10324532" cy="51756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000"/>
              <a:t>Promoter can collect money from Allottees as per Agreed terms</a:t>
            </a:r>
            <a:endParaRPr lang="en-US" sz="2000"/>
          </a:p>
          <a:p>
            <a:r>
              <a:rPr lang="en-IN" sz="2000"/>
              <a:t>Out of collection 30 % is free to use by promoter</a:t>
            </a:r>
            <a:endParaRPr lang="en-US" sz="2000"/>
          </a:p>
          <a:p>
            <a:r>
              <a:rPr lang="en-IN" sz="2000"/>
              <a:t>Balance 70 % shall be deposited in designated project bank account</a:t>
            </a:r>
            <a:endParaRPr lang="en-US" sz="2000"/>
          </a:p>
          <a:p>
            <a:r>
              <a:rPr lang="en-IN" sz="2000"/>
              <a:t>70 % Money shall be allowed to withdraw based on % of completion of the project. </a:t>
            </a:r>
            <a:endParaRPr lang="en-US" sz="2000"/>
          </a:p>
          <a:p>
            <a:r>
              <a:rPr lang="en-IN" sz="2000"/>
              <a:t>Promoter to collect and withdraw only after collection of certificate from 3 professionals – Architect, CA and Engineer</a:t>
            </a:r>
            <a:endParaRPr lang="en-US" sz="2000"/>
          </a:p>
          <a:p>
            <a:r>
              <a:rPr lang="en-IN" sz="2000"/>
              <a:t>Withdrawn money shall be utilised for the specified project</a:t>
            </a:r>
            <a:endParaRPr lang="en-US" sz="2000"/>
          </a:p>
          <a:p>
            <a:r>
              <a:rPr lang="en-IN" sz="2000"/>
              <a:t>At the end of the project, surplus left if any in bank account is free to utilise by the promoter</a:t>
            </a:r>
            <a:r>
              <a:rPr lang="en-US" sz="2000"/>
              <a:t> </a:t>
            </a:r>
            <a:r>
              <a:rPr lang="en-IN" sz="2000"/>
              <a:t>(compliance is applicable to both Landowner and Builder)</a:t>
            </a:r>
          </a:p>
          <a:p>
            <a:pPr marL="0" indent="0">
              <a:buFont typeface="Arial" panose="020B0604020202020204" pitchFamily="34" charset="0"/>
              <a:buNone/>
            </a:pPr>
            <a:endParaRPr lang="en-US" sz="2000" dirty="0"/>
          </a:p>
        </p:txBody>
      </p:sp>
      <p:pic>
        <p:nvPicPr>
          <p:cNvPr id="3" name="Picture 2">
            <a:extLst>
              <a:ext uri="{FF2B5EF4-FFF2-40B4-BE49-F238E27FC236}">
                <a16:creationId xmlns:a16="http://schemas.microsoft.com/office/drawing/2014/main" id="{9445347F-83DB-4EF1-BE9C-5BC4C605BF60}"/>
              </a:ext>
            </a:extLst>
          </p:cNvPr>
          <p:cNvPicPr/>
          <p:nvPr/>
        </p:nvPicPr>
        <p:blipFill rotWithShape="1">
          <a:blip r:embed="rId2"/>
          <a:srcRect l="27426" t="54595" r="27789" b="27571"/>
          <a:stretch/>
        </p:blipFill>
        <p:spPr bwMode="auto">
          <a:xfrm>
            <a:off x="1810934" y="4624960"/>
            <a:ext cx="9837429" cy="1864549"/>
          </a:xfrm>
          <a:prstGeom prst="rect">
            <a:avLst/>
          </a:prstGeom>
          <a:ln>
            <a:noFill/>
          </a:ln>
          <a:extLst>
            <a:ext uri="{53640926-AAD7-44D8-BBD7-CCE9431645EC}">
              <a14:shadowObscured xmlns:a14="http://schemas.microsoft.com/office/drawing/2010/main"/>
            </a:ext>
          </a:extLst>
        </p:spPr>
      </p:pic>
      <p:sp>
        <p:nvSpPr>
          <p:cNvPr id="4" name="Title 7">
            <a:extLst>
              <a:ext uri="{FF2B5EF4-FFF2-40B4-BE49-F238E27FC236}">
                <a16:creationId xmlns:a16="http://schemas.microsoft.com/office/drawing/2014/main" id="{B8F93BB7-0377-41EC-953E-91A06C9C4424}"/>
              </a:ext>
            </a:extLst>
          </p:cNvPr>
          <p:cNvSpPr txBox="1">
            <a:spLocks/>
          </p:cNvSpPr>
          <p:nvPr/>
        </p:nvSpPr>
        <p:spPr>
          <a:xfrm>
            <a:off x="2589854" y="0"/>
            <a:ext cx="7519662" cy="562708"/>
          </a:xfrm>
          <a:prstGeom prst="rect">
            <a:avLst/>
          </a:prstGeom>
          <a:solidFill>
            <a:srgbClr val="2DA2BE"/>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200" dirty="0">
                <a:solidFill>
                  <a:schemeClr val="bg1"/>
                </a:solidFill>
              </a:rPr>
              <a:t>Financial Management / Funds utilisation</a:t>
            </a:r>
          </a:p>
        </p:txBody>
      </p:sp>
    </p:spTree>
    <p:extLst>
      <p:ext uri="{BB962C8B-B14F-4D97-AF65-F5344CB8AC3E}">
        <p14:creationId xmlns:p14="http://schemas.microsoft.com/office/powerpoint/2010/main" val="634663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13011" y="244867"/>
            <a:ext cx="10159890" cy="709612"/>
          </a:xfrm>
          <a:prstGeom prst="rect">
            <a:avLst/>
          </a:prstGeom>
          <a:ln>
            <a:solidFill>
              <a:schemeClr val="accent5">
                <a:lumMod val="20000"/>
                <a:lumOff val="80000"/>
              </a:schemeClr>
            </a:solidFill>
          </a:ln>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Post RERA – Business Cycle</a:t>
            </a:r>
          </a:p>
        </p:txBody>
      </p:sp>
      <p:graphicFrame>
        <p:nvGraphicFramePr>
          <p:cNvPr id="3" name="Diagram 2"/>
          <p:cNvGraphicFramePr/>
          <p:nvPr>
            <p:extLst>
              <p:ext uri="{D42A27DB-BD31-4B8C-83A1-F6EECF244321}">
                <p14:modId xmlns:p14="http://schemas.microsoft.com/office/powerpoint/2010/main" val="1219186683"/>
              </p:ext>
            </p:extLst>
          </p:nvPr>
        </p:nvGraphicFramePr>
        <p:xfrm>
          <a:off x="2067636" y="1317009"/>
          <a:ext cx="9150823" cy="4647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340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13011" y="257567"/>
            <a:ext cx="10159890" cy="709612"/>
          </a:xfrm>
          <a:prstGeom prst="rect">
            <a:avLst/>
          </a:prstGeom>
          <a:ln>
            <a:solidFill>
              <a:schemeClr val="accent5">
                <a:lumMod val="20000"/>
                <a:lumOff val="80000"/>
              </a:schemeClr>
            </a:solidFill>
          </a:ln>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Post RERA – Customer Transactions</a:t>
            </a:r>
          </a:p>
        </p:txBody>
      </p:sp>
      <p:graphicFrame>
        <p:nvGraphicFramePr>
          <p:cNvPr id="3" name="Diagram 2"/>
          <p:cNvGraphicFramePr/>
          <p:nvPr>
            <p:extLst>
              <p:ext uri="{D42A27DB-BD31-4B8C-83A1-F6EECF244321}">
                <p14:modId xmlns:p14="http://schemas.microsoft.com/office/powerpoint/2010/main" val="2553484736"/>
              </p:ext>
            </p:extLst>
          </p:nvPr>
        </p:nvGraphicFramePr>
        <p:xfrm>
          <a:off x="2067636" y="1317009"/>
          <a:ext cx="9150823" cy="4647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6553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0" y="0"/>
            <a:ext cx="12192000" cy="708528"/>
          </a:xfrm>
        </p:spPr>
        <p:txBody>
          <a:bodyPr>
            <a:noAutofit/>
          </a:bodyPr>
          <a:lstStyle/>
          <a:p>
            <a:r>
              <a:rPr lang="en-US" sz="2800" dirty="0"/>
              <a:t>Critical aspects to be considered while filing the applications for grant of Registration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48297" y="1172306"/>
            <a:ext cx="11622076" cy="5849817"/>
          </a:xfrm>
        </p:spPr>
        <p:txBody>
          <a:bodyPr/>
          <a:lstStyle/>
          <a:p>
            <a:pPr marL="457200" indent="-457200" algn="l">
              <a:buFont typeface="+mj-lt"/>
              <a:buAutoNum type="arabicPeriod"/>
            </a:pPr>
            <a:r>
              <a:rPr lang="en-US" dirty="0">
                <a:solidFill>
                  <a:srgbClr val="FF0000"/>
                </a:solidFill>
              </a:rPr>
              <a:t>Promoter Details </a:t>
            </a:r>
            <a:r>
              <a:rPr lang="en-US" dirty="0"/>
              <a:t>– KYC, Background, Financial Statements</a:t>
            </a:r>
          </a:p>
          <a:p>
            <a:pPr marL="457200" indent="-457200" algn="l">
              <a:buFont typeface="+mj-lt"/>
              <a:buAutoNum type="arabicPeriod"/>
            </a:pPr>
            <a:r>
              <a:rPr lang="en-US" dirty="0">
                <a:solidFill>
                  <a:srgbClr val="FF0000"/>
                </a:solidFill>
              </a:rPr>
              <a:t>Land Details </a:t>
            </a:r>
            <a:r>
              <a:rPr lang="en-US" dirty="0"/>
              <a:t>– Ownership, Development Agreement, Revenue Records</a:t>
            </a:r>
          </a:p>
          <a:p>
            <a:pPr marL="457200" indent="-457200" algn="l">
              <a:buFont typeface="+mj-lt"/>
              <a:buAutoNum type="arabicPeriod"/>
            </a:pPr>
            <a:r>
              <a:rPr lang="en-US" dirty="0">
                <a:solidFill>
                  <a:srgbClr val="FF0000"/>
                </a:solidFill>
              </a:rPr>
              <a:t>Sanction Plan </a:t>
            </a:r>
            <a:r>
              <a:rPr lang="en-US" dirty="0"/>
              <a:t>– Issued by planning authority – shall have validity</a:t>
            </a:r>
          </a:p>
          <a:p>
            <a:pPr marL="457200" indent="-457200" algn="l">
              <a:buFont typeface="+mj-lt"/>
              <a:buAutoNum type="arabicPeriod"/>
            </a:pPr>
            <a:r>
              <a:rPr lang="en-US" dirty="0">
                <a:solidFill>
                  <a:srgbClr val="FF0000"/>
                </a:solidFill>
              </a:rPr>
              <a:t>NOC’s – Various NOC’s </a:t>
            </a:r>
            <a:r>
              <a:rPr lang="en-US" dirty="0"/>
              <a:t>– AAI, Electricity, Fire, Water, Road, Rail…</a:t>
            </a:r>
          </a:p>
          <a:p>
            <a:pPr marL="457200" indent="-457200" algn="l">
              <a:buFont typeface="+mj-lt"/>
              <a:buAutoNum type="arabicPeriod"/>
            </a:pPr>
            <a:r>
              <a:rPr lang="en-US" dirty="0">
                <a:solidFill>
                  <a:srgbClr val="FF0000"/>
                </a:solidFill>
              </a:rPr>
              <a:t>Affidavit </a:t>
            </a:r>
            <a:r>
              <a:rPr lang="en-US" dirty="0"/>
              <a:t>– Form B – very important document</a:t>
            </a:r>
            <a:endParaRPr lang="en-US" dirty="0">
              <a:solidFill>
                <a:srgbClr val="FF0000"/>
              </a:solidFill>
            </a:endParaRPr>
          </a:p>
          <a:p>
            <a:pPr marL="457200" indent="-457200" algn="l">
              <a:buFont typeface="+mj-lt"/>
              <a:buAutoNum type="arabicPeriod"/>
            </a:pPr>
            <a:r>
              <a:rPr lang="en-US" dirty="0">
                <a:solidFill>
                  <a:srgbClr val="FF0000"/>
                </a:solidFill>
              </a:rPr>
              <a:t>Specification / Technical Specification </a:t>
            </a:r>
            <a:r>
              <a:rPr lang="en-US" dirty="0"/>
              <a:t>– very critical and be clear on deliverables </a:t>
            </a:r>
            <a:endParaRPr lang="en-US" dirty="0">
              <a:solidFill>
                <a:srgbClr val="FF0000"/>
              </a:solidFill>
            </a:endParaRPr>
          </a:p>
          <a:p>
            <a:pPr marL="457200" indent="-457200" algn="l">
              <a:buFont typeface="+mj-lt"/>
              <a:buAutoNum type="arabicPeriod"/>
            </a:pPr>
            <a:r>
              <a:rPr lang="en-US" dirty="0">
                <a:solidFill>
                  <a:srgbClr val="FF0000"/>
                </a:solidFill>
              </a:rPr>
              <a:t>Legal Drafts – allotment letter, Agreement, Sale Deed – </a:t>
            </a:r>
            <a:r>
              <a:rPr lang="en-US" dirty="0"/>
              <a:t>As per RERA</a:t>
            </a:r>
          </a:p>
          <a:p>
            <a:pPr marL="457200" indent="-457200" algn="l">
              <a:buFont typeface="+mj-lt"/>
              <a:buAutoNum type="arabicPeriod"/>
            </a:pPr>
            <a:r>
              <a:rPr lang="en-US" dirty="0">
                <a:solidFill>
                  <a:srgbClr val="FF0000"/>
                </a:solidFill>
              </a:rPr>
              <a:t>Estimated Cost of Project – </a:t>
            </a:r>
            <a:r>
              <a:rPr lang="en-US" dirty="0"/>
              <a:t>Land and Development</a:t>
            </a:r>
          </a:p>
          <a:p>
            <a:pPr marL="457200" indent="-457200" algn="l">
              <a:buFont typeface="+mj-lt"/>
              <a:buAutoNum type="arabicPeriod"/>
            </a:pPr>
            <a:r>
              <a:rPr lang="en-US" dirty="0">
                <a:solidFill>
                  <a:srgbClr val="FF0000"/>
                </a:solidFill>
              </a:rPr>
              <a:t>Project Bank Account – </a:t>
            </a:r>
            <a:r>
              <a:rPr lang="en-US" dirty="0"/>
              <a:t>Designated Bank Account for the Project</a:t>
            </a:r>
          </a:p>
          <a:p>
            <a:pPr marL="457200" indent="-457200" algn="l">
              <a:buFont typeface="+mj-lt"/>
              <a:buAutoNum type="arabicPeriod"/>
            </a:pPr>
            <a:r>
              <a:rPr lang="en-US" dirty="0">
                <a:solidFill>
                  <a:srgbClr val="FF0000"/>
                </a:solidFill>
              </a:rPr>
              <a:t>Start date and End Date – </a:t>
            </a:r>
            <a:r>
              <a:rPr lang="en-US" dirty="0"/>
              <a:t>Considering the past experience and various factors </a:t>
            </a:r>
          </a:p>
          <a:p>
            <a:pPr marL="457200" indent="-457200" algn="l">
              <a:buFont typeface="+mj-lt"/>
              <a:buAutoNum type="arabicPeriod"/>
            </a:pPr>
            <a:r>
              <a:rPr lang="en-US" dirty="0">
                <a:solidFill>
                  <a:srgbClr val="FF0000"/>
                </a:solidFill>
              </a:rPr>
              <a:t>Other details – </a:t>
            </a:r>
            <a:r>
              <a:rPr lang="en-US" dirty="0"/>
              <a:t>Litigation, Area Statement, professional details, other details</a:t>
            </a:r>
          </a:p>
        </p:txBody>
      </p:sp>
    </p:spTree>
    <p:extLst>
      <p:ext uri="{BB962C8B-B14F-4D97-AF65-F5344CB8AC3E}">
        <p14:creationId xmlns:p14="http://schemas.microsoft.com/office/powerpoint/2010/main" val="3725315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5812" y="1303780"/>
            <a:ext cx="10159890" cy="5260306"/>
          </a:xfrm>
          <a:prstGeom prst="rect">
            <a:avLst/>
          </a:prstGeom>
          <a:ln>
            <a:solidFill>
              <a:schemeClr val="accent5">
                <a:lumMod val="20000"/>
                <a:lumOff val="80000"/>
              </a:schemeClr>
            </a:solidFill>
          </a:ln>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eaLnBrk="0" hangingPunct="0"/>
            <a:r>
              <a:rPr lang="en-IN" sz="2000" dirty="0"/>
              <a:t>that seventy per cent. of the amounts realised for the real estate project from the </a:t>
            </a:r>
            <a:r>
              <a:rPr lang="en-IN" sz="2000" dirty="0" err="1"/>
              <a:t>allottees</a:t>
            </a:r>
            <a:r>
              <a:rPr lang="en-IN" sz="2000" dirty="0"/>
              <a:t>, from time to time, shall be </a:t>
            </a:r>
            <a:r>
              <a:rPr lang="en-IN" sz="2000" b="1" u="sng" dirty="0"/>
              <a:t>deposited</a:t>
            </a:r>
            <a:r>
              <a:rPr lang="en-IN" sz="2000" dirty="0"/>
              <a:t> in a separate account to be maintained in a scheduled bank to cover the cost of construction and the land cost and </a:t>
            </a:r>
            <a:r>
              <a:rPr lang="en-IN" sz="2000" b="1" u="sng" dirty="0"/>
              <a:t>shall be used only for that purpose</a:t>
            </a:r>
            <a:endParaRPr lang="en-US" sz="2000" b="1" u="sng" dirty="0"/>
          </a:p>
          <a:p>
            <a:pPr algn="just" eaLnBrk="0" hangingPunct="0"/>
            <a:endParaRPr lang="en-IN" sz="2000" dirty="0"/>
          </a:p>
          <a:p>
            <a:pPr algn="just" eaLnBrk="0" hangingPunct="0"/>
            <a:r>
              <a:rPr lang="en-IN" sz="2000" dirty="0"/>
              <a:t>Provided that the promoter shall </a:t>
            </a:r>
            <a:r>
              <a:rPr lang="en-IN" sz="2000" b="1" u="sng" dirty="0"/>
              <a:t>withdraw</a:t>
            </a:r>
            <a:r>
              <a:rPr lang="en-IN" sz="2000" dirty="0"/>
              <a:t> the amounts from the separate account, to cover the cost of the project, in </a:t>
            </a:r>
            <a:r>
              <a:rPr lang="en-IN" sz="2000" b="1" u="sng" dirty="0"/>
              <a:t>proportion to the percentage of completion of the project</a:t>
            </a:r>
            <a:endParaRPr lang="en-IN" sz="2000" dirty="0"/>
          </a:p>
          <a:p>
            <a:pPr algn="just" eaLnBrk="0" hangingPunct="0"/>
            <a:endParaRPr lang="en-US" sz="2000" dirty="0"/>
          </a:p>
          <a:p>
            <a:pPr algn="just" eaLnBrk="0" hangingPunct="0"/>
            <a:r>
              <a:rPr lang="en-IN" sz="2000" dirty="0"/>
              <a:t>Provided further that the amounts from the separate account shall be withdrawn by the promoter after it is </a:t>
            </a:r>
            <a:r>
              <a:rPr lang="en-IN" sz="2000" b="1" u="sng" dirty="0"/>
              <a:t>certified</a:t>
            </a:r>
            <a:r>
              <a:rPr lang="en-IN" sz="2000" dirty="0"/>
              <a:t> by an engineer, an architect and a </a:t>
            </a:r>
            <a:r>
              <a:rPr lang="en-IN" sz="2000" b="1" u="sng" dirty="0"/>
              <a:t>chartered accountant</a:t>
            </a:r>
            <a:r>
              <a:rPr lang="en-IN" sz="2000" b="1" dirty="0"/>
              <a:t> </a:t>
            </a:r>
            <a:r>
              <a:rPr lang="en-IN" sz="2000" b="1" u="sng" dirty="0"/>
              <a:t>in practice</a:t>
            </a:r>
            <a:r>
              <a:rPr lang="en-IN" sz="2000" dirty="0"/>
              <a:t> that the withdrawal is in proportion to the percentage of completion of the project</a:t>
            </a:r>
          </a:p>
          <a:p>
            <a:pPr algn="just" eaLnBrk="0" hangingPunct="0"/>
            <a:endParaRPr lang="en-US" sz="2000" dirty="0"/>
          </a:p>
          <a:p>
            <a:pPr algn="just" eaLnBrk="0" hangingPunct="0"/>
            <a:r>
              <a:rPr lang="en-IN" sz="2000" dirty="0"/>
              <a:t>Provided also that the promoter shall get </a:t>
            </a:r>
            <a:r>
              <a:rPr lang="en-IN" sz="2000" b="1" u="sng" dirty="0"/>
              <a:t>his accounts audited</a:t>
            </a:r>
            <a:r>
              <a:rPr lang="en-IN" sz="2000" dirty="0"/>
              <a:t> within six months after the end of every financial year by a chartered accountant in practice, and shall produce a statement of accounts duly certified and signed by such chartered accountant and it shall be verified during the audit that the amounts collected for a particular project have been utilised for the project and the withdrawal has been in compliance with the proportion to the percentage of completion of the project.</a:t>
            </a:r>
            <a:endParaRPr lang="en-US" sz="2000" dirty="0"/>
          </a:p>
          <a:p>
            <a:pPr algn="l"/>
            <a:endParaRPr lang="en-US" sz="2000" dirty="0"/>
          </a:p>
        </p:txBody>
      </p:sp>
      <p:sp>
        <p:nvSpPr>
          <p:cNvPr id="3" name="Title 1"/>
          <p:cNvSpPr txBox="1">
            <a:spLocks/>
          </p:cNvSpPr>
          <p:nvPr/>
        </p:nvSpPr>
        <p:spPr>
          <a:xfrm>
            <a:off x="1355811" y="397267"/>
            <a:ext cx="10159890" cy="709612"/>
          </a:xfrm>
          <a:prstGeom prst="rect">
            <a:avLst/>
          </a:prstGeom>
          <a:ln>
            <a:solidFill>
              <a:schemeClr val="accent5">
                <a:lumMod val="20000"/>
                <a:lumOff val="80000"/>
              </a:schemeClr>
            </a:solidFill>
          </a:ln>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Professional - Reference in the Act – Sec 4(2)(l)(D)</a:t>
            </a:r>
          </a:p>
        </p:txBody>
      </p:sp>
    </p:spTree>
    <p:extLst>
      <p:ext uri="{BB962C8B-B14F-4D97-AF65-F5344CB8AC3E}">
        <p14:creationId xmlns:p14="http://schemas.microsoft.com/office/powerpoint/2010/main" val="3955530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920872" y="237095"/>
            <a:ext cx="3133091" cy="382156"/>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12700">
              <a:lnSpc>
                <a:spcPct val="100000"/>
              </a:lnSpc>
              <a:spcBef>
                <a:spcPts val="100"/>
              </a:spcBef>
            </a:pPr>
            <a:r>
              <a:rPr lang="en-US" sz="2400" spc="-10" dirty="0">
                <a:solidFill>
                  <a:srgbClr val="000000"/>
                </a:solidFill>
                <a:latin typeface="Verdana"/>
                <a:cs typeface="Verdana"/>
              </a:rPr>
              <a:t>Penalties</a:t>
            </a:r>
            <a:endParaRPr lang="en-US" sz="2400" dirty="0">
              <a:latin typeface="Verdana"/>
              <a:cs typeface="Verdana"/>
            </a:endParaRPr>
          </a:p>
        </p:txBody>
      </p:sp>
      <p:grpSp>
        <p:nvGrpSpPr>
          <p:cNvPr id="5" name="object 3"/>
          <p:cNvGrpSpPr/>
          <p:nvPr/>
        </p:nvGrpSpPr>
        <p:grpSpPr>
          <a:xfrm>
            <a:off x="364236" y="1344167"/>
            <a:ext cx="2007235" cy="4742815"/>
            <a:chOff x="364236" y="1344167"/>
            <a:chExt cx="2007235" cy="4742815"/>
          </a:xfrm>
        </p:grpSpPr>
        <p:sp>
          <p:nvSpPr>
            <p:cNvPr id="6" name="object 4"/>
            <p:cNvSpPr/>
            <p:nvPr/>
          </p:nvSpPr>
          <p:spPr>
            <a:xfrm>
              <a:off x="377190" y="1357121"/>
              <a:ext cx="1981200" cy="4716780"/>
            </a:xfrm>
            <a:custGeom>
              <a:avLst/>
              <a:gdLst/>
              <a:ahLst/>
              <a:cxnLst/>
              <a:rect l="l" t="t" r="r" b="b"/>
              <a:pathLst>
                <a:path w="1981200" h="4716780">
                  <a:moveTo>
                    <a:pt x="0" y="0"/>
                  </a:moveTo>
                  <a:lnTo>
                    <a:pt x="0" y="4716780"/>
                  </a:lnTo>
                  <a:lnTo>
                    <a:pt x="1981200" y="3773424"/>
                  </a:lnTo>
                  <a:lnTo>
                    <a:pt x="1981200" y="943355"/>
                  </a:lnTo>
                  <a:lnTo>
                    <a:pt x="0" y="0"/>
                  </a:lnTo>
                  <a:close/>
                </a:path>
              </a:pathLst>
            </a:custGeom>
            <a:solidFill>
              <a:srgbClr val="85BB24"/>
            </a:solidFill>
          </p:spPr>
          <p:txBody>
            <a:bodyPr wrap="square" lIns="0" tIns="0" rIns="0" bIns="0" rtlCol="0"/>
            <a:lstStyle/>
            <a:p>
              <a:endParaRPr sz="2000"/>
            </a:p>
          </p:txBody>
        </p:sp>
        <p:sp>
          <p:nvSpPr>
            <p:cNvPr id="7" name="object 5"/>
            <p:cNvSpPr/>
            <p:nvPr/>
          </p:nvSpPr>
          <p:spPr>
            <a:xfrm>
              <a:off x="377190" y="1357121"/>
              <a:ext cx="1981200" cy="4716780"/>
            </a:xfrm>
            <a:custGeom>
              <a:avLst/>
              <a:gdLst/>
              <a:ahLst/>
              <a:cxnLst/>
              <a:rect l="l" t="t" r="r" b="b"/>
              <a:pathLst>
                <a:path w="1981200" h="4716780">
                  <a:moveTo>
                    <a:pt x="0" y="4716780"/>
                  </a:moveTo>
                  <a:lnTo>
                    <a:pt x="0" y="0"/>
                  </a:lnTo>
                  <a:lnTo>
                    <a:pt x="1981200" y="943355"/>
                  </a:lnTo>
                  <a:lnTo>
                    <a:pt x="1981200" y="3773424"/>
                  </a:lnTo>
                  <a:lnTo>
                    <a:pt x="0" y="4716780"/>
                  </a:lnTo>
                  <a:close/>
                </a:path>
              </a:pathLst>
            </a:custGeom>
            <a:ln w="25908">
              <a:solidFill>
                <a:srgbClr val="FFFFFF"/>
              </a:solidFill>
            </a:ln>
          </p:spPr>
          <p:txBody>
            <a:bodyPr wrap="square" lIns="0" tIns="0" rIns="0" bIns="0" rtlCol="0"/>
            <a:lstStyle/>
            <a:p>
              <a:endParaRPr sz="2000"/>
            </a:p>
          </p:txBody>
        </p:sp>
      </p:grpSp>
      <p:sp>
        <p:nvSpPr>
          <p:cNvPr id="8" name="object 6"/>
          <p:cNvSpPr txBox="1"/>
          <p:nvPr/>
        </p:nvSpPr>
        <p:spPr>
          <a:xfrm>
            <a:off x="455168" y="3023996"/>
            <a:ext cx="1712595" cy="1969770"/>
          </a:xfrm>
          <a:prstGeom prst="rect">
            <a:avLst/>
          </a:prstGeom>
        </p:spPr>
        <p:txBody>
          <a:bodyPr vert="horz" wrap="square" lIns="0" tIns="30480" rIns="0" bIns="0" rtlCol="0">
            <a:spAutoFit/>
          </a:bodyPr>
          <a:lstStyle/>
          <a:p>
            <a:pPr marL="12700" marR="5080">
              <a:lnSpc>
                <a:spcPct val="90000"/>
              </a:lnSpc>
              <a:spcBef>
                <a:spcPts val="240"/>
              </a:spcBef>
            </a:pPr>
            <a:r>
              <a:rPr sz="1400" dirty="0">
                <a:solidFill>
                  <a:srgbClr val="FFFFFF"/>
                </a:solidFill>
                <a:latin typeface="Verdana"/>
                <a:cs typeface="Verdana"/>
              </a:rPr>
              <a:t>If </a:t>
            </a:r>
            <a:r>
              <a:rPr sz="1400" spc="-10" dirty="0">
                <a:solidFill>
                  <a:srgbClr val="FFFFFF"/>
                </a:solidFill>
                <a:latin typeface="Verdana"/>
                <a:cs typeface="Verdana"/>
              </a:rPr>
              <a:t>any </a:t>
            </a:r>
            <a:r>
              <a:rPr sz="1400" spc="-5" dirty="0">
                <a:solidFill>
                  <a:srgbClr val="FFFFFF"/>
                </a:solidFill>
                <a:latin typeface="Verdana"/>
                <a:cs typeface="Verdana"/>
              </a:rPr>
              <a:t>promoter  </a:t>
            </a:r>
            <a:r>
              <a:rPr sz="1400" spc="-10" dirty="0">
                <a:solidFill>
                  <a:srgbClr val="FFFFFF"/>
                </a:solidFill>
                <a:latin typeface="Verdana"/>
                <a:cs typeface="Verdana"/>
              </a:rPr>
              <a:t>contravenes </a:t>
            </a:r>
            <a:r>
              <a:rPr sz="1400" spc="-5" dirty="0">
                <a:solidFill>
                  <a:srgbClr val="FFFFFF"/>
                </a:solidFill>
                <a:latin typeface="Verdana"/>
                <a:cs typeface="Verdana"/>
              </a:rPr>
              <a:t>the  provisions </a:t>
            </a:r>
            <a:r>
              <a:rPr sz="1400" dirty="0">
                <a:solidFill>
                  <a:srgbClr val="FFFFFF"/>
                </a:solidFill>
                <a:latin typeface="Verdana"/>
                <a:cs typeface="Verdana"/>
              </a:rPr>
              <a:t>of  </a:t>
            </a:r>
            <a:r>
              <a:rPr sz="1400" spc="-10" dirty="0">
                <a:solidFill>
                  <a:srgbClr val="FFFFFF"/>
                </a:solidFill>
                <a:latin typeface="Verdana"/>
                <a:cs typeface="Verdana"/>
              </a:rPr>
              <a:t>registration </a:t>
            </a:r>
            <a:r>
              <a:rPr sz="1400" dirty="0">
                <a:solidFill>
                  <a:srgbClr val="FFFFFF"/>
                </a:solidFill>
                <a:latin typeface="Verdana"/>
                <a:cs typeface="Verdana"/>
              </a:rPr>
              <a:t>- </a:t>
            </a:r>
            <a:r>
              <a:rPr sz="1400" spc="-5" dirty="0">
                <a:solidFill>
                  <a:srgbClr val="FFFFFF"/>
                </a:solidFill>
                <a:latin typeface="Verdana"/>
                <a:cs typeface="Verdana"/>
              </a:rPr>
              <a:t>liable to  penalty upto </a:t>
            </a:r>
            <a:r>
              <a:rPr sz="1400" dirty="0">
                <a:solidFill>
                  <a:srgbClr val="FFFFFF"/>
                </a:solidFill>
                <a:latin typeface="Verdana"/>
                <a:cs typeface="Verdana"/>
              </a:rPr>
              <a:t>10% of  </a:t>
            </a:r>
            <a:r>
              <a:rPr sz="1400" spc="-5" dirty="0">
                <a:solidFill>
                  <a:srgbClr val="FFFFFF"/>
                </a:solidFill>
                <a:latin typeface="Verdana"/>
                <a:cs typeface="Verdana"/>
              </a:rPr>
              <a:t>the estimated </a:t>
            </a:r>
            <a:r>
              <a:rPr sz="1400" dirty="0">
                <a:solidFill>
                  <a:srgbClr val="FFFFFF"/>
                </a:solidFill>
                <a:latin typeface="Verdana"/>
                <a:cs typeface="Verdana"/>
              </a:rPr>
              <a:t>cost of  </a:t>
            </a:r>
            <a:r>
              <a:rPr sz="1400" spc="-5" dirty="0">
                <a:solidFill>
                  <a:srgbClr val="FFFFFF"/>
                </a:solidFill>
                <a:latin typeface="Verdana"/>
                <a:cs typeface="Verdana"/>
              </a:rPr>
              <a:t>project </a:t>
            </a:r>
            <a:r>
              <a:rPr sz="1400" dirty="0">
                <a:solidFill>
                  <a:srgbClr val="FFFFFF"/>
                </a:solidFill>
                <a:latin typeface="Verdana"/>
                <a:cs typeface="Verdana"/>
              </a:rPr>
              <a:t>as</a:t>
            </a:r>
            <a:r>
              <a:rPr sz="1400" spc="-50" dirty="0">
                <a:solidFill>
                  <a:srgbClr val="FFFFFF"/>
                </a:solidFill>
                <a:latin typeface="Verdana"/>
                <a:cs typeface="Verdana"/>
              </a:rPr>
              <a:t> </a:t>
            </a:r>
            <a:r>
              <a:rPr sz="1400" spc="-5" dirty="0">
                <a:solidFill>
                  <a:srgbClr val="FFFFFF"/>
                </a:solidFill>
                <a:latin typeface="Verdana"/>
                <a:cs typeface="Verdana"/>
              </a:rPr>
              <a:t>determined  by the</a:t>
            </a:r>
            <a:r>
              <a:rPr sz="1400" dirty="0">
                <a:solidFill>
                  <a:srgbClr val="FFFFFF"/>
                </a:solidFill>
                <a:latin typeface="Verdana"/>
                <a:cs typeface="Verdana"/>
              </a:rPr>
              <a:t> </a:t>
            </a:r>
            <a:r>
              <a:rPr sz="1400" spc="-15" dirty="0">
                <a:solidFill>
                  <a:srgbClr val="FFFFFF"/>
                </a:solidFill>
                <a:latin typeface="Verdana"/>
                <a:cs typeface="Verdana"/>
              </a:rPr>
              <a:t>Authority.</a:t>
            </a:r>
            <a:endParaRPr sz="1400">
              <a:latin typeface="Verdana"/>
              <a:cs typeface="Verdana"/>
            </a:endParaRPr>
          </a:p>
        </p:txBody>
      </p:sp>
      <p:grpSp>
        <p:nvGrpSpPr>
          <p:cNvPr id="9" name="object 7"/>
          <p:cNvGrpSpPr/>
          <p:nvPr/>
        </p:nvGrpSpPr>
        <p:grpSpPr>
          <a:xfrm>
            <a:off x="2493264" y="1344167"/>
            <a:ext cx="2007235" cy="4742815"/>
            <a:chOff x="2493264" y="1344167"/>
            <a:chExt cx="2007235" cy="4742815"/>
          </a:xfrm>
        </p:grpSpPr>
        <p:sp>
          <p:nvSpPr>
            <p:cNvPr id="10" name="object 8"/>
            <p:cNvSpPr/>
            <p:nvPr/>
          </p:nvSpPr>
          <p:spPr>
            <a:xfrm>
              <a:off x="2506218" y="1357121"/>
              <a:ext cx="1981200" cy="4716780"/>
            </a:xfrm>
            <a:custGeom>
              <a:avLst/>
              <a:gdLst/>
              <a:ahLst/>
              <a:cxnLst/>
              <a:rect l="l" t="t" r="r" b="b"/>
              <a:pathLst>
                <a:path w="1981200" h="4716780">
                  <a:moveTo>
                    <a:pt x="0" y="0"/>
                  </a:moveTo>
                  <a:lnTo>
                    <a:pt x="0" y="4716780"/>
                  </a:lnTo>
                  <a:lnTo>
                    <a:pt x="1981199" y="3773424"/>
                  </a:lnTo>
                  <a:lnTo>
                    <a:pt x="1981199" y="943355"/>
                  </a:lnTo>
                  <a:lnTo>
                    <a:pt x="0" y="0"/>
                  </a:lnTo>
                  <a:close/>
                </a:path>
              </a:pathLst>
            </a:custGeom>
            <a:solidFill>
              <a:srgbClr val="046A38"/>
            </a:solidFill>
          </p:spPr>
          <p:txBody>
            <a:bodyPr wrap="square" lIns="0" tIns="0" rIns="0" bIns="0" rtlCol="0"/>
            <a:lstStyle/>
            <a:p>
              <a:endParaRPr sz="2000"/>
            </a:p>
          </p:txBody>
        </p:sp>
        <p:sp>
          <p:nvSpPr>
            <p:cNvPr id="11" name="object 9"/>
            <p:cNvSpPr/>
            <p:nvPr/>
          </p:nvSpPr>
          <p:spPr>
            <a:xfrm>
              <a:off x="2506218" y="1357121"/>
              <a:ext cx="1981200" cy="4716780"/>
            </a:xfrm>
            <a:custGeom>
              <a:avLst/>
              <a:gdLst/>
              <a:ahLst/>
              <a:cxnLst/>
              <a:rect l="l" t="t" r="r" b="b"/>
              <a:pathLst>
                <a:path w="1981200" h="4716780">
                  <a:moveTo>
                    <a:pt x="0" y="4716780"/>
                  </a:moveTo>
                  <a:lnTo>
                    <a:pt x="0" y="0"/>
                  </a:lnTo>
                  <a:lnTo>
                    <a:pt x="1981199" y="943355"/>
                  </a:lnTo>
                  <a:lnTo>
                    <a:pt x="1981199" y="3773424"/>
                  </a:lnTo>
                  <a:lnTo>
                    <a:pt x="0" y="4716780"/>
                  </a:lnTo>
                  <a:close/>
                </a:path>
              </a:pathLst>
            </a:custGeom>
            <a:ln w="25908">
              <a:solidFill>
                <a:srgbClr val="FFFFFF"/>
              </a:solidFill>
            </a:ln>
          </p:spPr>
          <p:txBody>
            <a:bodyPr wrap="square" lIns="0" tIns="0" rIns="0" bIns="0" rtlCol="0"/>
            <a:lstStyle/>
            <a:p>
              <a:endParaRPr sz="2000"/>
            </a:p>
          </p:txBody>
        </p:sp>
      </p:grpSp>
      <p:sp>
        <p:nvSpPr>
          <p:cNvPr id="12" name="object 10"/>
          <p:cNvSpPr txBox="1"/>
          <p:nvPr/>
        </p:nvSpPr>
        <p:spPr>
          <a:xfrm>
            <a:off x="2585085" y="2694813"/>
            <a:ext cx="1764030" cy="2939266"/>
          </a:xfrm>
          <a:prstGeom prst="rect">
            <a:avLst/>
          </a:prstGeom>
        </p:spPr>
        <p:txBody>
          <a:bodyPr vert="horz" wrap="square" lIns="0" tIns="30480" rIns="0" bIns="0" rtlCol="0">
            <a:spAutoFit/>
          </a:bodyPr>
          <a:lstStyle/>
          <a:p>
            <a:pPr marL="12700" marR="5080">
              <a:lnSpc>
                <a:spcPct val="90000"/>
              </a:lnSpc>
              <a:spcBef>
                <a:spcPts val="240"/>
              </a:spcBef>
            </a:pPr>
            <a:r>
              <a:rPr sz="1400" dirty="0">
                <a:solidFill>
                  <a:srgbClr val="FFFFFF"/>
                </a:solidFill>
                <a:latin typeface="Verdana"/>
                <a:cs typeface="Verdana"/>
              </a:rPr>
              <a:t>If </a:t>
            </a:r>
            <a:r>
              <a:rPr sz="1400" spc="-10" dirty="0">
                <a:solidFill>
                  <a:srgbClr val="FFFFFF"/>
                </a:solidFill>
                <a:latin typeface="Verdana"/>
                <a:cs typeface="Verdana"/>
              </a:rPr>
              <a:t>any </a:t>
            </a:r>
            <a:r>
              <a:rPr sz="1400" spc="-5" dirty="0">
                <a:solidFill>
                  <a:srgbClr val="FFFFFF"/>
                </a:solidFill>
                <a:latin typeface="Verdana"/>
                <a:cs typeface="Verdana"/>
              </a:rPr>
              <a:t>promoter does  not comply with the  </a:t>
            </a:r>
            <a:r>
              <a:rPr sz="1400" dirty="0">
                <a:solidFill>
                  <a:srgbClr val="FFFFFF"/>
                </a:solidFill>
                <a:latin typeface="Verdana"/>
                <a:cs typeface="Verdana"/>
              </a:rPr>
              <a:t>orders, </a:t>
            </a:r>
            <a:r>
              <a:rPr sz="1400" spc="-5" dirty="0">
                <a:solidFill>
                  <a:srgbClr val="FFFFFF"/>
                </a:solidFill>
                <a:latin typeface="Verdana"/>
                <a:cs typeface="Verdana"/>
              </a:rPr>
              <a:t>decisions </a:t>
            </a:r>
            <a:r>
              <a:rPr sz="1400" dirty="0">
                <a:solidFill>
                  <a:srgbClr val="FFFFFF"/>
                </a:solidFill>
                <a:latin typeface="Verdana"/>
                <a:cs typeface="Verdana"/>
              </a:rPr>
              <a:t>or  </a:t>
            </a:r>
            <a:r>
              <a:rPr sz="1400" spc="-5" dirty="0">
                <a:solidFill>
                  <a:srgbClr val="FFFFFF"/>
                </a:solidFill>
                <a:latin typeface="Verdana"/>
                <a:cs typeface="Verdana"/>
              </a:rPr>
              <a:t>directions issued </a:t>
            </a:r>
            <a:r>
              <a:rPr sz="1400" dirty="0">
                <a:solidFill>
                  <a:srgbClr val="FFFFFF"/>
                </a:solidFill>
                <a:latin typeface="Verdana"/>
                <a:cs typeface="Verdana"/>
              </a:rPr>
              <a:t>or  </a:t>
            </a:r>
            <a:r>
              <a:rPr sz="1400" spc="-5" dirty="0">
                <a:solidFill>
                  <a:srgbClr val="FFFFFF"/>
                </a:solidFill>
                <a:latin typeface="Verdana"/>
                <a:cs typeface="Verdana"/>
              </a:rPr>
              <a:t>violate the provisions  </a:t>
            </a:r>
            <a:r>
              <a:rPr sz="1400" dirty="0">
                <a:solidFill>
                  <a:srgbClr val="FFFFFF"/>
                </a:solidFill>
                <a:latin typeface="Verdana"/>
                <a:cs typeface="Verdana"/>
              </a:rPr>
              <a:t>of </a:t>
            </a:r>
            <a:r>
              <a:rPr sz="1400" spc="-10" dirty="0">
                <a:solidFill>
                  <a:srgbClr val="FFFFFF"/>
                </a:solidFill>
                <a:latin typeface="Verdana"/>
                <a:cs typeface="Verdana"/>
              </a:rPr>
              <a:t>registration </a:t>
            </a:r>
            <a:r>
              <a:rPr sz="1400" dirty="0">
                <a:solidFill>
                  <a:srgbClr val="FFFFFF"/>
                </a:solidFill>
                <a:latin typeface="Verdana"/>
                <a:cs typeface="Verdana"/>
              </a:rPr>
              <a:t>-  </a:t>
            </a:r>
            <a:r>
              <a:rPr sz="1400" spc="-5" dirty="0">
                <a:solidFill>
                  <a:srgbClr val="FFFFFF"/>
                </a:solidFill>
                <a:latin typeface="Verdana"/>
                <a:cs typeface="Verdana"/>
              </a:rPr>
              <a:t>punishable with  imprisonment upto </a:t>
            </a:r>
            <a:r>
              <a:rPr sz="1400" dirty="0">
                <a:solidFill>
                  <a:srgbClr val="FFFFFF"/>
                </a:solidFill>
                <a:latin typeface="Verdana"/>
                <a:cs typeface="Verdana"/>
              </a:rPr>
              <a:t>3  </a:t>
            </a:r>
            <a:r>
              <a:rPr sz="1400" spc="-5" dirty="0">
                <a:solidFill>
                  <a:srgbClr val="FFFFFF"/>
                </a:solidFill>
                <a:latin typeface="Verdana"/>
                <a:cs typeface="Verdana"/>
              </a:rPr>
              <a:t>years </a:t>
            </a:r>
            <a:r>
              <a:rPr sz="1400" dirty="0">
                <a:solidFill>
                  <a:srgbClr val="FFFFFF"/>
                </a:solidFill>
                <a:latin typeface="Verdana"/>
                <a:cs typeface="Verdana"/>
              </a:rPr>
              <a:t>or </a:t>
            </a:r>
            <a:r>
              <a:rPr sz="1400" spc="-5" dirty="0">
                <a:solidFill>
                  <a:srgbClr val="FFFFFF"/>
                </a:solidFill>
                <a:latin typeface="Verdana"/>
                <a:cs typeface="Verdana"/>
              </a:rPr>
              <a:t>with fine upto  </a:t>
            </a:r>
            <a:r>
              <a:rPr sz="1400" dirty="0">
                <a:solidFill>
                  <a:srgbClr val="FFFFFF"/>
                </a:solidFill>
                <a:latin typeface="Verdana"/>
                <a:cs typeface="Verdana"/>
              </a:rPr>
              <a:t>10% of </a:t>
            </a:r>
            <a:r>
              <a:rPr sz="1400" spc="-5" dirty="0">
                <a:solidFill>
                  <a:srgbClr val="FFFFFF"/>
                </a:solidFill>
                <a:latin typeface="Verdana"/>
                <a:cs typeface="Verdana"/>
              </a:rPr>
              <a:t>the estimated  </a:t>
            </a:r>
            <a:r>
              <a:rPr sz="1400" dirty="0">
                <a:solidFill>
                  <a:srgbClr val="FFFFFF"/>
                </a:solidFill>
                <a:latin typeface="Verdana"/>
                <a:cs typeface="Verdana"/>
              </a:rPr>
              <a:t>cost of </a:t>
            </a:r>
            <a:r>
              <a:rPr sz="1400" spc="-5" dirty="0">
                <a:solidFill>
                  <a:srgbClr val="FFFFFF"/>
                </a:solidFill>
                <a:latin typeface="Verdana"/>
                <a:cs typeface="Verdana"/>
              </a:rPr>
              <a:t>the project, </a:t>
            </a:r>
            <a:r>
              <a:rPr sz="1400" dirty="0">
                <a:solidFill>
                  <a:srgbClr val="FFFFFF"/>
                </a:solidFill>
                <a:latin typeface="Verdana"/>
                <a:cs typeface="Verdana"/>
              </a:rPr>
              <a:t>or  </a:t>
            </a:r>
            <a:r>
              <a:rPr sz="1400" spc="-5" dirty="0">
                <a:solidFill>
                  <a:srgbClr val="FFFFFF"/>
                </a:solidFill>
                <a:latin typeface="Verdana"/>
                <a:cs typeface="Verdana"/>
              </a:rPr>
              <a:t>with</a:t>
            </a:r>
            <a:r>
              <a:rPr sz="1400" spc="10" dirty="0">
                <a:solidFill>
                  <a:srgbClr val="FFFFFF"/>
                </a:solidFill>
                <a:latin typeface="Verdana"/>
                <a:cs typeface="Verdana"/>
              </a:rPr>
              <a:t> </a:t>
            </a:r>
            <a:r>
              <a:rPr sz="1400" spc="-5" dirty="0">
                <a:solidFill>
                  <a:srgbClr val="FFFFFF"/>
                </a:solidFill>
                <a:latin typeface="Verdana"/>
                <a:cs typeface="Verdana"/>
              </a:rPr>
              <a:t>both.</a:t>
            </a:r>
            <a:endParaRPr sz="1400">
              <a:latin typeface="Verdana"/>
              <a:cs typeface="Verdana"/>
            </a:endParaRPr>
          </a:p>
        </p:txBody>
      </p:sp>
      <p:grpSp>
        <p:nvGrpSpPr>
          <p:cNvPr id="13" name="object 11"/>
          <p:cNvGrpSpPr/>
          <p:nvPr/>
        </p:nvGrpSpPr>
        <p:grpSpPr>
          <a:xfrm>
            <a:off x="4623815" y="1344167"/>
            <a:ext cx="2007235" cy="4742815"/>
            <a:chOff x="4623815" y="1344167"/>
            <a:chExt cx="2007235" cy="4742815"/>
          </a:xfrm>
        </p:grpSpPr>
        <p:sp>
          <p:nvSpPr>
            <p:cNvPr id="14" name="object 12"/>
            <p:cNvSpPr/>
            <p:nvPr/>
          </p:nvSpPr>
          <p:spPr>
            <a:xfrm>
              <a:off x="4636769" y="1357121"/>
              <a:ext cx="1981200" cy="4716780"/>
            </a:xfrm>
            <a:custGeom>
              <a:avLst/>
              <a:gdLst/>
              <a:ahLst/>
              <a:cxnLst/>
              <a:rect l="l" t="t" r="r" b="b"/>
              <a:pathLst>
                <a:path w="1981200" h="4716780">
                  <a:moveTo>
                    <a:pt x="0" y="0"/>
                  </a:moveTo>
                  <a:lnTo>
                    <a:pt x="0" y="4716780"/>
                  </a:lnTo>
                  <a:lnTo>
                    <a:pt x="1981200" y="3773424"/>
                  </a:lnTo>
                  <a:lnTo>
                    <a:pt x="1981200" y="943355"/>
                  </a:lnTo>
                  <a:lnTo>
                    <a:pt x="0" y="0"/>
                  </a:lnTo>
                  <a:close/>
                </a:path>
              </a:pathLst>
            </a:custGeom>
            <a:solidFill>
              <a:srgbClr val="61B5E4"/>
            </a:solidFill>
          </p:spPr>
          <p:txBody>
            <a:bodyPr wrap="square" lIns="0" tIns="0" rIns="0" bIns="0" rtlCol="0"/>
            <a:lstStyle/>
            <a:p>
              <a:endParaRPr sz="2000"/>
            </a:p>
          </p:txBody>
        </p:sp>
        <p:sp>
          <p:nvSpPr>
            <p:cNvPr id="15" name="object 13"/>
            <p:cNvSpPr/>
            <p:nvPr/>
          </p:nvSpPr>
          <p:spPr>
            <a:xfrm>
              <a:off x="4636769" y="1357121"/>
              <a:ext cx="1981200" cy="4716780"/>
            </a:xfrm>
            <a:custGeom>
              <a:avLst/>
              <a:gdLst/>
              <a:ahLst/>
              <a:cxnLst/>
              <a:rect l="l" t="t" r="r" b="b"/>
              <a:pathLst>
                <a:path w="1981200" h="4716780">
                  <a:moveTo>
                    <a:pt x="0" y="4716780"/>
                  </a:moveTo>
                  <a:lnTo>
                    <a:pt x="0" y="0"/>
                  </a:lnTo>
                  <a:lnTo>
                    <a:pt x="1981200" y="943355"/>
                  </a:lnTo>
                  <a:lnTo>
                    <a:pt x="1981200" y="3773424"/>
                  </a:lnTo>
                  <a:lnTo>
                    <a:pt x="0" y="4716780"/>
                  </a:lnTo>
                  <a:close/>
                </a:path>
              </a:pathLst>
            </a:custGeom>
            <a:ln w="25908">
              <a:solidFill>
                <a:srgbClr val="FFFFFF"/>
              </a:solidFill>
            </a:ln>
          </p:spPr>
          <p:txBody>
            <a:bodyPr wrap="square" lIns="0" tIns="0" rIns="0" bIns="0" rtlCol="0"/>
            <a:lstStyle/>
            <a:p>
              <a:endParaRPr sz="2000"/>
            </a:p>
          </p:txBody>
        </p:sp>
      </p:grpSp>
      <p:sp>
        <p:nvSpPr>
          <p:cNvPr id="16" name="object 14"/>
          <p:cNvSpPr txBox="1"/>
          <p:nvPr/>
        </p:nvSpPr>
        <p:spPr>
          <a:xfrm>
            <a:off x="4715002" y="2859404"/>
            <a:ext cx="1804670" cy="1969770"/>
          </a:xfrm>
          <a:prstGeom prst="rect">
            <a:avLst/>
          </a:prstGeom>
        </p:spPr>
        <p:txBody>
          <a:bodyPr vert="horz" wrap="square" lIns="0" tIns="30480" rIns="0" bIns="0" rtlCol="0">
            <a:spAutoFit/>
          </a:bodyPr>
          <a:lstStyle/>
          <a:p>
            <a:pPr marL="12700" marR="5080">
              <a:lnSpc>
                <a:spcPct val="90000"/>
              </a:lnSpc>
              <a:spcBef>
                <a:spcPts val="240"/>
              </a:spcBef>
            </a:pPr>
            <a:r>
              <a:rPr sz="1400" dirty="0">
                <a:latin typeface="Verdana"/>
                <a:cs typeface="Verdana"/>
              </a:rPr>
              <a:t>If </a:t>
            </a:r>
            <a:r>
              <a:rPr sz="1400" spc="-10" dirty="0">
                <a:latin typeface="Verdana"/>
                <a:cs typeface="Verdana"/>
              </a:rPr>
              <a:t>any </a:t>
            </a:r>
            <a:r>
              <a:rPr sz="1400" spc="-5" dirty="0">
                <a:latin typeface="Verdana"/>
                <a:cs typeface="Verdana"/>
              </a:rPr>
              <a:t>promoter  provides false  information </a:t>
            </a:r>
            <a:r>
              <a:rPr sz="1400" dirty="0">
                <a:latin typeface="Verdana"/>
                <a:cs typeface="Verdana"/>
              </a:rPr>
              <a:t>or  </a:t>
            </a:r>
            <a:r>
              <a:rPr sz="1400" spc="-10" dirty="0">
                <a:latin typeface="Verdana"/>
                <a:cs typeface="Verdana"/>
              </a:rPr>
              <a:t>contravenes </a:t>
            </a:r>
            <a:r>
              <a:rPr sz="1400" spc="-5" dirty="0">
                <a:latin typeface="Verdana"/>
                <a:cs typeface="Verdana"/>
              </a:rPr>
              <a:t>the  provisions </a:t>
            </a:r>
            <a:r>
              <a:rPr sz="1400" dirty="0">
                <a:latin typeface="Verdana"/>
                <a:cs typeface="Verdana"/>
              </a:rPr>
              <a:t>of  </a:t>
            </a:r>
            <a:r>
              <a:rPr sz="1400" spc="-5" dirty="0">
                <a:latin typeface="Verdana"/>
                <a:cs typeface="Verdana"/>
              </a:rPr>
              <a:t>registration </a:t>
            </a:r>
            <a:r>
              <a:rPr sz="1400" dirty="0">
                <a:latin typeface="Verdana"/>
                <a:cs typeface="Verdana"/>
              </a:rPr>
              <a:t>of real  </a:t>
            </a:r>
            <a:r>
              <a:rPr sz="1400" spc="-5" dirty="0">
                <a:latin typeface="Verdana"/>
                <a:cs typeface="Verdana"/>
              </a:rPr>
              <a:t>estate projects </a:t>
            </a:r>
            <a:r>
              <a:rPr sz="1400" dirty="0">
                <a:latin typeface="Verdana"/>
                <a:cs typeface="Verdana"/>
              </a:rPr>
              <a:t>-  </a:t>
            </a:r>
            <a:r>
              <a:rPr sz="1400" spc="-5" dirty="0">
                <a:latin typeface="Verdana"/>
                <a:cs typeface="Verdana"/>
              </a:rPr>
              <a:t>penalty upto </a:t>
            </a:r>
            <a:r>
              <a:rPr sz="1400" dirty="0">
                <a:latin typeface="Verdana"/>
                <a:cs typeface="Verdana"/>
              </a:rPr>
              <a:t>5% of</a:t>
            </a:r>
            <a:r>
              <a:rPr sz="1400" spc="-50" dirty="0">
                <a:latin typeface="Verdana"/>
                <a:cs typeface="Verdana"/>
              </a:rPr>
              <a:t> </a:t>
            </a:r>
            <a:r>
              <a:rPr sz="1400" spc="-5" dirty="0">
                <a:latin typeface="Verdana"/>
                <a:cs typeface="Verdana"/>
              </a:rPr>
              <a:t>the  estimated </a:t>
            </a:r>
            <a:r>
              <a:rPr sz="1400" dirty="0">
                <a:latin typeface="Verdana"/>
                <a:cs typeface="Verdana"/>
              </a:rPr>
              <a:t>cost of </a:t>
            </a:r>
            <a:r>
              <a:rPr sz="1400" spc="-5" dirty="0">
                <a:latin typeface="Verdana"/>
                <a:cs typeface="Verdana"/>
              </a:rPr>
              <a:t>the  project.</a:t>
            </a:r>
            <a:endParaRPr sz="1400">
              <a:latin typeface="Verdana"/>
              <a:cs typeface="Verdana"/>
            </a:endParaRPr>
          </a:p>
        </p:txBody>
      </p:sp>
      <p:grpSp>
        <p:nvGrpSpPr>
          <p:cNvPr id="17" name="object 15"/>
          <p:cNvGrpSpPr/>
          <p:nvPr/>
        </p:nvGrpSpPr>
        <p:grpSpPr>
          <a:xfrm>
            <a:off x="6752843" y="1344167"/>
            <a:ext cx="2007235" cy="4742815"/>
            <a:chOff x="6752843" y="1344167"/>
            <a:chExt cx="2007235" cy="4742815"/>
          </a:xfrm>
        </p:grpSpPr>
        <p:sp>
          <p:nvSpPr>
            <p:cNvPr id="18" name="object 16"/>
            <p:cNvSpPr/>
            <p:nvPr/>
          </p:nvSpPr>
          <p:spPr>
            <a:xfrm>
              <a:off x="6765797" y="1357121"/>
              <a:ext cx="1981200" cy="4716780"/>
            </a:xfrm>
            <a:custGeom>
              <a:avLst/>
              <a:gdLst/>
              <a:ahLst/>
              <a:cxnLst/>
              <a:rect l="l" t="t" r="r" b="b"/>
              <a:pathLst>
                <a:path w="1981200" h="4716780">
                  <a:moveTo>
                    <a:pt x="0" y="0"/>
                  </a:moveTo>
                  <a:lnTo>
                    <a:pt x="0" y="4716780"/>
                  </a:lnTo>
                  <a:lnTo>
                    <a:pt x="1981200" y="3773424"/>
                  </a:lnTo>
                  <a:lnTo>
                    <a:pt x="1981200" y="943355"/>
                  </a:lnTo>
                  <a:lnTo>
                    <a:pt x="0" y="0"/>
                  </a:lnTo>
                  <a:close/>
                </a:path>
              </a:pathLst>
            </a:custGeom>
            <a:solidFill>
              <a:srgbClr val="002069"/>
            </a:solidFill>
          </p:spPr>
          <p:txBody>
            <a:bodyPr wrap="square" lIns="0" tIns="0" rIns="0" bIns="0" rtlCol="0"/>
            <a:lstStyle/>
            <a:p>
              <a:endParaRPr sz="2000"/>
            </a:p>
          </p:txBody>
        </p:sp>
        <p:sp>
          <p:nvSpPr>
            <p:cNvPr id="19" name="object 17"/>
            <p:cNvSpPr/>
            <p:nvPr/>
          </p:nvSpPr>
          <p:spPr>
            <a:xfrm>
              <a:off x="6765797" y="1357121"/>
              <a:ext cx="1981200" cy="4716780"/>
            </a:xfrm>
            <a:custGeom>
              <a:avLst/>
              <a:gdLst/>
              <a:ahLst/>
              <a:cxnLst/>
              <a:rect l="l" t="t" r="r" b="b"/>
              <a:pathLst>
                <a:path w="1981200" h="4716780">
                  <a:moveTo>
                    <a:pt x="0" y="4716780"/>
                  </a:moveTo>
                  <a:lnTo>
                    <a:pt x="0" y="0"/>
                  </a:lnTo>
                  <a:lnTo>
                    <a:pt x="1981200" y="943355"/>
                  </a:lnTo>
                  <a:lnTo>
                    <a:pt x="1981200" y="3773424"/>
                  </a:lnTo>
                  <a:lnTo>
                    <a:pt x="0" y="4716780"/>
                  </a:lnTo>
                  <a:close/>
                </a:path>
              </a:pathLst>
            </a:custGeom>
            <a:ln w="25908">
              <a:solidFill>
                <a:srgbClr val="FFFFFF"/>
              </a:solidFill>
            </a:ln>
          </p:spPr>
          <p:txBody>
            <a:bodyPr wrap="square" lIns="0" tIns="0" rIns="0" bIns="0" rtlCol="0"/>
            <a:lstStyle/>
            <a:p>
              <a:endParaRPr sz="2000"/>
            </a:p>
          </p:txBody>
        </p:sp>
      </p:grpSp>
      <p:sp>
        <p:nvSpPr>
          <p:cNvPr id="20" name="object 18"/>
          <p:cNvSpPr txBox="1"/>
          <p:nvPr/>
        </p:nvSpPr>
        <p:spPr>
          <a:xfrm>
            <a:off x="6845300" y="3023996"/>
            <a:ext cx="1743710" cy="1969770"/>
          </a:xfrm>
          <a:prstGeom prst="rect">
            <a:avLst/>
          </a:prstGeom>
        </p:spPr>
        <p:txBody>
          <a:bodyPr vert="horz" wrap="square" lIns="0" tIns="30480" rIns="0" bIns="0" rtlCol="0">
            <a:spAutoFit/>
          </a:bodyPr>
          <a:lstStyle/>
          <a:p>
            <a:pPr marL="12700" marR="5080">
              <a:lnSpc>
                <a:spcPct val="90000"/>
              </a:lnSpc>
              <a:spcBef>
                <a:spcPts val="240"/>
              </a:spcBef>
            </a:pPr>
            <a:r>
              <a:rPr sz="1400" dirty="0">
                <a:solidFill>
                  <a:srgbClr val="FFFFFF"/>
                </a:solidFill>
                <a:latin typeface="Verdana"/>
                <a:cs typeface="Verdana"/>
              </a:rPr>
              <a:t>If </a:t>
            </a:r>
            <a:r>
              <a:rPr sz="1400" spc="-10" dirty="0">
                <a:solidFill>
                  <a:srgbClr val="FFFFFF"/>
                </a:solidFill>
                <a:latin typeface="Verdana"/>
                <a:cs typeface="Verdana"/>
              </a:rPr>
              <a:t>any </a:t>
            </a:r>
            <a:r>
              <a:rPr sz="1400" spc="-5" dirty="0">
                <a:solidFill>
                  <a:srgbClr val="FFFFFF"/>
                </a:solidFill>
                <a:latin typeface="Verdana"/>
                <a:cs typeface="Verdana"/>
              </a:rPr>
              <a:t>promoter  </a:t>
            </a:r>
            <a:r>
              <a:rPr sz="1400" spc="-10" dirty="0">
                <a:solidFill>
                  <a:srgbClr val="FFFFFF"/>
                </a:solidFill>
                <a:latin typeface="Verdana"/>
                <a:cs typeface="Verdana"/>
              </a:rPr>
              <a:t>contravenes any </a:t>
            </a:r>
            <a:r>
              <a:rPr sz="1400" spc="-5" dirty="0">
                <a:solidFill>
                  <a:srgbClr val="FFFFFF"/>
                </a:solidFill>
                <a:latin typeface="Verdana"/>
                <a:cs typeface="Verdana"/>
              </a:rPr>
              <a:t>other  provisions </a:t>
            </a:r>
            <a:r>
              <a:rPr sz="1400" dirty="0">
                <a:solidFill>
                  <a:srgbClr val="FFFFFF"/>
                </a:solidFill>
                <a:latin typeface="Verdana"/>
                <a:cs typeface="Verdana"/>
              </a:rPr>
              <a:t>of </a:t>
            </a:r>
            <a:r>
              <a:rPr sz="1400" spc="-5" dirty="0">
                <a:solidFill>
                  <a:srgbClr val="FFFFFF"/>
                </a:solidFill>
                <a:latin typeface="Verdana"/>
                <a:cs typeface="Verdana"/>
              </a:rPr>
              <a:t>the Real  Estate Act </a:t>
            </a:r>
            <a:r>
              <a:rPr sz="1400" dirty="0">
                <a:solidFill>
                  <a:srgbClr val="FFFFFF"/>
                </a:solidFill>
                <a:latin typeface="Verdana"/>
                <a:cs typeface="Verdana"/>
              </a:rPr>
              <a:t>- </a:t>
            </a:r>
            <a:r>
              <a:rPr sz="1400" spc="-5" dirty="0">
                <a:solidFill>
                  <a:srgbClr val="FFFFFF"/>
                </a:solidFill>
                <a:latin typeface="Verdana"/>
                <a:cs typeface="Verdana"/>
              </a:rPr>
              <a:t>penalty  upto </a:t>
            </a:r>
            <a:r>
              <a:rPr sz="1400" dirty="0">
                <a:solidFill>
                  <a:srgbClr val="FFFFFF"/>
                </a:solidFill>
                <a:latin typeface="Verdana"/>
                <a:cs typeface="Verdana"/>
              </a:rPr>
              <a:t>5% of </a:t>
            </a:r>
            <a:r>
              <a:rPr sz="1400" spc="-5" dirty="0">
                <a:solidFill>
                  <a:srgbClr val="FFFFFF"/>
                </a:solidFill>
                <a:latin typeface="Verdana"/>
                <a:cs typeface="Verdana"/>
              </a:rPr>
              <a:t>the  estimated </a:t>
            </a:r>
            <a:r>
              <a:rPr sz="1400" dirty="0">
                <a:solidFill>
                  <a:srgbClr val="FFFFFF"/>
                </a:solidFill>
                <a:latin typeface="Verdana"/>
                <a:cs typeface="Verdana"/>
              </a:rPr>
              <a:t>cost of </a:t>
            </a:r>
            <a:r>
              <a:rPr sz="1400" spc="-5" dirty="0">
                <a:solidFill>
                  <a:srgbClr val="FFFFFF"/>
                </a:solidFill>
                <a:latin typeface="Verdana"/>
                <a:cs typeface="Verdana"/>
              </a:rPr>
              <a:t>the  project </a:t>
            </a:r>
            <a:r>
              <a:rPr sz="1400" dirty="0">
                <a:solidFill>
                  <a:srgbClr val="FFFFFF"/>
                </a:solidFill>
                <a:latin typeface="Verdana"/>
                <a:cs typeface="Verdana"/>
              </a:rPr>
              <a:t>as </a:t>
            </a:r>
            <a:r>
              <a:rPr sz="1400" spc="-5" dirty="0">
                <a:solidFill>
                  <a:srgbClr val="FFFFFF"/>
                </a:solidFill>
                <a:latin typeface="Verdana"/>
                <a:cs typeface="Verdana"/>
              </a:rPr>
              <a:t>determined  by the</a:t>
            </a:r>
            <a:r>
              <a:rPr sz="1400" spc="5" dirty="0">
                <a:solidFill>
                  <a:srgbClr val="FFFFFF"/>
                </a:solidFill>
                <a:latin typeface="Verdana"/>
                <a:cs typeface="Verdana"/>
              </a:rPr>
              <a:t> </a:t>
            </a:r>
            <a:r>
              <a:rPr sz="1400" spc="-5" dirty="0">
                <a:solidFill>
                  <a:srgbClr val="FFFFFF"/>
                </a:solidFill>
                <a:latin typeface="Verdana"/>
                <a:cs typeface="Verdana"/>
              </a:rPr>
              <a:t>Authority</a:t>
            </a:r>
            <a:endParaRPr sz="1400">
              <a:latin typeface="Verdana"/>
              <a:cs typeface="Verdana"/>
            </a:endParaRPr>
          </a:p>
        </p:txBody>
      </p:sp>
    </p:spTree>
    <p:extLst>
      <p:ext uri="{BB962C8B-B14F-4D97-AF65-F5344CB8AC3E}">
        <p14:creationId xmlns:p14="http://schemas.microsoft.com/office/powerpoint/2010/main" val="183964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BACKGROUND</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L="514350" marR="0" lvl="0" indent="-514350" algn="l">
              <a:lnSpc>
                <a:spcPct val="115000"/>
              </a:lnSpc>
              <a:spcBef>
                <a:spcPts val="0"/>
              </a:spcBef>
              <a:spcAft>
                <a:spcPts val="1000"/>
              </a:spcAft>
              <a:buFont typeface="+mj-lt"/>
              <a:buAutoNum type="arabicPeriod"/>
              <a:tabLst>
                <a:tab pos="457200" algn="l"/>
              </a:tabLst>
            </a:pPr>
            <a:r>
              <a:rPr lang="en-US" sz="2800" dirty="0">
                <a:solidFill>
                  <a:srgbClr val="212529"/>
                </a:solidFill>
                <a:effectLst/>
                <a:latin typeface="Garamond" panose="02020404030301010803" pitchFamily="18" charset="0"/>
                <a:ea typeface="Times New Roman" panose="02020603050405020304" pitchFamily="18" charset="0"/>
                <a:cs typeface="Segoe UI" panose="020B0502040204020203" pitchFamily="34" charset="0"/>
              </a:rPr>
              <a:t>Requirement of regulation of Real Estate Sector </a:t>
            </a:r>
          </a:p>
          <a:p>
            <a:pPr marL="514350" marR="0" lvl="0" indent="-514350" algn="l">
              <a:lnSpc>
                <a:spcPct val="115000"/>
              </a:lnSpc>
              <a:spcBef>
                <a:spcPts val="0"/>
              </a:spcBef>
              <a:spcAft>
                <a:spcPts val="1000"/>
              </a:spcAft>
              <a:buFont typeface="+mj-lt"/>
              <a:buAutoNum type="arabicPeriod"/>
              <a:tabLst>
                <a:tab pos="457200" algn="l"/>
              </a:tabLst>
            </a:pPr>
            <a:r>
              <a:rPr lang="en-US" sz="2800" dirty="0">
                <a:solidFill>
                  <a:srgbClr val="212529"/>
                </a:solidFill>
                <a:effectLst/>
                <a:latin typeface="Garamond" panose="02020404030301010803" pitchFamily="18" charset="0"/>
                <a:ea typeface="Times New Roman" panose="02020603050405020304" pitchFamily="18" charset="0"/>
                <a:cs typeface="Segoe UI" panose="020B0502040204020203" pitchFamily="34" charset="0"/>
              </a:rPr>
              <a:t>Enactment of The Real Estate (Regulation and Development) Act 2016</a:t>
            </a:r>
          </a:p>
          <a:p>
            <a:pPr marL="514350" marR="0" lvl="0" indent="-514350" algn="l">
              <a:lnSpc>
                <a:spcPct val="115000"/>
              </a:lnSpc>
              <a:spcBef>
                <a:spcPts val="0"/>
              </a:spcBef>
              <a:spcAft>
                <a:spcPts val="1000"/>
              </a:spcAft>
              <a:buFont typeface="+mj-lt"/>
              <a:buAutoNum type="arabicPeriod"/>
              <a:tabLst>
                <a:tab pos="457200" algn="l"/>
              </a:tabLst>
            </a:pPr>
            <a:r>
              <a:rPr lang="en-US" sz="2800" dirty="0">
                <a:solidFill>
                  <a:srgbClr val="212529"/>
                </a:solidFill>
                <a:latin typeface="Garamond" panose="02020404030301010803" pitchFamily="18" charset="0"/>
                <a:ea typeface="Times New Roman" panose="02020603050405020304" pitchFamily="18" charset="0"/>
                <a:cs typeface="Segoe UI" panose="020B0502040204020203" pitchFamily="34" charset="0"/>
              </a:rPr>
              <a:t>Notification of Rules &amp; Regulations by States.</a:t>
            </a:r>
          </a:p>
          <a:p>
            <a:pPr marL="514350" marR="0" lvl="0" indent="-514350" algn="l">
              <a:lnSpc>
                <a:spcPct val="115000"/>
              </a:lnSpc>
              <a:spcBef>
                <a:spcPts val="0"/>
              </a:spcBef>
              <a:spcAft>
                <a:spcPts val="1000"/>
              </a:spcAft>
              <a:buFont typeface="+mj-lt"/>
              <a:buAutoNum type="arabicPeriod"/>
              <a:tabLst>
                <a:tab pos="457200" algn="l"/>
              </a:tabLst>
            </a:pPr>
            <a:r>
              <a:rPr lang="en-US" sz="2800" dirty="0">
                <a:solidFill>
                  <a:srgbClr val="212529"/>
                </a:solidFill>
                <a:effectLst/>
                <a:latin typeface="Garamond" panose="02020404030301010803" pitchFamily="18" charset="0"/>
                <a:ea typeface="Times New Roman" panose="02020603050405020304" pitchFamily="18" charset="0"/>
                <a:cs typeface="Segoe UI" panose="020B0502040204020203" pitchFamily="34" charset="0"/>
              </a:rPr>
              <a:t>Ministry -</a:t>
            </a:r>
            <a:r>
              <a:rPr lang="en-US" dirty="0">
                <a:effectLst/>
                <a:latin typeface="Garamond" panose="02020404030301010803" pitchFamily="18" charset="0"/>
                <a:ea typeface="Calibri" panose="020F0502020204030204" pitchFamily="34" charset="0"/>
                <a:cs typeface="Tunga" panose="020B0502040204020203" pitchFamily="34" charset="0"/>
              </a:rPr>
              <a:t>Ministry of Housing and Urban Poverty Alleviation</a:t>
            </a:r>
            <a:endParaRPr lang="en-US" sz="3600" dirty="0">
              <a:solidFill>
                <a:srgbClr val="212529"/>
              </a:solidFill>
              <a:effectLst/>
              <a:latin typeface="Garamond" panose="02020404030301010803" pitchFamily="18" charset="0"/>
              <a:ea typeface="Times New Roman" panose="02020603050405020304" pitchFamily="18" charset="0"/>
              <a:cs typeface="Segoe UI" panose="020B0502040204020203" pitchFamily="34" charset="0"/>
            </a:endParaRPr>
          </a:p>
          <a:p>
            <a:pPr marR="0" lvl="0" algn="l">
              <a:lnSpc>
                <a:spcPct val="115000"/>
              </a:lnSpc>
              <a:spcBef>
                <a:spcPts val="0"/>
              </a:spcBef>
              <a:spcAft>
                <a:spcPts val="1000"/>
              </a:spcAft>
              <a:tabLst>
                <a:tab pos="457200" algn="l"/>
              </a:tabLst>
            </a:pPr>
            <a:endParaRPr lang="en-US" sz="28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3373209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363727" y="301878"/>
            <a:ext cx="3506470" cy="33083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12700">
              <a:lnSpc>
                <a:spcPct val="100000"/>
              </a:lnSpc>
              <a:spcBef>
                <a:spcPts val="100"/>
              </a:spcBef>
            </a:pPr>
            <a:r>
              <a:rPr lang="en-US" sz="2000" spc="-5">
                <a:solidFill>
                  <a:srgbClr val="000000"/>
                </a:solidFill>
                <a:latin typeface="Verdana"/>
                <a:cs typeface="Verdana"/>
              </a:rPr>
              <a:t>Operational</a:t>
            </a:r>
            <a:r>
              <a:rPr lang="en-US" sz="2000" spc="-60">
                <a:solidFill>
                  <a:srgbClr val="000000"/>
                </a:solidFill>
                <a:latin typeface="Verdana"/>
                <a:cs typeface="Verdana"/>
              </a:rPr>
              <a:t> </a:t>
            </a:r>
            <a:r>
              <a:rPr lang="en-US" sz="2000" spc="-20">
                <a:solidFill>
                  <a:srgbClr val="000000"/>
                </a:solidFill>
                <a:latin typeface="Verdana"/>
                <a:cs typeface="Verdana"/>
              </a:rPr>
              <a:t>Transformation</a:t>
            </a:r>
            <a:endParaRPr lang="en-US" sz="2000">
              <a:latin typeface="Verdana"/>
              <a:cs typeface="Verdana"/>
            </a:endParaRPr>
          </a:p>
        </p:txBody>
      </p:sp>
      <p:grpSp>
        <p:nvGrpSpPr>
          <p:cNvPr id="5" name="object 3"/>
          <p:cNvGrpSpPr/>
          <p:nvPr/>
        </p:nvGrpSpPr>
        <p:grpSpPr>
          <a:xfrm>
            <a:off x="842581" y="1211516"/>
            <a:ext cx="6684645" cy="2859405"/>
            <a:chOff x="842581" y="1211516"/>
            <a:chExt cx="6684645" cy="2859405"/>
          </a:xfrm>
        </p:grpSpPr>
        <p:sp>
          <p:nvSpPr>
            <p:cNvPr id="7" name="object 4"/>
            <p:cNvSpPr/>
            <p:nvPr/>
          </p:nvSpPr>
          <p:spPr>
            <a:xfrm>
              <a:off x="1914905" y="1529333"/>
              <a:ext cx="5294630" cy="2223770"/>
            </a:xfrm>
            <a:custGeom>
              <a:avLst/>
              <a:gdLst/>
              <a:ahLst/>
              <a:cxnLst/>
              <a:rect l="l" t="t" r="r" b="b"/>
              <a:pathLst>
                <a:path w="5294630" h="2223770">
                  <a:moveTo>
                    <a:pt x="0" y="2223389"/>
                  </a:moveTo>
                  <a:lnTo>
                    <a:pt x="0" y="2219579"/>
                  </a:lnTo>
                  <a:lnTo>
                    <a:pt x="0" y="2215641"/>
                  </a:lnTo>
                  <a:lnTo>
                    <a:pt x="0" y="2211704"/>
                  </a:lnTo>
                  <a:lnTo>
                    <a:pt x="514" y="2167656"/>
                  </a:lnTo>
                  <a:lnTo>
                    <a:pt x="2051" y="2123818"/>
                  </a:lnTo>
                  <a:lnTo>
                    <a:pt x="4602" y="2080196"/>
                  </a:lnTo>
                  <a:lnTo>
                    <a:pt x="8156" y="2036800"/>
                  </a:lnTo>
                  <a:lnTo>
                    <a:pt x="12704" y="1993638"/>
                  </a:lnTo>
                  <a:lnTo>
                    <a:pt x="18236" y="1950716"/>
                  </a:lnTo>
                  <a:lnTo>
                    <a:pt x="24744" y="1908044"/>
                  </a:lnTo>
                  <a:lnTo>
                    <a:pt x="32217" y="1865629"/>
                  </a:lnTo>
                  <a:lnTo>
                    <a:pt x="40646" y="1823479"/>
                  </a:lnTo>
                  <a:lnTo>
                    <a:pt x="50022" y="1781602"/>
                  </a:lnTo>
                  <a:lnTo>
                    <a:pt x="60335" y="1740006"/>
                  </a:lnTo>
                  <a:lnTo>
                    <a:pt x="71575" y="1698699"/>
                  </a:lnTo>
                  <a:lnTo>
                    <a:pt x="83732" y="1657690"/>
                  </a:lnTo>
                  <a:lnTo>
                    <a:pt x="96798" y="1616985"/>
                  </a:lnTo>
                  <a:lnTo>
                    <a:pt x="110763" y="1576593"/>
                  </a:lnTo>
                  <a:lnTo>
                    <a:pt x="125617" y="1536522"/>
                  </a:lnTo>
                  <a:lnTo>
                    <a:pt x="141351" y="1496780"/>
                  </a:lnTo>
                  <a:lnTo>
                    <a:pt x="157955" y="1457374"/>
                  </a:lnTo>
                  <a:lnTo>
                    <a:pt x="175420" y="1418314"/>
                  </a:lnTo>
                  <a:lnTo>
                    <a:pt x="193736" y="1379606"/>
                  </a:lnTo>
                  <a:lnTo>
                    <a:pt x="212893" y="1341259"/>
                  </a:lnTo>
                  <a:lnTo>
                    <a:pt x="232883" y="1303280"/>
                  </a:lnTo>
                  <a:lnTo>
                    <a:pt x="253695" y="1265678"/>
                  </a:lnTo>
                  <a:lnTo>
                    <a:pt x="275320" y="1228461"/>
                  </a:lnTo>
                  <a:lnTo>
                    <a:pt x="297748" y="1191636"/>
                  </a:lnTo>
                  <a:lnTo>
                    <a:pt x="320971" y="1155212"/>
                  </a:lnTo>
                  <a:lnTo>
                    <a:pt x="344978" y="1119196"/>
                  </a:lnTo>
                  <a:lnTo>
                    <a:pt x="369759" y="1083597"/>
                  </a:lnTo>
                  <a:lnTo>
                    <a:pt x="395306" y="1048422"/>
                  </a:lnTo>
                  <a:lnTo>
                    <a:pt x="421609" y="1013680"/>
                  </a:lnTo>
                  <a:lnTo>
                    <a:pt x="448659" y="979378"/>
                  </a:lnTo>
                  <a:lnTo>
                    <a:pt x="476445" y="945524"/>
                  </a:lnTo>
                  <a:lnTo>
                    <a:pt x="504958" y="912126"/>
                  </a:lnTo>
                  <a:lnTo>
                    <a:pt x="534189" y="879193"/>
                  </a:lnTo>
                  <a:lnTo>
                    <a:pt x="564128" y="846732"/>
                  </a:lnTo>
                  <a:lnTo>
                    <a:pt x="594765" y="814751"/>
                  </a:lnTo>
                  <a:lnTo>
                    <a:pt x="626092" y="783258"/>
                  </a:lnTo>
                  <a:lnTo>
                    <a:pt x="658098" y="752262"/>
                  </a:lnTo>
                  <a:lnTo>
                    <a:pt x="690775" y="721769"/>
                  </a:lnTo>
                  <a:lnTo>
                    <a:pt x="724112" y="691788"/>
                  </a:lnTo>
                  <a:lnTo>
                    <a:pt x="758099" y="662328"/>
                  </a:lnTo>
                  <a:lnTo>
                    <a:pt x="792729" y="633395"/>
                  </a:lnTo>
                  <a:lnTo>
                    <a:pt x="827990" y="604998"/>
                  </a:lnTo>
                  <a:lnTo>
                    <a:pt x="863874" y="577145"/>
                  </a:lnTo>
                  <a:lnTo>
                    <a:pt x="900370" y="549844"/>
                  </a:lnTo>
                  <a:lnTo>
                    <a:pt x="937470" y="523103"/>
                  </a:lnTo>
                  <a:lnTo>
                    <a:pt x="975163" y="496929"/>
                  </a:lnTo>
                  <a:lnTo>
                    <a:pt x="1013441" y="471331"/>
                  </a:lnTo>
                  <a:lnTo>
                    <a:pt x="1052294" y="446317"/>
                  </a:lnTo>
                  <a:lnTo>
                    <a:pt x="1091711" y="421895"/>
                  </a:lnTo>
                  <a:lnTo>
                    <a:pt x="1131685" y="398072"/>
                  </a:lnTo>
                  <a:lnTo>
                    <a:pt x="1172204" y="374857"/>
                  </a:lnTo>
                  <a:lnTo>
                    <a:pt x="1213260" y="352257"/>
                  </a:lnTo>
                  <a:lnTo>
                    <a:pt x="1254843" y="330281"/>
                  </a:lnTo>
                  <a:lnTo>
                    <a:pt x="1296944" y="308936"/>
                  </a:lnTo>
                  <a:lnTo>
                    <a:pt x="1339553" y="288231"/>
                  </a:lnTo>
                  <a:lnTo>
                    <a:pt x="1382660" y="268173"/>
                  </a:lnTo>
                  <a:lnTo>
                    <a:pt x="1426256" y="248771"/>
                  </a:lnTo>
                  <a:lnTo>
                    <a:pt x="1470332" y="230032"/>
                  </a:lnTo>
                  <a:lnTo>
                    <a:pt x="1514877" y="211964"/>
                  </a:lnTo>
                  <a:lnTo>
                    <a:pt x="1559883" y="194575"/>
                  </a:lnTo>
                  <a:lnTo>
                    <a:pt x="1605340" y="177874"/>
                  </a:lnTo>
                  <a:lnTo>
                    <a:pt x="1651237" y="161868"/>
                  </a:lnTo>
                  <a:lnTo>
                    <a:pt x="1697567" y="146565"/>
                  </a:lnTo>
                  <a:lnTo>
                    <a:pt x="1744319" y="131973"/>
                  </a:lnTo>
                  <a:lnTo>
                    <a:pt x="1791483" y="118100"/>
                  </a:lnTo>
                  <a:lnTo>
                    <a:pt x="1839051" y="104954"/>
                  </a:lnTo>
                  <a:lnTo>
                    <a:pt x="1887013" y="92544"/>
                  </a:lnTo>
                  <a:lnTo>
                    <a:pt x="1935358" y="80876"/>
                  </a:lnTo>
                  <a:lnTo>
                    <a:pt x="1984078" y="69959"/>
                  </a:lnTo>
                  <a:lnTo>
                    <a:pt x="2033163" y="59801"/>
                  </a:lnTo>
                  <a:lnTo>
                    <a:pt x="2082604" y="50410"/>
                  </a:lnTo>
                  <a:lnTo>
                    <a:pt x="2132390" y="41794"/>
                  </a:lnTo>
                  <a:lnTo>
                    <a:pt x="2182513" y="33960"/>
                  </a:lnTo>
                  <a:lnTo>
                    <a:pt x="2232963" y="26918"/>
                  </a:lnTo>
                  <a:lnTo>
                    <a:pt x="2283730" y="20674"/>
                  </a:lnTo>
                  <a:lnTo>
                    <a:pt x="2334806" y="15237"/>
                  </a:lnTo>
                  <a:lnTo>
                    <a:pt x="2386179" y="10614"/>
                  </a:lnTo>
                  <a:lnTo>
                    <a:pt x="2437841" y="6814"/>
                  </a:lnTo>
                  <a:lnTo>
                    <a:pt x="2489783" y="3845"/>
                  </a:lnTo>
                  <a:lnTo>
                    <a:pt x="2541994" y="1714"/>
                  </a:lnTo>
                  <a:lnTo>
                    <a:pt x="2594465" y="429"/>
                  </a:lnTo>
                  <a:lnTo>
                    <a:pt x="2647188" y="0"/>
                  </a:lnTo>
                  <a:lnTo>
                    <a:pt x="2699905" y="425"/>
                  </a:lnTo>
                  <a:lnTo>
                    <a:pt x="2752372" y="1705"/>
                  </a:lnTo>
                  <a:lnTo>
                    <a:pt x="2804579" y="3832"/>
                  </a:lnTo>
                  <a:lnTo>
                    <a:pt x="2856516" y="6797"/>
                  </a:lnTo>
                  <a:lnTo>
                    <a:pt x="2908174" y="10594"/>
                  </a:lnTo>
                  <a:lnTo>
                    <a:pt x="2959544" y="15213"/>
                  </a:lnTo>
                  <a:lnTo>
                    <a:pt x="3010615" y="20647"/>
                  </a:lnTo>
                  <a:lnTo>
                    <a:pt x="3061379" y="26888"/>
                  </a:lnTo>
                  <a:lnTo>
                    <a:pt x="3111825" y="33927"/>
                  </a:lnTo>
                  <a:lnTo>
                    <a:pt x="3161944" y="41758"/>
                  </a:lnTo>
                  <a:lnTo>
                    <a:pt x="3211728" y="50372"/>
                  </a:lnTo>
                  <a:lnTo>
                    <a:pt x="3261165" y="59760"/>
                  </a:lnTo>
                  <a:lnTo>
                    <a:pt x="3310247" y="69916"/>
                  </a:lnTo>
                  <a:lnTo>
                    <a:pt x="3358964" y="80831"/>
                  </a:lnTo>
                  <a:lnTo>
                    <a:pt x="3407306" y="92497"/>
                  </a:lnTo>
                  <a:lnTo>
                    <a:pt x="3455264" y="104906"/>
                  </a:lnTo>
                  <a:lnTo>
                    <a:pt x="3502829" y="118050"/>
                  </a:lnTo>
                  <a:lnTo>
                    <a:pt x="3549991" y="131921"/>
                  </a:lnTo>
                  <a:lnTo>
                    <a:pt x="3596741" y="146511"/>
                  </a:lnTo>
                  <a:lnTo>
                    <a:pt x="3643068" y="161813"/>
                  </a:lnTo>
                  <a:lnTo>
                    <a:pt x="3688963" y="177818"/>
                  </a:lnTo>
                  <a:lnTo>
                    <a:pt x="3734418" y="194518"/>
                  </a:lnTo>
                  <a:lnTo>
                    <a:pt x="3779422" y="211906"/>
                  </a:lnTo>
                  <a:lnTo>
                    <a:pt x="3823965" y="229973"/>
                  </a:lnTo>
                  <a:lnTo>
                    <a:pt x="3868039" y="248711"/>
                  </a:lnTo>
                  <a:lnTo>
                    <a:pt x="3911633" y="268113"/>
                  </a:lnTo>
                  <a:lnTo>
                    <a:pt x="3954739" y="288170"/>
                  </a:lnTo>
                  <a:lnTo>
                    <a:pt x="3997346" y="308875"/>
                  </a:lnTo>
                  <a:lnTo>
                    <a:pt x="4039445" y="330219"/>
                  </a:lnTo>
                  <a:lnTo>
                    <a:pt x="4081027" y="352195"/>
                  </a:lnTo>
                  <a:lnTo>
                    <a:pt x="4122082" y="374794"/>
                  </a:lnTo>
                  <a:lnTo>
                    <a:pt x="4162600" y="398009"/>
                  </a:lnTo>
                  <a:lnTo>
                    <a:pt x="4202572" y="421832"/>
                  </a:lnTo>
                  <a:lnTo>
                    <a:pt x="4241989" y="446254"/>
                  </a:lnTo>
                  <a:lnTo>
                    <a:pt x="4280841" y="471268"/>
                  </a:lnTo>
                  <a:lnTo>
                    <a:pt x="4319118" y="496866"/>
                  </a:lnTo>
                  <a:lnTo>
                    <a:pt x="4356811" y="523039"/>
                  </a:lnTo>
                  <a:lnTo>
                    <a:pt x="4393910" y="549781"/>
                  </a:lnTo>
                  <a:lnTo>
                    <a:pt x="4430407" y="577082"/>
                  </a:lnTo>
                  <a:lnTo>
                    <a:pt x="4466290" y="604935"/>
                  </a:lnTo>
                  <a:lnTo>
                    <a:pt x="4501551" y="633331"/>
                  </a:lnTo>
                  <a:lnTo>
                    <a:pt x="4536180" y="662264"/>
                  </a:lnTo>
                  <a:lnTo>
                    <a:pt x="4570168" y="691725"/>
                  </a:lnTo>
                  <a:lnTo>
                    <a:pt x="4603505" y="721705"/>
                  </a:lnTo>
                  <a:lnTo>
                    <a:pt x="4636182" y="752198"/>
                  </a:lnTo>
                  <a:lnTo>
                    <a:pt x="4668189" y="783195"/>
                  </a:lnTo>
                  <a:lnTo>
                    <a:pt x="4699516" y="814687"/>
                  </a:lnTo>
                  <a:lnTo>
                    <a:pt x="4730154" y="846668"/>
                  </a:lnTo>
                  <a:lnTo>
                    <a:pt x="4760094" y="879129"/>
                  </a:lnTo>
                  <a:lnTo>
                    <a:pt x="4789326" y="912062"/>
                  </a:lnTo>
                  <a:lnTo>
                    <a:pt x="4817840" y="945460"/>
                  </a:lnTo>
                  <a:lnTo>
                    <a:pt x="4845627" y="979313"/>
                  </a:lnTo>
                  <a:lnTo>
                    <a:pt x="4872678" y="1013615"/>
                  </a:lnTo>
                  <a:lnTo>
                    <a:pt x="4898982" y="1048357"/>
                  </a:lnTo>
                  <a:lnTo>
                    <a:pt x="4924530" y="1083531"/>
                  </a:lnTo>
                  <a:lnTo>
                    <a:pt x="4949314" y="1119130"/>
                  </a:lnTo>
                  <a:lnTo>
                    <a:pt x="4973322" y="1155145"/>
                  </a:lnTo>
                  <a:lnTo>
                    <a:pt x="4996546" y="1191569"/>
                  </a:lnTo>
                  <a:lnTo>
                    <a:pt x="5018977" y="1228393"/>
                  </a:lnTo>
                  <a:lnTo>
                    <a:pt x="5040604" y="1265609"/>
                  </a:lnTo>
                  <a:lnTo>
                    <a:pt x="5061418" y="1303210"/>
                  </a:lnTo>
                  <a:lnTo>
                    <a:pt x="5081410" y="1341187"/>
                  </a:lnTo>
                  <a:lnTo>
                    <a:pt x="5100570" y="1379533"/>
                  </a:lnTo>
                  <a:lnTo>
                    <a:pt x="5118888" y="1418240"/>
                  </a:lnTo>
                  <a:lnTo>
                    <a:pt x="5136355" y="1457299"/>
                  </a:lnTo>
                  <a:lnTo>
                    <a:pt x="5152962" y="1496703"/>
                  </a:lnTo>
                  <a:lnTo>
                    <a:pt x="5168698" y="1536444"/>
                  </a:lnTo>
                  <a:lnTo>
                    <a:pt x="5183555" y="1576513"/>
                  </a:lnTo>
                  <a:lnTo>
                    <a:pt x="5197523" y="1616903"/>
                  </a:lnTo>
                  <a:lnTo>
                    <a:pt x="5210592" y="1657606"/>
                  </a:lnTo>
                  <a:lnTo>
                    <a:pt x="5222753" y="1698613"/>
                  </a:lnTo>
                  <a:lnTo>
                    <a:pt x="5233997" y="1739917"/>
                  </a:lnTo>
                  <a:lnTo>
                    <a:pt x="5244313" y="1781511"/>
                  </a:lnTo>
                  <a:lnTo>
                    <a:pt x="5253692" y="1823385"/>
                  </a:lnTo>
                  <a:lnTo>
                    <a:pt x="5262125" y="1865532"/>
                  </a:lnTo>
                  <a:lnTo>
                    <a:pt x="5269601" y="1907944"/>
                  </a:lnTo>
                  <a:lnTo>
                    <a:pt x="5276113" y="1950613"/>
                  </a:lnTo>
                  <a:lnTo>
                    <a:pt x="5281650" y="1993531"/>
                  </a:lnTo>
                  <a:lnTo>
                    <a:pt x="5286202" y="2036690"/>
                  </a:lnTo>
                  <a:lnTo>
                    <a:pt x="5289760" y="2080082"/>
                  </a:lnTo>
                  <a:lnTo>
                    <a:pt x="5292315" y="2123700"/>
                  </a:lnTo>
                  <a:lnTo>
                    <a:pt x="5293856" y="2167534"/>
                  </a:lnTo>
                  <a:lnTo>
                    <a:pt x="5294376" y="2211578"/>
                  </a:lnTo>
                </a:path>
              </a:pathLst>
            </a:custGeom>
            <a:ln w="635508">
              <a:solidFill>
                <a:srgbClr val="85BB24"/>
              </a:solidFill>
            </a:ln>
          </p:spPr>
          <p:txBody>
            <a:bodyPr wrap="square" lIns="0" tIns="0" rIns="0" bIns="0" rtlCol="0"/>
            <a:lstStyle/>
            <a:p>
              <a:endParaRPr/>
            </a:p>
          </p:txBody>
        </p:sp>
        <p:sp>
          <p:nvSpPr>
            <p:cNvPr id="8" name="object 5"/>
            <p:cNvSpPr/>
            <p:nvPr/>
          </p:nvSpPr>
          <p:spPr>
            <a:xfrm>
              <a:off x="3322320" y="3531108"/>
              <a:ext cx="2473960" cy="242570"/>
            </a:xfrm>
            <a:custGeom>
              <a:avLst/>
              <a:gdLst/>
              <a:ahLst/>
              <a:cxnLst/>
              <a:rect l="l" t="t" r="r" b="b"/>
              <a:pathLst>
                <a:path w="2473960" h="242570">
                  <a:moveTo>
                    <a:pt x="2473452" y="0"/>
                  </a:moveTo>
                  <a:lnTo>
                    <a:pt x="0" y="0"/>
                  </a:lnTo>
                  <a:lnTo>
                    <a:pt x="1236726" y="242315"/>
                  </a:lnTo>
                  <a:lnTo>
                    <a:pt x="2473452" y="0"/>
                  </a:lnTo>
                  <a:close/>
                </a:path>
              </a:pathLst>
            </a:custGeom>
            <a:solidFill>
              <a:srgbClr val="D5DCE4"/>
            </a:solidFill>
          </p:spPr>
          <p:txBody>
            <a:bodyPr wrap="square" lIns="0" tIns="0" rIns="0" bIns="0" rtlCol="0"/>
            <a:lstStyle/>
            <a:p>
              <a:endParaRPr/>
            </a:p>
          </p:txBody>
        </p:sp>
        <p:sp>
          <p:nvSpPr>
            <p:cNvPr id="9" name="object 6"/>
            <p:cNvSpPr/>
            <p:nvPr/>
          </p:nvSpPr>
          <p:spPr>
            <a:xfrm>
              <a:off x="847344" y="2749295"/>
              <a:ext cx="1739264" cy="876300"/>
            </a:xfrm>
            <a:custGeom>
              <a:avLst/>
              <a:gdLst/>
              <a:ahLst/>
              <a:cxnLst/>
              <a:rect l="l" t="t" r="r" b="b"/>
              <a:pathLst>
                <a:path w="1739264" h="876300">
                  <a:moveTo>
                    <a:pt x="869442" y="0"/>
                  </a:moveTo>
                  <a:lnTo>
                    <a:pt x="807350" y="1100"/>
                  </a:lnTo>
                  <a:lnTo>
                    <a:pt x="746437" y="4352"/>
                  </a:lnTo>
                  <a:lnTo>
                    <a:pt x="686849" y="9680"/>
                  </a:lnTo>
                  <a:lnTo>
                    <a:pt x="628734" y="17012"/>
                  </a:lnTo>
                  <a:lnTo>
                    <a:pt x="572238" y="26272"/>
                  </a:lnTo>
                  <a:lnTo>
                    <a:pt x="517509" y="37387"/>
                  </a:lnTo>
                  <a:lnTo>
                    <a:pt x="464694" y="50282"/>
                  </a:lnTo>
                  <a:lnTo>
                    <a:pt x="413940" y="64883"/>
                  </a:lnTo>
                  <a:lnTo>
                    <a:pt x="365394" y="81115"/>
                  </a:lnTo>
                  <a:lnTo>
                    <a:pt x="319203" y="98905"/>
                  </a:lnTo>
                  <a:lnTo>
                    <a:pt x="275515" y="118179"/>
                  </a:lnTo>
                  <a:lnTo>
                    <a:pt x="234476" y="138862"/>
                  </a:lnTo>
                  <a:lnTo>
                    <a:pt x="196234" y="160879"/>
                  </a:lnTo>
                  <a:lnTo>
                    <a:pt x="160936" y="184158"/>
                  </a:lnTo>
                  <a:lnTo>
                    <a:pt x="128728" y="208623"/>
                  </a:lnTo>
                  <a:lnTo>
                    <a:pt x="99759" y="234200"/>
                  </a:lnTo>
                  <a:lnTo>
                    <a:pt x="52123" y="288394"/>
                  </a:lnTo>
                  <a:lnTo>
                    <a:pt x="19206" y="346147"/>
                  </a:lnTo>
                  <a:lnTo>
                    <a:pt x="2183" y="406864"/>
                  </a:lnTo>
                  <a:lnTo>
                    <a:pt x="0" y="438150"/>
                  </a:lnTo>
                  <a:lnTo>
                    <a:pt x="2183" y="469435"/>
                  </a:lnTo>
                  <a:lnTo>
                    <a:pt x="19206" y="530152"/>
                  </a:lnTo>
                  <a:lnTo>
                    <a:pt x="52123" y="587905"/>
                  </a:lnTo>
                  <a:lnTo>
                    <a:pt x="99759" y="642099"/>
                  </a:lnTo>
                  <a:lnTo>
                    <a:pt x="128728" y="667676"/>
                  </a:lnTo>
                  <a:lnTo>
                    <a:pt x="160936" y="692141"/>
                  </a:lnTo>
                  <a:lnTo>
                    <a:pt x="196234" y="715420"/>
                  </a:lnTo>
                  <a:lnTo>
                    <a:pt x="234476" y="737437"/>
                  </a:lnTo>
                  <a:lnTo>
                    <a:pt x="275515" y="758120"/>
                  </a:lnTo>
                  <a:lnTo>
                    <a:pt x="319203" y="777394"/>
                  </a:lnTo>
                  <a:lnTo>
                    <a:pt x="365394" y="795184"/>
                  </a:lnTo>
                  <a:lnTo>
                    <a:pt x="413940" y="811416"/>
                  </a:lnTo>
                  <a:lnTo>
                    <a:pt x="464694" y="826017"/>
                  </a:lnTo>
                  <a:lnTo>
                    <a:pt x="517509" y="838912"/>
                  </a:lnTo>
                  <a:lnTo>
                    <a:pt x="572238" y="850027"/>
                  </a:lnTo>
                  <a:lnTo>
                    <a:pt x="628734" y="859287"/>
                  </a:lnTo>
                  <a:lnTo>
                    <a:pt x="686849" y="866619"/>
                  </a:lnTo>
                  <a:lnTo>
                    <a:pt x="746437" y="871947"/>
                  </a:lnTo>
                  <a:lnTo>
                    <a:pt x="807350" y="875199"/>
                  </a:lnTo>
                  <a:lnTo>
                    <a:pt x="869442" y="876299"/>
                  </a:lnTo>
                  <a:lnTo>
                    <a:pt x="931534" y="875199"/>
                  </a:lnTo>
                  <a:lnTo>
                    <a:pt x="992449" y="871947"/>
                  </a:lnTo>
                  <a:lnTo>
                    <a:pt x="1052038" y="866619"/>
                  </a:lnTo>
                  <a:lnTo>
                    <a:pt x="1110154" y="859287"/>
                  </a:lnTo>
                  <a:lnTo>
                    <a:pt x="1166650" y="850027"/>
                  </a:lnTo>
                  <a:lnTo>
                    <a:pt x="1221379" y="838912"/>
                  </a:lnTo>
                  <a:lnTo>
                    <a:pt x="1274195" y="826017"/>
                  </a:lnTo>
                  <a:lnTo>
                    <a:pt x="1324949" y="811416"/>
                  </a:lnTo>
                  <a:lnTo>
                    <a:pt x="1373495" y="795184"/>
                  </a:lnTo>
                  <a:lnTo>
                    <a:pt x="1419685" y="777394"/>
                  </a:lnTo>
                  <a:lnTo>
                    <a:pt x="1463373" y="758120"/>
                  </a:lnTo>
                  <a:lnTo>
                    <a:pt x="1504411" y="737437"/>
                  </a:lnTo>
                  <a:lnTo>
                    <a:pt x="1542653" y="715420"/>
                  </a:lnTo>
                  <a:lnTo>
                    <a:pt x="1577951" y="692141"/>
                  </a:lnTo>
                  <a:lnTo>
                    <a:pt x="1610158" y="667676"/>
                  </a:lnTo>
                  <a:lnTo>
                    <a:pt x="1639126" y="642099"/>
                  </a:lnTo>
                  <a:lnTo>
                    <a:pt x="1686761" y="587905"/>
                  </a:lnTo>
                  <a:lnTo>
                    <a:pt x="1719678" y="530152"/>
                  </a:lnTo>
                  <a:lnTo>
                    <a:pt x="1736701" y="469435"/>
                  </a:lnTo>
                  <a:lnTo>
                    <a:pt x="1738883" y="438150"/>
                  </a:lnTo>
                  <a:lnTo>
                    <a:pt x="1736701" y="406864"/>
                  </a:lnTo>
                  <a:lnTo>
                    <a:pt x="1719678" y="346147"/>
                  </a:lnTo>
                  <a:lnTo>
                    <a:pt x="1686761" y="288394"/>
                  </a:lnTo>
                  <a:lnTo>
                    <a:pt x="1639126" y="234200"/>
                  </a:lnTo>
                  <a:lnTo>
                    <a:pt x="1610158" y="208623"/>
                  </a:lnTo>
                  <a:lnTo>
                    <a:pt x="1577951" y="184158"/>
                  </a:lnTo>
                  <a:lnTo>
                    <a:pt x="1542653" y="160879"/>
                  </a:lnTo>
                  <a:lnTo>
                    <a:pt x="1504411" y="138862"/>
                  </a:lnTo>
                  <a:lnTo>
                    <a:pt x="1463373" y="118179"/>
                  </a:lnTo>
                  <a:lnTo>
                    <a:pt x="1419685" y="98905"/>
                  </a:lnTo>
                  <a:lnTo>
                    <a:pt x="1373495" y="81115"/>
                  </a:lnTo>
                  <a:lnTo>
                    <a:pt x="1324949" y="64883"/>
                  </a:lnTo>
                  <a:lnTo>
                    <a:pt x="1274195" y="50282"/>
                  </a:lnTo>
                  <a:lnTo>
                    <a:pt x="1221379" y="37387"/>
                  </a:lnTo>
                  <a:lnTo>
                    <a:pt x="1166650" y="26272"/>
                  </a:lnTo>
                  <a:lnTo>
                    <a:pt x="1110154" y="17012"/>
                  </a:lnTo>
                  <a:lnTo>
                    <a:pt x="1052038" y="9680"/>
                  </a:lnTo>
                  <a:lnTo>
                    <a:pt x="992449" y="4352"/>
                  </a:lnTo>
                  <a:lnTo>
                    <a:pt x="931534" y="1100"/>
                  </a:lnTo>
                  <a:lnTo>
                    <a:pt x="869442" y="0"/>
                  </a:lnTo>
                  <a:close/>
                </a:path>
              </a:pathLst>
            </a:custGeom>
            <a:solidFill>
              <a:srgbClr val="FFFFFF"/>
            </a:solidFill>
          </p:spPr>
          <p:txBody>
            <a:bodyPr wrap="square" lIns="0" tIns="0" rIns="0" bIns="0" rtlCol="0"/>
            <a:lstStyle/>
            <a:p>
              <a:endParaRPr/>
            </a:p>
          </p:txBody>
        </p:sp>
        <p:sp>
          <p:nvSpPr>
            <p:cNvPr id="10" name="object 7"/>
            <p:cNvSpPr/>
            <p:nvPr/>
          </p:nvSpPr>
          <p:spPr>
            <a:xfrm>
              <a:off x="847344" y="2749295"/>
              <a:ext cx="1739264" cy="876300"/>
            </a:xfrm>
            <a:custGeom>
              <a:avLst/>
              <a:gdLst/>
              <a:ahLst/>
              <a:cxnLst/>
              <a:rect l="l" t="t" r="r" b="b"/>
              <a:pathLst>
                <a:path w="1739264" h="876300">
                  <a:moveTo>
                    <a:pt x="0" y="438150"/>
                  </a:moveTo>
                  <a:lnTo>
                    <a:pt x="8634" y="376172"/>
                  </a:lnTo>
                  <a:lnTo>
                    <a:pt x="33751" y="316863"/>
                  </a:lnTo>
                  <a:lnTo>
                    <a:pt x="74175" y="260815"/>
                  </a:lnTo>
                  <a:lnTo>
                    <a:pt x="128728" y="208623"/>
                  </a:lnTo>
                  <a:lnTo>
                    <a:pt x="160936" y="184158"/>
                  </a:lnTo>
                  <a:lnTo>
                    <a:pt x="196234" y="160879"/>
                  </a:lnTo>
                  <a:lnTo>
                    <a:pt x="234476" y="138862"/>
                  </a:lnTo>
                  <a:lnTo>
                    <a:pt x="275515" y="118179"/>
                  </a:lnTo>
                  <a:lnTo>
                    <a:pt x="319203" y="98905"/>
                  </a:lnTo>
                  <a:lnTo>
                    <a:pt x="365394" y="81115"/>
                  </a:lnTo>
                  <a:lnTo>
                    <a:pt x="413940" y="64883"/>
                  </a:lnTo>
                  <a:lnTo>
                    <a:pt x="464694" y="50282"/>
                  </a:lnTo>
                  <a:lnTo>
                    <a:pt x="517509" y="37387"/>
                  </a:lnTo>
                  <a:lnTo>
                    <a:pt x="572238" y="26272"/>
                  </a:lnTo>
                  <a:lnTo>
                    <a:pt x="628734" y="17012"/>
                  </a:lnTo>
                  <a:lnTo>
                    <a:pt x="686849" y="9680"/>
                  </a:lnTo>
                  <a:lnTo>
                    <a:pt x="746437" y="4352"/>
                  </a:lnTo>
                  <a:lnTo>
                    <a:pt x="807350" y="1100"/>
                  </a:lnTo>
                  <a:lnTo>
                    <a:pt x="869442" y="0"/>
                  </a:lnTo>
                  <a:lnTo>
                    <a:pt x="931534" y="1100"/>
                  </a:lnTo>
                  <a:lnTo>
                    <a:pt x="992449" y="4352"/>
                  </a:lnTo>
                  <a:lnTo>
                    <a:pt x="1052038" y="9680"/>
                  </a:lnTo>
                  <a:lnTo>
                    <a:pt x="1110154" y="17012"/>
                  </a:lnTo>
                  <a:lnTo>
                    <a:pt x="1166650" y="26272"/>
                  </a:lnTo>
                  <a:lnTo>
                    <a:pt x="1221379" y="37387"/>
                  </a:lnTo>
                  <a:lnTo>
                    <a:pt x="1274195" y="50282"/>
                  </a:lnTo>
                  <a:lnTo>
                    <a:pt x="1324949" y="64883"/>
                  </a:lnTo>
                  <a:lnTo>
                    <a:pt x="1373495" y="81115"/>
                  </a:lnTo>
                  <a:lnTo>
                    <a:pt x="1419685" y="98905"/>
                  </a:lnTo>
                  <a:lnTo>
                    <a:pt x="1463373" y="118179"/>
                  </a:lnTo>
                  <a:lnTo>
                    <a:pt x="1504411" y="138862"/>
                  </a:lnTo>
                  <a:lnTo>
                    <a:pt x="1542653" y="160879"/>
                  </a:lnTo>
                  <a:lnTo>
                    <a:pt x="1577951" y="184158"/>
                  </a:lnTo>
                  <a:lnTo>
                    <a:pt x="1610158" y="208623"/>
                  </a:lnTo>
                  <a:lnTo>
                    <a:pt x="1639126" y="234200"/>
                  </a:lnTo>
                  <a:lnTo>
                    <a:pt x="1686761" y="288394"/>
                  </a:lnTo>
                  <a:lnTo>
                    <a:pt x="1719678" y="346147"/>
                  </a:lnTo>
                  <a:lnTo>
                    <a:pt x="1736701" y="406864"/>
                  </a:lnTo>
                  <a:lnTo>
                    <a:pt x="1738883" y="438150"/>
                  </a:lnTo>
                  <a:lnTo>
                    <a:pt x="1736701" y="469435"/>
                  </a:lnTo>
                  <a:lnTo>
                    <a:pt x="1719678" y="530152"/>
                  </a:lnTo>
                  <a:lnTo>
                    <a:pt x="1686761" y="587905"/>
                  </a:lnTo>
                  <a:lnTo>
                    <a:pt x="1639126" y="642099"/>
                  </a:lnTo>
                  <a:lnTo>
                    <a:pt x="1610158" y="667676"/>
                  </a:lnTo>
                  <a:lnTo>
                    <a:pt x="1577951" y="692141"/>
                  </a:lnTo>
                  <a:lnTo>
                    <a:pt x="1542653" y="715420"/>
                  </a:lnTo>
                  <a:lnTo>
                    <a:pt x="1504411" y="737437"/>
                  </a:lnTo>
                  <a:lnTo>
                    <a:pt x="1463373" y="758120"/>
                  </a:lnTo>
                  <a:lnTo>
                    <a:pt x="1419685" y="777394"/>
                  </a:lnTo>
                  <a:lnTo>
                    <a:pt x="1373495" y="795184"/>
                  </a:lnTo>
                  <a:lnTo>
                    <a:pt x="1324949" y="811416"/>
                  </a:lnTo>
                  <a:lnTo>
                    <a:pt x="1274195" y="826017"/>
                  </a:lnTo>
                  <a:lnTo>
                    <a:pt x="1221379" y="838912"/>
                  </a:lnTo>
                  <a:lnTo>
                    <a:pt x="1166650" y="850027"/>
                  </a:lnTo>
                  <a:lnTo>
                    <a:pt x="1110154" y="859287"/>
                  </a:lnTo>
                  <a:lnTo>
                    <a:pt x="1052038" y="866619"/>
                  </a:lnTo>
                  <a:lnTo>
                    <a:pt x="992449" y="871947"/>
                  </a:lnTo>
                  <a:lnTo>
                    <a:pt x="931534" y="875199"/>
                  </a:lnTo>
                  <a:lnTo>
                    <a:pt x="869442" y="876299"/>
                  </a:lnTo>
                  <a:lnTo>
                    <a:pt x="807350" y="875199"/>
                  </a:lnTo>
                  <a:lnTo>
                    <a:pt x="746437" y="871947"/>
                  </a:lnTo>
                  <a:lnTo>
                    <a:pt x="686849" y="866619"/>
                  </a:lnTo>
                  <a:lnTo>
                    <a:pt x="628734" y="859287"/>
                  </a:lnTo>
                  <a:lnTo>
                    <a:pt x="572238" y="850027"/>
                  </a:lnTo>
                  <a:lnTo>
                    <a:pt x="517509" y="838912"/>
                  </a:lnTo>
                  <a:lnTo>
                    <a:pt x="464694" y="826017"/>
                  </a:lnTo>
                  <a:lnTo>
                    <a:pt x="413940" y="811416"/>
                  </a:lnTo>
                  <a:lnTo>
                    <a:pt x="365394" y="795184"/>
                  </a:lnTo>
                  <a:lnTo>
                    <a:pt x="319203" y="777394"/>
                  </a:lnTo>
                  <a:lnTo>
                    <a:pt x="275515" y="758120"/>
                  </a:lnTo>
                  <a:lnTo>
                    <a:pt x="234476" y="737437"/>
                  </a:lnTo>
                  <a:lnTo>
                    <a:pt x="196234" y="715420"/>
                  </a:lnTo>
                  <a:lnTo>
                    <a:pt x="160936" y="692141"/>
                  </a:lnTo>
                  <a:lnTo>
                    <a:pt x="128728" y="667676"/>
                  </a:lnTo>
                  <a:lnTo>
                    <a:pt x="99759" y="642099"/>
                  </a:lnTo>
                  <a:lnTo>
                    <a:pt x="52123" y="587905"/>
                  </a:lnTo>
                  <a:lnTo>
                    <a:pt x="19206" y="530152"/>
                  </a:lnTo>
                  <a:lnTo>
                    <a:pt x="2183" y="469435"/>
                  </a:lnTo>
                  <a:lnTo>
                    <a:pt x="0" y="438150"/>
                  </a:lnTo>
                  <a:close/>
                </a:path>
              </a:pathLst>
            </a:custGeom>
            <a:ln w="9144">
              <a:solidFill>
                <a:srgbClr val="85BB24"/>
              </a:solidFill>
            </a:ln>
          </p:spPr>
          <p:txBody>
            <a:bodyPr wrap="square" lIns="0" tIns="0" rIns="0" bIns="0" rtlCol="0"/>
            <a:lstStyle/>
            <a:p>
              <a:endParaRPr/>
            </a:p>
          </p:txBody>
        </p:sp>
      </p:grpSp>
      <p:sp>
        <p:nvSpPr>
          <p:cNvPr id="11" name="object 8"/>
          <p:cNvSpPr txBox="1"/>
          <p:nvPr/>
        </p:nvSpPr>
        <p:spPr>
          <a:xfrm>
            <a:off x="1313180" y="2816733"/>
            <a:ext cx="807720" cy="729615"/>
          </a:xfrm>
          <a:prstGeom prst="rect">
            <a:avLst/>
          </a:prstGeom>
        </p:spPr>
        <p:txBody>
          <a:bodyPr vert="horz" wrap="square" lIns="0" tIns="26034" rIns="0" bIns="0" rtlCol="0">
            <a:spAutoFit/>
          </a:bodyPr>
          <a:lstStyle/>
          <a:p>
            <a:pPr marL="12700" marR="5080" algn="ctr">
              <a:lnSpc>
                <a:spcPts val="1370"/>
              </a:lnSpc>
              <a:spcBef>
                <a:spcPts val="204"/>
              </a:spcBef>
            </a:pPr>
            <a:r>
              <a:rPr sz="1200" spc="-5" dirty="0">
                <a:latin typeface="Verdana"/>
                <a:cs typeface="Verdana"/>
              </a:rPr>
              <a:t>Impact</a:t>
            </a:r>
            <a:r>
              <a:rPr sz="1200" spc="-70" dirty="0">
                <a:latin typeface="Verdana"/>
                <a:cs typeface="Verdana"/>
              </a:rPr>
              <a:t> </a:t>
            </a:r>
            <a:r>
              <a:rPr sz="1200" dirty="0">
                <a:latin typeface="Verdana"/>
                <a:cs typeface="Verdana"/>
              </a:rPr>
              <a:t>on  </a:t>
            </a:r>
            <a:r>
              <a:rPr sz="1200" spc="-5" dirty="0">
                <a:latin typeface="Verdana"/>
                <a:cs typeface="Verdana"/>
              </a:rPr>
              <a:t>business  model/  Partners</a:t>
            </a:r>
            <a:endParaRPr sz="1200">
              <a:latin typeface="Verdana"/>
              <a:cs typeface="Verdana"/>
            </a:endParaRPr>
          </a:p>
        </p:txBody>
      </p:sp>
      <p:grpSp>
        <p:nvGrpSpPr>
          <p:cNvPr id="13" name="object 9"/>
          <p:cNvGrpSpPr/>
          <p:nvPr/>
        </p:nvGrpSpPr>
        <p:grpSpPr>
          <a:xfrm>
            <a:off x="1760029" y="1851469"/>
            <a:ext cx="1748789" cy="885825"/>
            <a:chOff x="1760029" y="1851469"/>
            <a:chExt cx="1748789" cy="885825"/>
          </a:xfrm>
        </p:grpSpPr>
        <p:sp>
          <p:nvSpPr>
            <p:cNvPr id="14" name="object 10"/>
            <p:cNvSpPr/>
            <p:nvPr/>
          </p:nvSpPr>
          <p:spPr>
            <a:xfrm>
              <a:off x="1764792" y="1856232"/>
              <a:ext cx="1739264" cy="876300"/>
            </a:xfrm>
            <a:custGeom>
              <a:avLst/>
              <a:gdLst/>
              <a:ahLst/>
              <a:cxnLst/>
              <a:rect l="l" t="t" r="r" b="b"/>
              <a:pathLst>
                <a:path w="1739264" h="876300">
                  <a:moveTo>
                    <a:pt x="869441" y="0"/>
                  </a:moveTo>
                  <a:lnTo>
                    <a:pt x="807349" y="1100"/>
                  </a:lnTo>
                  <a:lnTo>
                    <a:pt x="746434" y="4352"/>
                  </a:lnTo>
                  <a:lnTo>
                    <a:pt x="686845" y="9680"/>
                  </a:lnTo>
                  <a:lnTo>
                    <a:pt x="628729" y="17012"/>
                  </a:lnTo>
                  <a:lnTo>
                    <a:pt x="572233" y="26272"/>
                  </a:lnTo>
                  <a:lnTo>
                    <a:pt x="517504" y="37387"/>
                  </a:lnTo>
                  <a:lnTo>
                    <a:pt x="464688" y="50282"/>
                  </a:lnTo>
                  <a:lnTo>
                    <a:pt x="413934" y="64883"/>
                  </a:lnTo>
                  <a:lnTo>
                    <a:pt x="365388" y="81115"/>
                  </a:lnTo>
                  <a:lnTo>
                    <a:pt x="319198" y="98905"/>
                  </a:lnTo>
                  <a:lnTo>
                    <a:pt x="275510" y="118179"/>
                  </a:lnTo>
                  <a:lnTo>
                    <a:pt x="234472" y="138862"/>
                  </a:lnTo>
                  <a:lnTo>
                    <a:pt x="196230" y="160879"/>
                  </a:lnTo>
                  <a:lnTo>
                    <a:pt x="160932" y="184158"/>
                  </a:lnTo>
                  <a:lnTo>
                    <a:pt x="128725" y="208623"/>
                  </a:lnTo>
                  <a:lnTo>
                    <a:pt x="99757" y="234200"/>
                  </a:lnTo>
                  <a:lnTo>
                    <a:pt x="52122" y="288394"/>
                  </a:lnTo>
                  <a:lnTo>
                    <a:pt x="19205" y="346147"/>
                  </a:lnTo>
                  <a:lnTo>
                    <a:pt x="2182" y="406864"/>
                  </a:lnTo>
                  <a:lnTo>
                    <a:pt x="0" y="438150"/>
                  </a:lnTo>
                  <a:lnTo>
                    <a:pt x="2182" y="469435"/>
                  </a:lnTo>
                  <a:lnTo>
                    <a:pt x="19205" y="530152"/>
                  </a:lnTo>
                  <a:lnTo>
                    <a:pt x="52122" y="587905"/>
                  </a:lnTo>
                  <a:lnTo>
                    <a:pt x="99757" y="642099"/>
                  </a:lnTo>
                  <a:lnTo>
                    <a:pt x="128725" y="667676"/>
                  </a:lnTo>
                  <a:lnTo>
                    <a:pt x="160932" y="692141"/>
                  </a:lnTo>
                  <a:lnTo>
                    <a:pt x="196230" y="715420"/>
                  </a:lnTo>
                  <a:lnTo>
                    <a:pt x="234472" y="737437"/>
                  </a:lnTo>
                  <a:lnTo>
                    <a:pt x="275510" y="758120"/>
                  </a:lnTo>
                  <a:lnTo>
                    <a:pt x="319198" y="777394"/>
                  </a:lnTo>
                  <a:lnTo>
                    <a:pt x="365388" y="795184"/>
                  </a:lnTo>
                  <a:lnTo>
                    <a:pt x="413934" y="811416"/>
                  </a:lnTo>
                  <a:lnTo>
                    <a:pt x="464688" y="826017"/>
                  </a:lnTo>
                  <a:lnTo>
                    <a:pt x="517504" y="838912"/>
                  </a:lnTo>
                  <a:lnTo>
                    <a:pt x="572233" y="850027"/>
                  </a:lnTo>
                  <a:lnTo>
                    <a:pt x="628729" y="859287"/>
                  </a:lnTo>
                  <a:lnTo>
                    <a:pt x="686845" y="866619"/>
                  </a:lnTo>
                  <a:lnTo>
                    <a:pt x="746434" y="871947"/>
                  </a:lnTo>
                  <a:lnTo>
                    <a:pt x="807349" y="875199"/>
                  </a:lnTo>
                  <a:lnTo>
                    <a:pt x="869441" y="876300"/>
                  </a:lnTo>
                  <a:lnTo>
                    <a:pt x="931534" y="875199"/>
                  </a:lnTo>
                  <a:lnTo>
                    <a:pt x="992449" y="871947"/>
                  </a:lnTo>
                  <a:lnTo>
                    <a:pt x="1052038" y="866619"/>
                  </a:lnTo>
                  <a:lnTo>
                    <a:pt x="1110154" y="859287"/>
                  </a:lnTo>
                  <a:lnTo>
                    <a:pt x="1166650" y="850027"/>
                  </a:lnTo>
                  <a:lnTo>
                    <a:pt x="1221379" y="838912"/>
                  </a:lnTo>
                  <a:lnTo>
                    <a:pt x="1274195" y="826017"/>
                  </a:lnTo>
                  <a:lnTo>
                    <a:pt x="1324949" y="811416"/>
                  </a:lnTo>
                  <a:lnTo>
                    <a:pt x="1373495" y="795184"/>
                  </a:lnTo>
                  <a:lnTo>
                    <a:pt x="1419685" y="777394"/>
                  </a:lnTo>
                  <a:lnTo>
                    <a:pt x="1463373" y="758120"/>
                  </a:lnTo>
                  <a:lnTo>
                    <a:pt x="1504411" y="737437"/>
                  </a:lnTo>
                  <a:lnTo>
                    <a:pt x="1542653" y="715420"/>
                  </a:lnTo>
                  <a:lnTo>
                    <a:pt x="1577951" y="692141"/>
                  </a:lnTo>
                  <a:lnTo>
                    <a:pt x="1610158" y="667676"/>
                  </a:lnTo>
                  <a:lnTo>
                    <a:pt x="1639126" y="642099"/>
                  </a:lnTo>
                  <a:lnTo>
                    <a:pt x="1686761" y="587905"/>
                  </a:lnTo>
                  <a:lnTo>
                    <a:pt x="1719678" y="530152"/>
                  </a:lnTo>
                  <a:lnTo>
                    <a:pt x="1736701" y="469435"/>
                  </a:lnTo>
                  <a:lnTo>
                    <a:pt x="1738883" y="438150"/>
                  </a:lnTo>
                  <a:lnTo>
                    <a:pt x="1736701" y="406864"/>
                  </a:lnTo>
                  <a:lnTo>
                    <a:pt x="1719678" y="346147"/>
                  </a:lnTo>
                  <a:lnTo>
                    <a:pt x="1686761" y="288394"/>
                  </a:lnTo>
                  <a:lnTo>
                    <a:pt x="1639126" y="234200"/>
                  </a:lnTo>
                  <a:lnTo>
                    <a:pt x="1610158" y="208623"/>
                  </a:lnTo>
                  <a:lnTo>
                    <a:pt x="1577951" y="184158"/>
                  </a:lnTo>
                  <a:lnTo>
                    <a:pt x="1542653" y="160879"/>
                  </a:lnTo>
                  <a:lnTo>
                    <a:pt x="1504411" y="138862"/>
                  </a:lnTo>
                  <a:lnTo>
                    <a:pt x="1463373" y="118179"/>
                  </a:lnTo>
                  <a:lnTo>
                    <a:pt x="1419685" y="98905"/>
                  </a:lnTo>
                  <a:lnTo>
                    <a:pt x="1373495" y="81115"/>
                  </a:lnTo>
                  <a:lnTo>
                    <a:pt x="1324949" y="64883"/>
                  </a:lnTo>
                  <a:lnTo>
                    <a:pt x="1274195" y="50282"/>
                  </a:lnTo>
                  <a:lnTo>
                    <a:pt x="1221379" y="37387"/>
                  </a:lnTo>
                  <a:lnTo>
                    <a:pt x="1166650" y="26272"/>
                  </a:lnTo>
                  <a:lnTo>
                    <a:pt x="1110154" y="17012"/>
                  </a:lnTo>
                  <a:lnTo>
                    <a:pt x="1052038" y="9680"/>
                  </a:lnTo>
                  <a:lnTo>
                    <a:pt x="992449" y="4352"/>
                  </a:lnTo>
                  <a:lnTo>
                    <a:pt x="931534" y="1100"/>
                  </a:lnTo>
                  <a:lnTo>
                    <a:pt x="869441" y="0"/>
                  </a:lnTo>
                  <a:close/>
                </a:path>
              </a:pathLst>
            </a:custGeom>
            <a:solidFill>
              <a:srgbClr val="FFFFFF"/>
            </a:solidFill>
          </p:spPr>
          <p:txBody>
            <a:bodyPr wrap="square" lIns="0" tIns="0" rIns="0" bIns="0" rtlCol="0"/>
            <a:lstStyle/>
            <a:p>
              <a:endParaRPr/>
            </a:p>
          </p:txBody>
        </p:sp>
        <p:sp>
          <p:nvSpPr>
            <p:cNvPr id="15" name="object 11"/>
            <p:cNvSpPr/>
            <p:nvPr/>
          </p:nvSpPr>
          <p:spPr>
            <a:xfrm>
              <a:off x="1764792" y="1856232"/>
              <a:ext cx="1739264" cy="876300"/>
            </a:xfrm>
            <a:custGeom>
              <a:avLst/>
              <a:gdLst/>
              <a:ahLst/>
              <a:cxnLst/>
              <a:rect l="l" t="t" r="r" b="b"/>
              <a:pathLst>
                <a:path w="1739264" h="876300">
                  <a:moveTo>
                    <a:pt x="0" y="438150"/>
                  </a:moveTo>
                  <a:lnTo>
                    <a:pt x="8633" y="376172"/>
                  </a:lnTo>
                  <a:lnTo>
                    <a:pt x="33750" y="316863"/>
                  </a:lnTo>
                  <a:lnTo>
                    <a:pt x="74173" y="260815"/>
                  </a:lnTo>
                  <a:lnTo>
                    <a:pt x="128725" y="208623"/>
                  </a:lnTo>
                  <a:lnTo>
                    <a:pt x="160932" y="184158"/>
                  </a:lnTo>
                  <a:lnTo>
                    <a:pt x="196230" y="160879"/>
                  </a:lnTo>
                  <a:lnTo>
                    <a:pt x="234472" y="138862"/>
                  </a:lnTo>
                  <a:lnTo>
                    <a:pt x="275510" y="118179"/>
                  </a:lnTo>
                  <a:lnTo>
                    <a:pt x="319198" y="98905"/>
                  </a:lnTo>
                  <a:lnTo>
                    <a:pt x="365388" y="81115"/>
                  </a:lnTo>
                  <a:lnTo>
                    <a:pt x="413934" y="64883"/>
                  </a:lnTo>
                  <a:lnTo>
                    <a:pt x="464688" y="50282"/>
                  </a:lnTo>
                  <a:lnTo>
                    <a:pt x="517504" y="37387"/>
                  </a:lnTo>
                  <a:lnTo>
                    <a:pt x="572233" y="26272"/>
                  </a:lnTo>
                  <a:lnTo>
                    <a:pt x="628729" y="17012"/>
                  </a:lnTo>
                  <a:lnTo>
                    <a:pt x="686845" y="9680"/>
                  </a:lnTo>
                  <a:lnTo>
                    <a:pt x="746434" y="4352"/>
                  </a:lnTo>
                  <a:lnTo>
                    <a:pt x="807349" y="1100"/>
                  </a:lnTo>
                  <a:lnTo>
                    <a:pt x="869441" y="0"/>
                  </a:lnTo>
                  <a:lnTo>
                    <a:pt x="931534" y="1100"/>
                  </a:lnTo>
                  <a:lnTo>
                    <a:pt x="992449" y="4352"/>
                  </a:lnTo>
                  <a:lnTo>
                    <a:pt x="1052038" y="9680"/>
                  </a:lnTo>
                  <a:lnTo>
                    <a:pt x="1110154" y="17012"/>
                  </a:lnTo>
                  <a:lnTo>
                    <a:pt x="1166650" y="26272"/>
                  </a:lnTo>
                  <a:lnTo>
                    <a:pt x="1221379" y="37387"/>
                  </a:lnTo>
                  <a:lnTo>
                    <a:pt x="1274195" y="50282"/>
                  </a:lnTo>
                  <a:lnTo>
                    <a:pt x="1324949" y="64883"/>
                  </a:lnTo>
                  <a:lnTo>
                    <a:pt x="1373495" y="81115"/>
                  </a:lnTo>
                  <a:lnTo>
                    <a:pt x="1419685" y="98905"/>
                  </a:lnTo>
                  <a:lnTo>
                    <a:pt x="1463373" y="118179"/>
                  </a:lnTo>
                  <a:lnTo>
                    <a:pt x="1504411" y="138862"/>
                  </a:lnTo>
                  <a:lnTo>
                    <a:pt x="1542653" y="160879"/>
                  </a:lnTo>
                  <a:lnTo>
                    <a:pt x="1577951" y="184158"/>
                  </a:lnTo>
                  <a:lnTo>
                    <a:pt x="1610158" y="208623"/>
                  </a:lnTo>
                  <a:lnTo>
                    <a:pt x="1639126" y="234200"/>
                  </a:lnTo>
                  <a:lnTo>
                    <a:pt x="1686761" y="288394"/>
                  </a:lnTo>
                  <a:lnTo>
                    <a:pt x="1719678" y="346147"/>
                  </a:lnTo>
                  <a:lnTo>
                    <a:pt x="1736701" y="406864"/>
                  </a:lnTo>
                  <a:lnTo>
                    <a:pt x="1738883" y="438150"/>
                  </a:lnTo>
                  <a:lnTo>
                    <a:pt x="1736701" y="469435"/>
                  </a:lnTo>
                  <a:lnTo>
                    <a:pt x="1719678" y="530152"/>
                  </a:lnTo>
                  <a:lnTo>
                    <a:pt x="1686761" y="587905"/>
                  </a:lnTo>
                  <a:lnTo>
                    <a:pt x="1639126" y="642099"/>
                  </a:lnTo>
                  <a:lnTo>
                    <a:pt x="1610158" y="667676"/>
                  </a:lnTo>
                  <a:lnTo>
                    <a:pt x="1577951" y="692141"/>
                  </a:lnTo>
                  <a:lnTo>
                    <a:pt x="1542653" y="715420"/>
                  </a:lnTo>
                  <a:lnTo>
                    <a:pt x="1504411" y="737437"/>
                  </a:lnTo>
                  <a:lnTo>
                    <a:pt x="1463373" y="758120"/>
                  </a:lnTo>
                  <a:lnTo>
                    <a:pt x="1419685" y="777394"/>
                  </a:lnTo>
                  <a:lnTo>
                    <a:pt x="1373495" y="795184"/>
                  </a:lnTo>
                  <a:lnTo>
                    <a:pt x="1324949" y="811416"/>
                  </a:lnTo>
                  <a:lnTo>
                    <a:pt x="1274195" y="826017"/>
                  </a:lnTo>
                  <a:lnTo>
                    <a:pt x="1221379" y="838912"/>
                  </a:lnTo>
                  <a:lnTo>
                    <a:pt x="1166650" y="850027"/>
                  </a:lnTo>
                  <a:lnTo>
                    <a:pt x="1110154" y="859287"/>
                  </a:lnTo>
                  <a:lnTo>
                    <a:pt x="1052038" y="866619"/>
                  </a:lnTo>
                  <a:lnTo>
                    <a:pt x="992449" y="871947"/>
                  </a:lnTo>
                  <a:lnTo>
                    <a:pt x="931534" y="875199"/>
                  </a:lnTo>
                  <a:lnTo>
                    <a:pt x="869441" y="876300"/>
                  </a:lnTo>
                  <a:lnTo>
                    <a:pt x="807349" y="875199"/>
                  </a:lnTo>
                  <a:lnTo>
                    <a:pt x="746434" y="871947"/>
                  </a:lnTo>
                  <a:lnTo>
                    <a:pt x="686845" y="866619"/>
                  </a:lnTo>
                  <a:lnTo>
                    <a:pt x="628729" y="859287"/>
                  </a:lnTo>
                  <a:lnTo>
                    <a:pt x="572233" y="850027"/>
                  </a:lnTo>
                  <a:lnTo>
                    <a:pt x="517504" y="838912"/>
                  </a:lnTo>
                  <a:lnTo>
                    <a:pt x="464688" y="826017"/>
                  </a:lnTo>
                  <a:lnTo>
                    <a:pt x="413934" y="811416"/>
                  </a:lnTo>
                  <a:lnTo>
                    <a:pt x="365388" y="795184"/>
                  </a:lnTo>
                  <a:lnTo>
                    <a:pt x="319198" y="777394"/>
                  </a:lnTo>
                  <a:lnTo>
                    <a:pt x="275510" y="758120"/>
                  </a:lnTo>
                  <a:lnTo>
                    <a:pt x="234472" y="737437"/>
                  </a:lnTo>
                  <a:lnTo>
                    <a:pt x="196230" y="715420"/>
                  </a:lnTo>
                  <a:lnTo>
                    <a:pt x="160932" y="692141"/>
                  </a:lnTo>
                  <a:lnTo>
                    <a:pt x="128725" y="667676"/>
                  </a:lnTo>
                  <a:lnTo>
                    <a:pt x="99757" y="642099"/>
                  </a:lnTo>
                  <a:lnTo>
                    <a:pt x="52122" y="587905"/>
                  </a:lnTo>
                  <a:lnTo>
                    <a:pt x="19205" y="530152"/>
                  </a:lnTo>
                  <a:lnTo>
                    <a:pt x="2182" y="469435"/>
                  </a:lnTo>
                  <a:lnTo>
                    <a:pt x="0" y="438150"/>
                  </a:lnTo>
                  <a:close/>
                </a:path>
              </a:pathLst>
            </a:custGeom>
            <a:ln w="9144">
              <a:solidFill>
                <a:srgbClr val="85BB24"/>
              </a:solidFill>
            </a:ln>
          </p:spPr>
          <p:txBody>
            <a:bodyPr wrap="square" lIns="0" tIns="0" rIns="0" bIns="0" rtlCol="0"/>
            <a:lstStyle/>
            <a:p>
              <a:endParaRPr/>
            </a:p>
          </p:txBody>
        </p:sp>
      </p:grpSp>
      <p:sp>
        <p:nvSpPr>
          <p:cNvPr id="16" name="object 12"/>
          <p:cNvSpPr txBox="1"/>
          <p:nvPr/>
        </p:nvSpPr>
        <p:spPr>
          <a:xfrm>
            <a:off x="2127250" y="1874900"/>
            <a:ext cx="1016635" cy="803275"/>
          </a:xfrm>
          <a:prstGeom prst="rect">
            <a:avLst/>
          </a:prstGeom>
        </p:spPr>
        <p:txBody>
          <a:bodyPr vert="horz" wrap="square" lIns="0" tIns="12700" rIns="0" bIns="0" rtlCol="0">
            <a:spAutoFit/>
          </a:bodyPr>
          <a:lstStyle/>
          <a:p>
            <a:pPr marL="12700" marR="5080" indent="228600">
              <a:lnSpc>
                <a:spcPct val="106700"/>
              </a:lnSpc>
              <a:spcBef>
                <a:spcPts val="100"/>
              </a:spcBef>
            </a:pPr>
            <a:r>
              <a:rPr sz="1200" spc="-5" dirty="0">
                <a:latin typeface="Verdana"/>
                <a:cs typeface="Verdana"/>
              </a:rPr>
              <a:t>Project  d</a:t>
            </a:r>
            <a:r>
              <a:rPr sz="1200" dirty="0">
                <a:latin typeface="Verdana"/>
                <a:cs typeface="Verdana"/>
              </a:rPr>
              <a:t>evelo</a:t>
            </a:r>
            <a:r>
              <a:rPr sz="1200" spc="-5" dirty="0">
                <a:latin typeface="Verdana"/>
                <a:cs typeface="Verdana"/>
              </a:rPr>
              <a:t>pm</a:t>
            </a:r>
            <a:r>
              <a:rPr sz="1200" dirty="0">
                <a:latin typeface="Verdana"/>
                <a:cs typeface="Verdana"/>
              </a:rPr>
              <a:t>e</a:t>
            </a:r>
            <a:r>
              <a:rPr sz="1200" spc="-5" dirty="0">
                <a:latin typeface="Verdana"/>
                <a:cs typeface="Verdana"/>
              </a:rPr>
              <a:t>n</a:t>
            </a:r>
            <a:r>
              <a:rPr sz="1200" dirty="0">
                <a:latin typeface="Verdana"/>
                <a:cs typeface="Verdana"/>
              </a:rPr>
              <a:t>t</a:t>
            </a:r>
            <a:endParaRPr sz="1200">
              <a:latin typeface="Verdana"/>
              <a:cs typeface="Verdana"/>
            </a:endParaRPr>
          </a:p>
          <a:p>
            <a:pPr marL="181610" marR="55880" indent="-120650">
              <a:lnSpc>
                <a:spcPts val="1530"/>
              </a:lnSpc>
              <a:spcBef>
                <a:spcPts val="60"/>
              </a:spcBef>
            </a:pPr>
            <a:r>
              <a:rPr sz="1200" dirty="0">
                <a:latin typeface="Verdana"/>
                <a:cs typeface="Verdana"/>
              </a:rPr>
              <a:t>– </a:t>
            </a:r>
            <a:r>
              <a:rPr sz="1200" spc="-5" dirty="0">
                <a:latin typeface="Verdana"/>
                <a:cs typeface="Verdana"/>
              </a:rPr>
              <a:t>Cash</a:t>
            </a:r>
            <a:r>
              <a:rPr sz="1200" spc="-75" dirty="0">
                <a:latin typeface="Verdana"/>
                <a:cs typeface="Verdana"/>
              </a:rPr>
              <a:t> </a:t>
            </a:r>
            <a:r>
              <a:rPr sz="1200" spc="-5" dirty="0">
                <a:latin typeface="Verdana"/>
                <a:cs typeface="Verdana"/>
              </a:rPr>
              <a:t>flow  </a:t>
            </a:r>
            <a:r>
              <a:rPr sz="1200" spc="-10" dirty="0">
                <a:latin typeface="Verdana"/>
                <a:cs typeface="Verdana"/>
              </a:rPr>
              <a:t>planning</a:t>
            </a:r>
            <a:endParaRPr sz="1200">
              <a:latin typeface="Verdana"/>
              <a:cs typeface="Verdana"/>
            </a:endParaRPr>
          </a:p>
        </p:txBody>
      </p:sp>
      <p:grpSp>
        <p:nvGrpSpPr>
          <p:cNvPr id="17" name="object 13"/>
          <p:cNvGrpSpPr/>
          <p:nvPr/>
        </p:nvGrpSpPr>
        <p:grpSpPr>
          <a:xfrm>
            <a:off x="2675953" y="959929"/>
            <a:ext cx="1748789" cy="885825"/>
            <a:chOff x="2675953" y="959929"/>
            <a:chExt cx="1748789" cy="885825"/>
          </a:xfrm>
        </p:grpSpPr>
        <p:sp>
          <p:nvSpPr>
            <p:cNvPr id="18" name="object 14"/>
            <p:cNvSpPr/>
            <p:nvPr/>
          </p:nvSpPr>
          <p:spPr>
            <a:xfrm>
              <a:off x="2680716" y="964691"/>
              <a:ext cx="1739264" cy="876300"/>
            </a:xfrm>
            <a:custGeom>
              <a:avLst/>
              <a:gdLst/>
              <a:ahLst/>
              <a:cxnLst/>
              <a:rect l="l" t="t" r="r" b="b"/>
              <a:pathLst>
                <a:path w="1739264" h="876300">
                  <a:moveTo>
                    <a:pt x="869442" y="0"/>
                  </a:moveTo>
                  <a:lnTo>
                    <a:pt x="807349" y="1100"/>
                  </a:lnTo>
                  <a:lnTo>
                    <a:pt x="746434" y="4352"/>
                  </a:lnTo>
                  <a:lnTo>
                    <a:pt x="686845" y="9680"/>
                  </a:lnTo>
                  <a:lnTo>
                    <a:pt x="628729" y="17012"/>
                  </a:lnTo>
                  <a:lnTo>
                    <a:pt x="572233" y="26272"/>
                  </a:lnTo>
                  <a:lnTo>
                    <a:pt x="517504" y="37387"/>
                  </a:lnTo>
                  <a:lnTo>
                    <a:pt x="464688" y="50282"/>
                  </a:lnTo>
                  <a:lnTo>
                    <a:pt x="413934" y="64883"/>
                  </a:lnTo>
                  <a:lnTo>
                    <a:pt x="365388" y="81115"/>
                  </a:lnTo>
                  <a:lnTo>
                    <a:pt x="319198" y="98905"/>
                  </a:lnTo>
                  <a:lnTo>
                    <a:pt x="275510" y="118179"/>
                  </a:lnTo>
                  <a:lnTo>
                    <a:pt x="234472" y="138862"/>
                  </a:lnTo>
                  <a:lnTo>
                    <a:pt x="196230" y="160879"/>
                  </a:lnTo>
                  <a:lnTo>
                    <a:pt x="160932" y="184158"/>
                  </a:lnTo>
                  <a:lnTo>
                    <a:pt x="128725" y="208623"/>
                  </a:lnTo>
                  <a:lnTo>
                    <a:pt x="99757" y="234200"/>
                  </a:lnTo>
                  <a:lnTo>
                    <a:pt x="52122" y="288394"/>
                  </a:lnTo>
                  <a:lnTo>
                    <a:pt x="19205" y="346147"/>
                  </a:lnTo>
                  <a:lnTo>
                    <a:pt x="2182" y="406864"/>
                  </a:lnTo>
                  <a:lnTo>
                    <a:pt x="0" y="438150"/>
                  </a:lnTo>
                  <a:lnTo>
                    <a:pt x="2182" y="469435"/>
                  </a:lnTo>
                  <a:lnTo>
                    <a:pt x="19205" y="530152"/>
                  </a:lnTo>
                  <a:lnTo>
                    <a:pt x="52122" y="587905"/>
                  </a:lnTo>
                  <a:lnTo>
                    <a:pt x="99757" y="642099"/>
                  </a:lnTo>
                  <a:lnTo>
                    <a:pt x="128725" y="667676"/>
                  </a:lnTo>
                  <a:lnTo>
                    <a:pt x="160932" y="692141"/>
                  </a:lnTo>
                  <a:lnTo>
                    <a:pt x="196230" y="715420"/>
                  </a:lnTo>
                  <a:lnTo>
                    <a:pt x="234472" y="737437"/>
                  </a:lnTo>
                  <a:lnTo>
                    <a:pt x="275510" y="758120"/>
                  </a:lnTo>
                  <a:lnTo>
                    <a:pt x="319198" y="777394"/>
                  </a:lnTo>
                  <a:lnTo>
                    <a:pt x="365388" y="795184"/>
                  </a:lnTo>
                  <a:lnTo>
                    <a:pt x="413934" y="811416"/>
                  </a:lnTo>
                  <a:lnTo>
                    <a:pt x="464688" y="826017"/>
                  </a:lnTo>
                  <a:lnTo>
                    <a:pt x="517504" y="838912"/>
                  </a:lnTo>
                  <a:lnTo>
                    <a:pt x="572233" y="850027"/>
                  </a:lnTo>
                  <a:lnTo>
                    <a:pt x="628729" y="859287"/>
                  </a:lnTo>
                  <a:lnTo>
                    <a:pt x="686845" y="866619"/>
                  </a:lnTo>
                  <a:lnTo>
                    <a:pt x="746434" y="871947"/>
                  </a:lnTo>
                  <a:lnTo>
                    <a:pt x="807349" y="875199"/>
                  </a:lnTo>
                  <a:lnTo>
                    <a:pt x="869442" y="876300"/>
                  </a:lnTo>
                  <a:lnTo>
                    <a:pt x="931534" y="875199"/>
                  </a:lnTo>
                  <a:lnTo>
                    <a:pt x="992449" y="871947"/>
                  </a:lnTo>
                  <a:lnTo>
                    <a:pt x="1052038" y="866619"/>
                  </a:lnTo>
                  <a:lnTo>
                    <a:pt x="1110154" y="859287"/>
                  </a:lnTo>
                  <a:lnTo>
                    <a:pt x="1166650" y="850027"/>
                  </a:lnTo>
                  <a:lnTo>
                    <a:pt x="1221379" y="838912"/>
                  </a:lnTo>
                  <a:lnTo>
                    <a:pt x="1274195" y="826017"/>
                  </a:lnTo>
                  <a:lnTo>
                    <a:pt x="1324949" y="811416"/>
                  </a:lnTo>
                  <a:lnTo>
                    <a:pt x="1373495" y="795184"/>
                  </a:lnTo>
                  <a:lnTo>
                    <a:pt x="1419685" y="777394"/>
                  </a:lnTo>
                  <a:lnTo>
                    <a:pt x="1463373" y="758120"/>
                  </a:lnTo>
                  <a:lnTo>
                    <a:pt x="1504411" y="737437"/>
                  </a:lnTo>
                  <a:lnTo>
                    <a:pt x="1542653" y="715420"/>
                  </a:lnTo>
                  <a:lnTo>
                    <a:pt x="1577951" y="692141"/>
                  </a:lnTo>
                  <a:lnTo>
                    <a:pt x="1610158" y="667676"/>
                  </a:lnTo>
                  <a:lnTo>
                    <a:pt x="1639126" y="642099"/>
                  </a:lnTo>
                  <a:lnTo>
                    <a:pt x="1686761" y="587905"/>
                  </a:lnTo>
                  <a:lnTo>
                    <a:pt x="1719678" y="530152"/>
                  </a:lnTo>
                  <a:lnTo>
                    <a:pt x="1736701" y="469435"/>
                  </a:lnTo>
                  <a:lnTo>
                    <a:pt x="1738883" y="438150"/>
                  </a:lnTo>
                  <a:lnTo>
                    <a:pt x="1736701" y="406864"/>
                  </a:lnTo>
                  <a:lnTo>
                    <a:pt x="1719678" y="346147"/>
                  </a:lnTo>
                  <a:lnTo>
                    <a:pt x="1686761" y="288394"/>
                  </a:lnTo>
                  <a:lnTo>
                    <a:pt x="1639126" y="234200"/>
                  </a:lnTo>
                  <a:lnTo>
                    <a:pt x="1610158" y="208623"/>
                  </a:lnTo>
                  <a:lnTo>
                    <a:pt x="1577951" y="184158"/>
                  </a:lnTo>
                  <a:lnTo>
                    <a:pt x="1542653" y="160879"/>
                  </a:lnTo>
                  <a:lnTo>
                    <a:pt x="1504411" y="138862"/>
                  </a:lnTo>
                  <a:lnTo>
                    <a:pt x="1463373" y="118179"/>
                  </a:lnTo>
                  <a:lnTo>
                    <a:pt x="1419685" y="98905"/>
                  </a:lnTo>
                  <a:lnTo>
                    <a:pt x="1373495" y="81115"/>
                  </a:lnTo>
                  <a:lnTo>
                    <a:pt x="1324949" y="64883"/>
                  </a:lnTo>
                  <a:lnTo>
                    <a:pt x="1274195" y="50282"/>
                  </a:lnTo>
                  <a:lnTo>
                    <a:pt x="1221379" y="37387"/>
                  </a:lnTo>
                  <a:lnTo>
                    <a:pt x="1166650" y="26272"/>
                  </a:lnTo>
                  <a:lnTo>
                    <a:pt x="1110154" y="17012"/>
                  </a:lnTo>
                  <a:lnTo>
                    <a:pt x="1052038" y="9680"/>
                  </a:lnTo>
                  <a:lnTo>
                    <a:pt x="992449" y="4352"/>
                  </a:lnTo>
                  <a:lnTo>
                    <a:pt x="931534" y="1100"/>
                  </a:lnTo>
                  <a:lnTo>
                    <a:pt x="869442" y="0"/>
                  </a:lnTo>
                  <a:close/>
                </a:path>
              </a:pathLst>
            </a:custGeom>
            <a:solidFill>
              <a:srgbClr val="FFFFFF"/>
            </a:solidFill>
          </p:spPr>
          <p:txBody>
            <a:bodyPr wrap="square" lIns="0" tIns="0" rIns="0" bIns="0" rtlCol="0"/>
            <a:lstStyle/>
            <a:p>
              <a:endParaRPr/>
            </a:p>
          </p:txBody>
        </p:sp>
        <p:sp>
          <p:nvSpPr>
            <p:cNvPr id="19" name="object 15"/>
            <p:cNvSpPr/>
            <p:nvPr/>
          </p:nvSpPr>
          <p:spPr>
            <a:xfrm>
              <a:off x="2680716" y="964691"/>
              <a:ext cx="1739264" cy="876300"/>
            </a:xfrm>
            <a:custGeom>
              <a:avLst/>
              <a:gdLst/>
              <a:ahLst/>
              <a:cxnLst/>
              <a:rect l="l" t="t" r="r" b="b"/>
              <a:pathLst>
                <a:path w="1739264" h="876300">
                  <a:moveTo>
                    <a:pt x="0" y="438150"/>
                  </a:moveTo>
                  <a:lnTo>
                    <a:pt x="8633" y="376172"/>
                  </a:lnTo>
                  <a:lnTo>
                    <a:pt x="33750" y="316863"/>
                  </a:lnTo>
                  <a:lnTo>
                    <a:pt x="74173" y="260815"/>
                  </a:lnTo>
                  <a:lnTo>
                    <a:pt x="128725" y="208623"/>
                  </a:lnTo>
                  <a:lnTo>
                    <a:pt x="160932" y="184158"/>
                  </a:lnTo>
                  <a:lnTo>
                    <a:pt x="196230" y="160879"/>
                  </a:lnTo>
                  <a:lnTo>
                    <a:pt x="234472" y="138862"/>
                  </a:lnTo>
                  <a:lnTo>
                    <a:pt x="275510" y="118179"/>
                  </a:lnTo>
                  <a:lnTo>
                    <a:pt x="319198" y="98905"/>
                  </a:lnTo>
                  <a:lnTo>
                    <a:pt x="365388" y="81115"/>
                  </a:lnTo>
                  <a:lnTo>
                    <a:pt x="413934" y="64883"/>
                  </a:lnTo>
                  <a:lnTo>
                    <a:pt x="464688" y="50282"/>
                  </a:lnTo>
                  <a:lnTo>
                    <a:pt x="517504" y="37387"/>
                  </a:lnTo>
                  <a:lnTo>
                    <a:pt x="572233" y="26272"/>
                  </a:lnTo>
                  <a:lnTo>
                    <a:pt x="628729" y="17012"/>
                  </a:lnTo>
                  <a:lnTo>
                    <a:pt x="686845" y="9680"/>
                  </a:lnTo>
                  <a:lnTo>
                    <a:pt x="746434" y="4352"/>
                  </a:lnTo>
                  <a:lnTo>
                    <a:pt x="807349" y="1100"/>
                  </a:lnTo>
                  <a:lnTo>
                    <a:pt x="869442" y="0"/>
                  </a:lnTo>
                  <a:lnTo>
                    <a:pt x="931534" y="1100"/>
                  </a:lnTo>
                  <a:lnTo>
                    <a:pt x="992449" y="4352"/>
                  </a:lnTo>
                  <a:lnTo>
                    <a:pt x="1052038" y="9680"/>
                  </a:lnTo>
                  <a:lnTo>
                    <a:pt x="1110154" y="17012"/>
                  </a:lnTo>
                  <a:lnTo>
                    <a:pt x="1166650" y="26272"/>
                  </a:lnTo>
                  <a:lnTo>
                    <a:pt x="1221379" y="37387"/>
                  </a:lnTo>
                  <a:lnTo>
                    <a:pt x="1274195" y="50282"/>
                  </a:lnTo>
                  <a:lnTo>
                    <a:pt x="1324949" y="64883"/>
                  </a:lnTo>
                  <a:lnTo>
                    <a:pt x="1373495" y="81115"/>
                  </a:lnTo>
                  <a:lnTo>
                    <a:pt x="1419685" y="98905"/>
                  </a:lnTo>
                  <a:lnTo>
                    <a:pt x="1463373" y="118179"/>
                  </a:lnTo>
                  <a:lnTo>
                    <a:pt x="1504411" y="138862"/>
                  </a:lnTo>
                  <a:lnTo>
                    <a:pt x="1542653" y="160879"/>
                  </a:lnTo>
                  <a:lnTo>
                    <a:pt x="1577951" y="184158"/>
                  </a:lnTo>
                  <a:lnTo>
                    <a:pt x="1610158" y="208623"/>
                  </a:lnTo>
                  <a:lnTo>
                    <a:pt x="1639126" y="234200"/>
                  </a:lnTo>
                  <a:lnTo>
                    <a:pt x="1686761" y="288394"/>
                  </a:lnTo>
                  <a:lnTo>
                    <a:pt x="1719678" y="346147"/>
                  </a:lnTo>
                  <a:lnTo>
                    <a:pt x="1736701" y="406864"/>
                  </a:lnTo>
                  <a:lnTo>
                    <a:pt x="1738883" y="438150"/>
                  </a:lnTo>
                  <a:lnTo>
                    <a:pt x="1736701" y="469435"/>
                  </a:lnTo>
                  <a:lnTo>
                    <a:pt x="1719678" y="530152"/>
                  </a:lnTo>
                  <a:lnTo>
                    <a:pt x="1686761" y="587905"/>
                  </a:lnTo>
                  <a:lnTo>
                    <a:pt x="1639126" y="642099"/>
                  </a:lnTo>
                  <a:lnTo>
                    <a:pt x="1610158" y="667676"/>
                  </a:lnTo>
                  <a:lnTo>
                    <a:pt x="1577951" y="692141"/>
                  </a:lnTo>
                  <a:lnTo>
                    <a:pt x="1542653" y="715420"/>
                  </a:lnTo>
                  <a:lnTo>
                    <a:pt x="1504411" y="737437"/>
                  </a:lnTo>
                  <a:lnTo>
                    <a:pt x="1463373" y="758120"/>
                  </a:lnTo>
                  <a:lnTo>
                    <a:pt x="1419685" y="777394"/>
                  </a:lnTo>
                  <a:lnTo>
                    <a:pt x="1373495" y="795184"/>
                  </a:lnTo>
                  <a:lnTo>
                    <a:pt x="1324949" y="811416"/>
                  </a:lnTo>
                  <a:lnTo>
                    <a:pt x="1274195" y="826017"/>
                  </a:lnTo>
                  <a:lnTo>
                    <a:pt x="1221379" y="838912"/>
                  </a:lnTo>
                  <a:lnTo>
                    <a:pt x="1166650" y="850027"/>
                  </a:lnTo>
                  <a:lnTo>
                    <a:pt x="1110154" y="859287"/>
                  </a:lnTo>
                  <a:lnTo>
                    <a:pt x="1052038" y="866619"/>
                  </a:lnTo>
                  <a:lnTo>
                    <a:pt x="992449" y="871947"/>
                  </a:lnTo>
                  <a:lnTo>
                    <a:pt x="931534" y="875199"/>
                  </a:lnTo>
                  <a:lnTo>
                    <a:pt x="869442" y="876300"/>
                  </a:lnTo>
                  <a:lnTo>
                    <a:pt x="807349" y="875199"/>
                  </a:lnTo>
                  <a:lnTo>
                    <a:pt x="746434" y="871947"/>
                  </a:lnTo>
                  <a:lnTo>
                    <a:pt x="686845" y="866619"/>
                  </a:lnTo>
                  <a:lnTo>
                    <a:pt x="628729" y="859287"/>
                  </a:lnTo>
                  <a:lnTo>
                    <a:pt x="572233" y="850027"/>
                  </a:lnTo>
                  <a:lnTo>
                    <a:pt x="517504" y="838912"/>
                  </a:lnTo>
                  <a:lnTo>
                    <a:pt x="464688" y="826017"/>
                  </a:lnTo>
                  <a:lnTo>
                    <a:pt x="413934" y="811416"/>
                  </a:lnTo>
                  <a:lnTo>
                    <a:pt x="365388" y="795184"/>
                  </a:lnTo>
                  <a:lnTo>
                    <a:pt x="319198" y="777394"/>
                  </a:lnTo>
                  <a:lnTo>
                    <a:pt x="275510" y="758120"/>
                  </a:lnTo>
                  <a:lnTo>
                    <a:pt x="234472" y="737437"/>
                  </a:lnTo>
                  <a:lnTo>
                    <a:pt x="196230" y="715420"/>
                  </a:lnTo>
                  <a:lnTo>
                    <a:pt x="160932" y="692141"/>
                  </a:lnTo>
                  <a:lnTo>
                    <a:pt x="128725" y="667676"/>
                  </a:lnTo>
                  <a:lnTo>
                    <a:pt x="99757" y="642099"/>
                  </a:lnTo>
                  <a:lnTo>
                    <a:pt x="52122" y="587905"/>
                  </a:lnTo>
                  <a:lnTo>
                    <a:pt x="19205" y="530152"/>
                  </a:lnTo>
                  <a:lnTo>
                    <a:pt x="2182" y="469435"/>
                  </a:lnTo>
                  <a:lnTo>
                    <a:pt x="0" y="438150"/>
                  </a:lnTo>
                  <a:close/>
                </a:path>
              </a:pathLst>
            </a:custGeom>
            <a:ln w="9144">
              <a:solidFill>
                <a:srgbClr val="85BB24"/>
              </a:solidFill>
            </a:ln>
          </p:spPr>
          <p:txBody>
            <a:bodyPr wrap="square" lIns="0" tIns="0" rIns="0" bIns="0" rtlCol="0"/>
            <a:lstStyle/>
            <a:p>
              <a:endParaRPr/>
            </a:p>
          </p:txBody>
        </p:sp>
      </p:grpSp>
      <p:sp>
        <p:nvSpPr>
          <p:cNvPr id="20" name="object 16"/>
          <p:cNvSpPr txBox="1"/>
          <p:nvPr/>
        </p:nvSpPr>
        <p:spPr>
          <a:xfrm>
            <a:off x="3044698" y="1079754"/>
            <a:ext cx="1013460" cy="609600"/>
          </a:xfrm>
          <a:prstGeom prst="rect">
            <a:avLst/>
          </a:prstGeom>
        </p:spPr>
        <p:txBody>
          <a:bodyPr vert="horz" wrap="square" lIns="0" tIns="13335" rIns="0" bIns="0" rtlCol="0">
            <a:spAutoFit/>
          </a:bodyPr>
          <a:lstStyle/>
          <a:p>
            <a:pPr marL="12065" marR="5080" indent="-2540" algn="ctr">
              <a:lnSpc>
                <a:spcPct val="106200"/>
              </a:lnSpc>
              <a:spcBef>
                <a:spcPts val="105"/>
              </a:spcBef>
            </a:pPr>
            <a:r>
              <a:rPr sz="1200" spc="-5" dirty="0">
                <a:latin typeface="Verdana"/>
                <a:cs typeface="Verdana"/>
              </a:rPr>
              <a:t>Superior  Project  M</a:t>
            </a:r>
            <a:r>
              <a:rPr sz="1200" dirty="0">
                <a:latin typeface="Verdana"/>
                <a:cs typeface="Verdana"/>
              </a:rPr>
              <a:t>a</a:t>
            </a:r>
            <a:r>
              <a:rPr sz="1200" spc="-5" dirty="0">
                <a:latin typeface="Verdana"/>
                <a:cs typeface="Verdana"/>
              </a:rPr>
              <a:t>n</a:t>
            </a:r>
            <a:r>
              <a:rPr sz="1200" dirty="0">
                <a:latin typeface="Verdana"/>
                <a:cs typeface="Verdana"/>
              </a:rPr>
              <a:t>a</a:t>
            </a:r>
            <a:r>
              <a:rPr sz="1200" spc="-5" dirty="0">
                <a:latin typeface="Verdana"/>
                <a:cs typeface="Verdana"/>
              </a:rPr>
              <a:t>g</a:t>
            </a:r>
            <a:r>
              <a:rPr sz="1200" dirty="0">
                <a:latin typeface="Verdana"/>
                <a:cs typeface="Verdana"/>
              </a:rPr>
              <a:t>e</a:t>
            </a:r>
            <a:r>
              <a:rPr sz="1200" spc="-5" dirty="0">
                <a:latin typeface="Verdana"/>
                <a:cs typeface="Verdana"/>
              </a:rPr>
              <a:t>m</a:t>
            </a:r>
            <a:r>
              <a:rPr sz="1200" dirty="0">
                <a:latin typeface="Verdana"/>
                <a:cs typeface="Verdana"/>
              </a:rPr>
              <a:t>e</a:t>
            </a:r>
            <a:r>
              <a:rPr sz="1200" spc="-5" dirty="0">
                <a:latin typeface="Verdana"/>
                <a:cs typeface="Verdana"/>
              </a:rPr>
              <a:t>n</a:t>
            </a:r>
            <a:r>
              <a:rPr sz="1200" dirty="0">
                <a:latin typeface="Verdana"/>
                <a:cs typeface="Verdana"/>
              </a:rPr>
              <a:t>t</a:t>
            </a:r>
            <a:endParaRPr sz="1200">
              <a:latin typeface="Verdana"/>
              <a:cs typeface="Verdana"/>
            </a:endParaRPr>
          </a:p>
        </p:txBody>
      </p:sp>
      <p:grpSp>
        <p:nvGrpSpPr>
          <p:cNvPr id="21" name="object 17"/>
          <p:cNvGrpSpPr/>
          <p:nvPr/>
        </p:nvGrpSpPr>
        <p:grpSpPr>
          <a:xfrm>
            <a:off x="6551485" y="2744533"/>
            <a:ext cx="1748789" cy="885825"/>
            <a:chOff x="6551485" y="2744533"/>
            <a:chExt cx="1748789" cy="885825"/>
          </a:xfrm>
        </p:grpSpPr>
        <p:sp>
          <p:nvSpPr>
            <p:cNvPr id="22" name="object 18"/>
            <p:cNvSpPr/>
            <p:nvPr/>
          </p:nvSpPr>
          <p:spPr>
            <a:xfrm>
              <a:off x="6556247" y="2749295"/>
              <a:ext cx="1739264" cy="876300"/>
            </a:xfrm>
            <a:custGeom>
              <a:avLst/>
              <a:gdLst/>
              <a:ahLst/>
              <a:cxnLst/>
              <a:rect l="l" t="t" r="r" b="b"/>
              <a:pathLst>
                <a:path w="1739265" h="876300">
                  <a:moveTo>
                    <a:pt x="869442" y="0"/>
                  </a:moveTo>
                  <a:lnTo>
                    <a:pt x="807349" y="1100"/>
                  </a:lnTo>
                  <a:lnTo>
                    <a:pt x="746434" y="4352"/>
                  </a:lnTo>
                  <a:lnTo>
                    <a:pt x="686845" y="9680"/>
                  </a:lnTo>
                  <a:lnTo>
                    <a:pt x="628729" y="17012"/>
                  </a:lnTo>
                  <a:lnTo>
                    <a:pt x="572233" y="26272"/>
                  </a:lnTo>
                  <a:lnTo>
                    <a:pt x="517504" y="37387"/>
                  </a:lnTo>
                  <a:lnTo>
                    <a:pt x="464688" y="50282"/>
                  </a:lnTo>
                  <a:lnTo>
                    <a:pt x="413934" y="64883"/>
                  </a:lnTo>
                  <a:lnTo>
                    <a:pt x="365388" y="81115"/>
                  </a:lnTo>
                  <a:lnTo>
                    <a:pt x="319198" y="98905"/>
                  </a:lnTo>
                  <a:lnTo>
                    <a:pt x="275510" y="118179"/>
                  </a:lnTo>
                  <a:lnTo>
                    <a:pt x="234472" y="138862"/>
                  </a:lnTo>
                  <a:lnTo>
                    <a:pt x="196230" y="160879"/>
                  </a:lnTo>
                  <a:lnTo>
                    <a:pt x="160932" y="184158"/>
                  </a:lnTo>
                  <a:lnTo>
                    <a:pt x="128725" y="208623"/>
                  </a:lnTo>
                  <a:lnTo>
                    <a:pt x="99757" y="234200"/>
                  </a:lnTo>
                  <a:lnTo>
                    <a:pt x="52122" y="288394"/>
                  </a:lnTo>
                  <a:lnTo>
                    <a:pt x="19205" y="346147"/>
                  </a:lnTo>
                  <a:lnTo>
                    <a:pt x="2182" y="406864"/>
                  </a:lnTo>
                  <a:lnTo>
                    <a:pt x="0" y="438150"/>
                  </a:lnTo>
                  <a:lnTo>
                    <a:pt x="2182" y="469435"/>
                  </a:lnTo>
                  <a:lnTo>
                    <a:pt x="19205" y="530152"/>
                  </a:lnTo>
                  <a:lnTo>
                    <a:pt x="52122" y="587905"/>
                  </a:lnTo>
                  <a:lnTo>
                    <a:pt x="99757" y="642099"/>
                  </a:lnTo>
                  <a:lnTo>
                    <a:pt x="128725" y="667676"/>
                  </a:lnTo>
                  <a:lnTo>
                    <a:pt x="160932" y="692141"/>
                  </a:lnTo>
                  <a:lnTo>
                    <a:pt x="196230" y="715420"/>
                  </a:lnTo>
                  <a:lnTo>
                    <a:pt x="234472" y="737437"/>
                  </a:lnTo>
                  <a:lnTo>
                    <a:pt x="275510" y="758120"/>
                  </a:lnTo>
                  <a:lnTo>
                    <a:pt x="319198" y="777394"/>
                  </a:lnTo>
                  <a:lnTo>
                    <a:pt x="365388" y="795184"/>
                  </a:lnTo>
                  <a:lnTo>
                    <a:pt x="413934" y="811416"/>
                  </a:lnTo>
                  <a:lnTo>
                    <a:pt x="464688" y="826017"/>
                  </a:lnTo>
                  <a:lnTo>
                    <a:pt x="517504" y="838912"/>
                  </a:lnTo>
                  <a:lnTo>
                    <a:pt x="572233" y="850027"/>
                  </a:lnTo>
                  <a:lnTo>
                    <a:pt x="628729" y="859287"/>
                  </a:lnTo>
                  <a:lnTo>
                    <a:pt x="686845" y="866619"/>
                  </a:lnTo>
                  <a:lnTo>
                    <a:pt x="746434" y="871947"/>
                  </a:lnTo>
                  <a:lnTo>
                    <a:pt x="807349" y="875199"/>
                  </a:lnTo>
                  <a:lnTo>
                    <a:pt x="869442" y="876299"/>
                  </a:lnTo>
                  <a:lnTo>
                    <a:pt x="931534" y="875199"/>
                  </a:lnTo>
                  <a:lnTo>
                    <a:pt x="992449" y="871947"/>
                  </a:lnTo>
                  <a:lnTo>
                    <a:pt x="1052038" y="866619"/>
                  </a:lnTo>
                  <a:lnTo>
                    <a:pt x="1110154" y="859287"/>
                  </a:lnTo>
                  <a:lnTo>
                    <a:pt x="1166650" y="850027"/>
                  </a:lnTo>
                  <a:lnTo>
                    <a:pt x="1221379" y="838912"/>
                  </a:lnTo>
                  <a:lnTo>
                    <a:pt x="1274195" y="826017"/>
                  </a:lnTo>
                  <a:lnTo>
                    <a:pt x="1324949" y="811416"/>
                  </a:lnTo>
                  <a:lnTo>
                    <a:pt x="1373495" y="795184"/>
                  </a:lnTo>
                  <a:lnTo>
                    <a:pt x="1419685" y="777394"/>
                  </a:lnTo>
                  <a:lnTo>
                    <a:pt x="1463373" y="758120"/>
                  </a:lnTo>
                  <a:lnTo>
                    <a:pt x="1504411" y="737437"/>
                  </a:lnTo>
                  <a:lnTo>
                    <a:pt x="1542653" y="715420"/>
                  </a:lnTo>
                  <a:lnTo>
                    <a:pt x="1577951" y="692141"/>
                  </a:lnTo>
                  <a:lnTo>
                    <a:pt x="1610158" y="667676"/>
                  </a:lnTo>
                  <a:lnTo>
                    <a:pt x="1639126" y="642099"/>
                  </a:lnTo>
                  <a:lnTo>
                    <a:pt x="1686761" y="587905"/>
                  </a:lnTo>
                  <a:lnTo>
                    <a:pt x="1719678" y="530152"/>
                  </a:lnTo>
                  <a:lnTo>
                    <a:pt x="1736701" y="469435"/>
                  </a:lnTo>
                  <a:lnTo>
                    <a:pt x="1738883" y="438150"/>
                  </a:lnTo>
                  <a:lnTo>
                    <a:pt x="1736701" y="406864"/>
                  </a:lnTo>
                  <a:lnTo>
                    <a:pt x="1719678" y="346147"/>
                  </a:lnTo>
                  <a:lnTo>
                    <a:pt x="1686761" y="288394"/>
                  </a:lnTo>
                  <a:lnTo>
                    <a:pt x="1639126" y="234200"/>
                  </a:lnTo>
                  <a:lnTo>
                    <a:pt x="1610158" y="208623"/>
                  </a:lnTo>
                  <a:lnTo>
                    <a:pt x="1577951" y="184158"/>
                  </a:lnTo>
                  <a:lnTo>
                    <a:pt x="1542653" y="160879"/>
                  </a:lnTo>
                  <a:lnTo>
                    <a:pt x="1504411" y="138862"/>
                  </a:lnTo>
                  <a:lnTo>
                    <a:pt x="1463373" y="118179"/>
                  </a:lnTo>
                  <a:lnTo>
                    <a:pt x="1419685" y="98905"/>
                  </a:lnTo>
                  <a:lnTo>
                    <a:pt x="1373495" y="81115"/>
                  </a:lnTo>
                  <a:lnTo>
                    <a:pt x="1324949" y="64883"/>
                  </a:lnTo>
                  <a:lnTo>
                    <a:pt x="1274195" y="50282"/>
                  </a:lnTo>
                  <a:lnTo>
                    <a:pt x="1221379" y="37387"/>
                  </a:lnTo>
                  <a:lnTo>
                    <a:pt x="1166650" y="26272"/>
                  </a:lnTo>
                  <a:lnTo>
                    <a:pt x="1110154" y="17012"/>
                  </a:lnTo>
                  <a:lnTo>
                    <a:pt x="1052038" y="9680"/>
                  </a:lnTo>
                  <a:lnTo>
                    <a:pt x="992449" y="4352"/>
                  </a:lnTo>
                  <a:lnTo>
                    <a:pt x="931534" y="1100"/>
                  </a:lnTo>
                  <a:lnTo>
                    <a:pt x="869442" y="0"/>
                  </a:lnTo>
                  <a:close/>
                </a:path>
              </a:pathLst>
            </a:custGeom>
            <a:solidFill>
              <a:srgbClr val="FFFFFF"/>
            </a:solidFill>
          </p:spPr>
          <p:txBody>
            <a:bodyPr wrap="square" lIns="0" tIns="0" rIns="0" bIns="0" rtlCol="0"/>
            <a:lstStyle/>
            <a:p>
              <a:endParaRPr/>
            </a:p>
          </p:txBody>
        </p:sp>
        <p:sp>
          <p:nvSpPr>
            <p:cNvPr id="23" name="object 19"/>
            <p:cNvSpPr/>
            <p:nvPr/>
          </p:nvSpPr>
          <p:spPr>
            <a:xfrm>
              <a:off x="6556247" y="2749295"/>
              <a:ext cx="1739264" cy="876300"/>
            </a:xfrm>
            <a:custGeom>
              <a:avLst/>
              <a:gdLst/>
              <a:ahLst/>
              <a:cxnLst/>
              <a:rect l="l" t="t" r="r" b="b"/>
              <a:pathLst>
                <a:path w="1739265" h="876300">
                  <a:moveTo>
                    <a:pt x="1738883" y="438150"/>
                  </a:moveTo>
                  <a:lnTo>
                    <a:pt x="1730250" y="376172"/>
                  </a:lnTo>
                  <a:lnTo>
                    <a:pt x="1705133" y="316863"/>
                  </a:lnTo>
                  <a:lnTo>
                    <a:pt x="1664710" y="260815"/>
                  </a:lnTo>
                  <a:lnTo>
                    <a:pt x="1610158" y="208623"/>
                  </a:lnTo>
                  <a:lnTo>
                    <a:pt x="1577951" y="184158"/>
                  </a:lnTo>
                  <a:lnTo>
                    <a:pt x="1542653" y="160879"/>
                  </a:lnTo>
                  <a:lnTo>
                    <a:pt x="1504411" y="138862"/>
                  </a:lnTo>
                  <a:lnTo>
                    <a:pt x="1463373" y="118179"/>
                  </a:lnTo>
                  <a:lnTo>
                    <a:pt x="1419685" y="98905"/>
                  </a:lnTo>
                  <a:lnTo>
                    <a:pt x="1373495" y="81115"/>
                  </a:lnTo>
                  <a:lnTo>
                    <a:pt x="1324949" y="64883"/>
                  </a:lnTo>
                  <a:lnTo>
                    <a:pt x="1274195" y="50282"/>
                  </a:lnTo>
                  <a:lnTo>
                    <a:pt x="1221379" y="37387"/>
                  </a:lnTo>
                  <a:lnTo>
                    <a:pt x="1166650" y="26272"/>
                  </a:lnTo>
                  <a:lnTo>
                    <a:pt x="1110154" y="17012"/>
                  </a:lnTo>
                  <a:lnTo>
                    <a:pt x="1052038" y="9680"/>
                  </a:lnTo>
                  <a:lnTo>
                    <a:pt x="992449" y="4352"/>
                  </a:lnTo>
                  <a:lnTo>
                    <a:pt x="931534" y="1100"/>
                  </a:lnTo>
                  <a:lnTo>
                    <a:pt x="869442" y="0"/>
                  </a:lnTo>
                  <a:lnTo>
                    <a:pt x="807349" y="1100"/>
                  </a:lnTo>
                  <a:lnTo>
                    <a:pt x="746434" y="4352"/>
                  </a:lnTo>
                  <a:lnTo>
                    <a:pt x="686845" y="9680"/>
                  </a:lnTo>
                  <a:lnTo>
                    <a:pt x="628729" y="17012"/>
                  </a:lnTo>
                  <a:lnTo>
                    <a:pt x="572233" y="26272"/>
                  </a:lnTo>
                  <a:lnTo>
                    <a:pt x="517504" y="37387"/>
                  </a:lnTo>
                  <a:lnTo>
                    <a:pt x="464688" y="50282"/>
                  </a:lnTo>
                  <a:lnTo>
                    <a:pt x="413934" y="64883"/>
                  </a:lnTo>
                  <a:lnTo>
                    <a:pt x="365388" y="81115"/>
                  </a:lnTo>
                  <a:lnTo>
                    <a:pt x="319198" y="98905"/>
                  </a:lnTo>
                  <a:lnTo>
                    <a:pt x="275510" y="118179"/>
                  </a:lnTo>
                  <a:lnTo>
                    <a:pt x="234472" y="138862"/>
                  </a:lnTo>
                  <a:lnTo>
                    <a:pt x="196230" y="160879"/>
                  </a:lnTo>
                  <a:lnTo>
                    <a:pt x="160932" y="184158"/>
                  </a:lnTo>
                  <a:lnTo>
                    <a:pt x="128725" y="208623"/>
                  </a:lnTo>
                  <a:lnTo>
                    <a:pt x="99757" y="234200"/>
                  </a:lnTo>
                  <a:lnTo>
                    <a:pt x="52122" y="288394"/>
                  </a:lnTo>
                  <a:lnTo>
                    <a:pt x="19205" y="346147"/>
                  </a:lnTo>
                  <a:lnTo>
                    <a:pt x="2182" y="406864"/>
                  </a:lnTo>
                  <a:lnTo>
                    <a:pt x="0" y="438150"/>
                  </a:lnTo>
                  <a:lnTo>
                    <a:pt x="2182" y="469435"/>
                  </a:lnTo>
                  <a:lnTo>
                    <a:pt x="19205" y="530152"/>
                  </a:lnTo>
                  <a:lnTo>
                    <a:pt x="52122" y="587905"/>
                  </a:lnTo>
                  <a:lnTo>
                    <a:pt x="99757" y="642099"/>
                  </a:lnTo>
                  <a:lnTo>
                    <a:pt x="128725" y="667676"/>
                  </a:lnTo>
                  <a:lnTo>
                    <a:pt x="160932" y="692141"/>
                  </a:lnTo>
                  <a:lnTo>
                    <a:pt x="196230" y="715420"/>
                  </a:lnTo>
                  <a:lnTo>
                    <a:pt x="234472" y="737437"/>
                  </a:lnTo>
                  <a:lnTo>
                    <a:pt x="275510" y="758120"/>
                  </a:lnTo>
                  <a:lnTo>
                    <a:pt x="319198" y="777394"/>
                  </a:lnTo>
                  <a:lnTo>
                    <a:pt x="365388" y="795184"/>
                  </a:lnTo>
                  <a:lnTo>
                    <a:pt x="413934" y="811416"/>
                  </a:lnTo>
                  <a:lnTo>
                    <a:pt x="464688" y="826017"/>
                  </a:lnTo>
                  <a:lnTo>
                    <a:pt x="517504" y="838912"/>
                  </a:lnTo>
                  <a:lnTo>
                    <a:pt x="572233" y="850027"/>
                  </a:lnTo>
                  <a:lnTo>
                    <a:pt x="628729" y="859287"/>
                  </a:lnTo>
                  <a:lnTo>
                    <a:pt x="686845" y="866619"/>
                  </a:lnTo>
                  <a:lnTo>
                    <a:pt x="746434" y="871947"/>
                  </a:lnTo>
                  <a:lnTo>
                    <a:pt x="807349" y="875199"/>
                  </a:lnTo>
                  <a:lnTo>
                    <a:pt x="869442" y="876299"/>
                  </a:lnTo>
                  <a:lnTo>
                    <a:pt x="931534" y="875199"/>
                  </a:lnTo>
                  <a:lnTo>
                    <a:pt x="992449" y="871947"/>
                  </a:lnTo>
                  <a:lnTo>
                    <a:pt x="1052038" y="866619"/>
                  </a:lnTo>
                  <a:lnTo>
                    <a:pt x="1110154" y="859287"/>
                  </a:lnTo>
                  <a:lnTo>
                    <a:pt x="1166650" y="850027"/>
                  </a:lnTo>
                  <a:lnTo>
                    <a:pt x="1221379" y="838912"/>
                  </a:lnTo>
                  <a:lnTo>
                    <a:pt x="1274195" y="826017"/>
                  </a:lnTo>
                  <a:lnTo>
                    <a:pt x="1324949" y="811416"/>
                  </a:lnTo>
                  <a:lnTo>
                    <a:pt x="1373495" y="795184"/>
                  </a:lnTo>
                  <a:lnTo>
                    <a:pt x="1419685" y="777394"/>
                  </a:lnTo>
                  <a:lnTo>
                    <a:pt x="1463373" y="758120"/>
                  </a:lnTo>
                  <a:lnTo>
                    <a:pt x="1504411" y="737437"/>
                  </a:lnTo>
                  <a:lnTo>
                    <a:pt x="1542653" y="715420"/>
                  </a:lnTo>
                  <a:lnTo>
                    <a:pt x="1577951" y="692141"/>
                  </a:lnTo>
                  <a:lnTo>
                    <a:pt x="1610158" y="667676"/>
                  </a:lnTo>
                  <a:lnTo>
                    <a:pt x="1639126" y="642099"/>
                  </a:lnTo>
                  <a:lnTo>
                    <a:pt x="1686761" y="587905"/>
                  </a:lnTo>
                  <a:lnTo>
                    <a:pt x="1719678" y="530152"/>
                  </a:lnTo>
                  <a:lnTo>
                    <a:pt x="1736701" y="469435"/>
                  </a:lnTo>
                  <a:lnTo>
                    <a:pt x="1738883" y="438150"/>
                  </a:lnTo>
                  <a:close/>
                </a:path>
              </a:pathLst>
            </a:custGeom>
            <a:ln w="9144">
              <a:solidFill>
                <a:srgbClr val="85BB24"/>
              </a:solidFill>
            </a:ln>
          </p:spPr>
          <p:txBody>
            <a:bodyPr wrap="square" lIns="0" tIns="0" rIns="0" bIns="0" rtlCol="0"/>
            <a:lstStyle/>
            <a:p>
              <a:endParaRPr/>
            </a:p>
          </p:txBody>
        </p:sp>
      </p:grpSp>
      <p:sp>
        <p:nvSpPr>
          <p:cNvPr id="24" name="object 20"/>
          <p:cNvSpPr txBox="1"/>
          <p:nvPr/>
        </p:nvSpPr>
        <p:spPr>
          <a:xfrm>
            <a:off x="6920610" y="2961259"/>
            <a:ext cx="1013460" cy="415925"/>
          </a:xfrm>
          <a:prstGeom prst="rect">
            <a:avLst/>
          </a:prstGeom>
        </p:spPr>
        <p:txBody>
          <a:bodyPr vert="horz" wrap="square" lIns="0" tIns="12700" rIns="0" bIns="0" rtlCol="0">
            <a:spAutoFit/>
          </a:bodyPr>
          <a:lstStyle/>
          <a:p>
            <a:pPr marL="12700" marR="5080" indent="233045">
              <a:lnSpc>
                <a:spcPct val="106700"/>
              </a:lnSpc>
              <a:spcBef>
                <a:spcPts val="100"/>
              </a:spcBef>
            </a:pPr>
            <a:r>
              <a:rPr sz="1200" dirty="0">
                <a:latin typeface="Verdana"/>
                <a:cs typeface="Verdana"/>
              </a:rPr>
              <a:t>Design  </a:t>
            </a:r>
            <a:r>
              <a:rPr sz="1200" spc="-5" dirty="0">
                <a:latin typeface="Verdana"/>
                <a:cs typeface="Verdana"/>
              </a:rPr>
              <a:t>M</a:t>
            </a:r>
            <a:r>
              <a:rPr sz="1200" dirty="0">
                <a:latin typeface="Verdana"/>
                <a:cs typeface="Verdana"/>
              </a:rPr>
              <a:t>a</a:t>
            </a:r>
            <a:r>
              <a:rPr sz="1200" spc="-5" dirty="0">
                <a:latin typeface="Verdana"/>
                <a:cs typeface="Verdana"/>
              </a:rPr>
              <a:t>n</a:t>
            </a:r>
            <a:r>
              <a:rPr sz="1200" dirty="0">
                <a:latin typeface="Verdana"/>
                <a:cs typeface="Verdana"/>
              </a:rPr>
              <a:t>a</a:t>
            </a:r>
            <a:r>
              <a:rPr sz="1200" spc="-5" dirty="0">
                <a:latin typeface="Verdana"/>
                <a:cs typeface="Verdana"/>
              </a:rPr>
              <a:t>g</a:t>
            </a:r>
            <a:r>
              <a:rPr sz="1200" dirty="0">
                <a:latin typeface="Verdana"/>
                <a:cs typeface="Verdana"/>
              </a:rPr>
              <a:t>e</a:t>
            </a:r>
            <a:r>
              <a:rPr sz="1200" spc="-5" dirty="0">
                <a:latin typeface="Verdana"/>
                <a:cs typeface="Verdana"/>
              </a:rPr>
              <a:t>m</a:t>
            </a:r>
            <a:r>
              <a:rPr sz="1200" dirty="0">
                <a:latin typeface="Verdana"/>
                <a:cs typeface="Verdana"/>
              </a:rPr>
              <a:t>e</a:t>
            </a:r>
            <a:r>
              <a:rPr sz="1200" spc="-5" dirty="0">
                <a:latin typeface="Verdana"/>
                <a:cs typeface="Verdana"/>
              </a:rPr>
              <a:t>n</a:t>
            </a:r>
            <a:r>
              <a:rPr sz="1200" dirty="0">
                <a:latin typeface="Verdana"/>
                <a:cs typeface="Verdana"/>
              </a:rPr>
              <a:t>t</a:t>
            </a:r>
            <a:endParaRPr sz="1200">
              <a:latin typeface="Verdana"/>
              <a:cs typeface="Verdana"/>
            </a:endParaRPr>
          </a:p>
        </p:txBody>
      </p:sp>
      <p:grpSp>
        <p:nvGrpSpPr>
          <p:cNvPr id="25" name="object 21"/>
          <p:cNvGrpSpPr/>
          <p:nvPr/>
        </p:nvGrpSpPr>
        <p:grpSpPr>
          <a:xfrm>
            <a:off x="5626417" y="1851469"/>
            <a:ext cx="1746885" cy="885825"/>
            <a:chOff x="5626417" y="1851469"/>
            <a:chExt cx="1746885" cy="885825"/>
          </a:xfrm>
        </p:grpSpPr>
        <p:sp>
          <p:nvSpPr>
            <p:cNvPr id="26" name="object 22"/>
            <p:cNvSpPr/>
            <p:nvPr/>
          </p:nvSpPr>
          <p:spPr>
            <a:xfrm>
              <a:off x="5631179" y="1856232"/>
              <a:ext cx="1737360" cy="876300"/>
            </a:xfrm>
            <a:custGeom>
              <a:avLst/>
              <a:gdLst/>
              <a:ahLst/>
              <a:cxnLst/>
              <a:rect l="l" t="t" r="r" b="b"/>
              <a:pathLst>
                <a:path w="1737359" h="876300">
                  <a:moveTo>
                    <a:pt x="868680" y="0"/>
                  </a:moveTo>
                  <a:lnTo>
                    <a:pt x="806636" y="1100"/>
                  </a:lnTo>
                  <a:lnTo>
                    <a:pt x="745771" y="4352"/>
                  </a:lnTo>
                  <a:lnTo>
                    <a:pt x="686232" y="9680"/>
                  </a:lnTo>
                  <a:lnTo>
                    <a:pt x="628164" y="17012"/>
                  </a:lnTo>
                  <a:lnTo>
                    <a:pt x="571716" y="26272"/>
                  </a:lnTo>
                  <a:lnTo>
                    <a:pt x="517033" y="37387"/>
                  </a:lnTo>
                  <a:lnTo>
                    <a:pt x="464263" y="50282"/>
                  </a:lnTo>
                  <a:lnTo>
                    <a:pt x="413554" y="64883"/>
                  </a:lnTo>
                  <a:lnTo>
                    <a:pt x="365051" y="81115"/>
                  </a:lnTo>
                  <a:lnTo>
                    <a:pt x="318902" y="98905"/>
                  </a:lnTo>
                  <a:lnTo>
                    <a:pt x="275253" y="118179"/>
                  </a:lnTo>
                  <a:lnTo>
                    <a:pt x="234252" y="138862"/>
                  </a:lnTo>
                  <a:lnTo>
                    <a:pt x="196045" y="160879"/>
                  </a:lnTo>
                  <a:lnTo>
                    <a:pt x="160780" y="184158"/>
                  </a:lnTo>
                  <a:lnTo>
                    <a:pt x="128603" y="208623"/>
                  </a:lnTo>
                  <a:lnTo>
                    <a:pt x="99662" y="234200"/>
                  </a:lnTo>
                  <a:lnTo>
                    <a:pt x="52072" y="288394"/>
                  </a:lnTo>
                  <a:lnTo>
                    <a:pt x="19186" y="346147"/>
                  </a:lnTo>
                  <a:lnTo>
                    <a:pt x="2180" y="406864"/>
                  </a:lnTo>
                  <a:lnTo>
                    <a:pt x="0" y="438150"/>
                  </a:lnTo>
                  <a:lnTo>
                    <a:pt x="2180" y="469435"/>
                  </a:lnTo>
                  <a:lnTo>
                    <a:pt x="19186" y="530152"/>
                  </a:lnTo>
                  <a:lnTo>
                    <a:pt x="52072" y="587905"/>
                  </a:lnTo>
                  <a:lnTo>
                    <a:pt x="99662" y="642099"/>
                  </a:lnTo>
                  <a:lnTo>
                    <a:pt x="128603" y="667676"/>
                  </a:lnTo>
                  <a:lnTo>
                    <a:pt x="160780" y="692141"/>
                  </a:lnTo>
                  <a:lnTo>
                    <a:pt x="196045" y="715420"/>
                  </a:lnTo>
                  <a:lnTo>
                    <a:pt x="234252" y="737437"/>
                  </a:lnTo>
                  <a:lnTo>
                    <a:pt x="275253" y="758120"/>
                  </a:lnTo>
                  <a:lnTo>
                    <a:pt x="318902" y="777394"/>
                  </a:lnTo>
                  <a:lnTo>
                    <a:pt x="365051" y="795184"/>
                  </a:lnTo>
                  <a:lnTo>
                    <a:pt x="413554" y="811416"/>
                  </a:lnTo>
                  <a:lnTo>
                    <a:pt x="464263" y="826017"/>
                  </a:lnTo>
                  <a:lnTo>
                    <a:pt x="517033" y="838912"/>
                  </a:lnTo>
                  <a:lnTo>
                    <a:pt x="571716" y="850027"/>
                  </a:lnTo>
                  <a:lnTo>
                    <a:pt x="628164" y="859287"/>
                  </a:lnTo>
                  <a:lnTo>
                    <a:pt x="686232" y="866619"/>
                  </a:lnTo>
                  <a:lnTo>
                    <a:pt x="745771" y="871947"/>
                  </a:lnTo>
                  <a:lnTo>
                    <a:pt x="806636" y="875199"/>
                  </a:lnTo>
                  <a:lnTo>
                    <a:pt x="868680" y="876300"/>
                  </a:lnTo>
                  <a:lnTo>
                    <a:pt x="930723" y="875199"/>
                  </a:lnTo>
                  <a:lnTo>
                    <a:pt x="991588" y="871947"/>
                  </a:lnTo>
                  <a:lnTo>
                    <a:pt x="1051127" y="866619"/>
                  </a:lnTo>
                  <a:lnTo>
                    <a:pt x="1109195" y="859287"/>
                  </a:lnTo>
                  <a:lnTo>
                    <a:pt x="1165643" y="850027"/>
                  </a:lnTo>
                  <a:lnTo>
                    <a:pt x="1220326" y="838912"/>
                  </a:lnTo>
                  <a:lnTo>
                    <a:pt x="1273096" y="826017"/>
                  </a:lnTo>
                  <a:lnTo>
                    <a:pt x="1323805" y="811416"/>
                  </a:lnTo>
                  <a:lnTo>
                    <a:pt x="1372308" y="795184"/>
                  </a:lnTo>
                  <a:lnTo>
                    <a:pt x="1418457" y="777394"/>
                  </a:lnTo>
                  <a:lnTo>
                    <a:pt x="1462106" y="758120"/>
                  </a:lnTo>
                  <a:lnTo>
                    <a:pt x="1503107" y="737437"/>
                  </a:lnTo>
                  <a:lnTo>
                    <a:pt x="1541314" y="715420"/>
                  </a:lnTo>
                  <a:lnTo>
                    <a:pt x="1576579" y="692141"/>
                  </a:lnTo>
                  <a:lnTo>
                    <a:pt x="1608756" y="667676"/>
                  </a:lnTo>
                  <a:lnTo>
                    <a:pt x="1637697" y="642099"/>
                  </a:lnTo>
                  <a:lnTo>
                    <a:pt x="1685287" y="587905"/>
                  </a:lnTo>
                  <a:lnTo>
                    <a:pt x="1718173" y="530152"/>
                  </a:lnTo>
                  <a:lnTo>
                    <a:pt x="1735179" y="469435"/>
                  </a:lnTo>
                  <a:lnTo>
                    <a:pt x="1737360" y="438150"/>
                  </a:lnTo>
                  <a:lnTo>
                    <a:pt x="1735179" y="406864"/>
                  </a:lnTo>
                  <a:lnTo>
                    <a:pt x="1718173" y="346147"/>
                  </a:lnTo>
                  <a:lnTo>
                    <a:pt x="1685287" y="288394"/>
                  </a:lnTo>
                  <a:lnTo>
                    <a:pt x="1637697" y="234200"/>
                  </a:lnTo>
                  <a:lnTo>
                    <a:pt x="1608756" y="208623"/>
                  </a:lnTo>
                  <a:lnTo>
                    <a:pt x="1576579" y="184158"/>
                  </a:lnTo>
                  <a:lnTo>
                    <a:pt x="1541314" y="160879"/>
                  </a:lnTo>
                  <a:lnTo>
                    <a:pt x="1503107" y="138862"/>
                  </a:lnTo>
                  <a:lnTo>
                    <a:pt x="1462106" y="118179"/>
                  </a:lnTo>
                  <a:lnTo>
                    <a:pt x="1418457" y="98905"/>
                  </a:lnTo>
                  <a:lnTo>
                    <a:pt x="1372308" y="81115"/>
                  </a:lnTo>
                  <a:lnTo>
                    <a:pt x="1323805" y="64883"/>
                  </a:lnTo>
                  <a:lnTo>
                    <a:pt x="1273096" y="50282"/>
                  </a:lnTo>
                  <a:lnTo>
                    <a:pt x="1220326" y="37387"/>
                  </a:lnTo>
                  <a:lnTo>
                    <a:pt x="1165643" y="26272"/>
                  </a:lnTo>
                  <a:lnTo>
                    <a:pt x="1109195" y="17012"/>
                  </a:lnTo>
                  <a:lnTo>
                    <a:pt x="1051127" y="9680"/>
                  </a:lnTo>
                  <a:lnTo>
                    <a:pt x="991588" y="4352"/>
                  </a:lnTo>
                  <a:lnTo>
                    <a:pt x="930723" y="1100"/>
                  </a:lnTo>
                  <a:lnTo>
                    <a:pt x="868680" y="0"/>
                  </a:lnTo>
                  <a:close/>
                </a:path>
              </a:pathLst>
            </a:custGeom>
            <a:solidFill>
              <a:srgbClr val="FFFFFF"/>
            </a:solidFill>
          </p:spPr>
          <p:txBody>
            <a:bodyPr wrap="square" lIns="0" tIns="0" rIns="0" bIns="0" rtlCol="0"/>
            <a:lstStyle/>
            <a:p>
              <a:endParaRPr/>
            </a:p>
          </p:txBody>
        </p:sp>
        <p:sp>
          <p:nvSpPr>
            <p:cNvPr id="27" name="object 23"/>
            <p:cNvSpPr/>
            <p:nvPr/>
          </p:nvSpPr>
          <p:spPr>
            <a:xfrm>
              <a:off x="5631179" y="1856232"/>
              <a:ext cx="1737360" cy="876300"/>
            </a:xfrm>
            <a:custGeom>
              <a:avLst/>
              <a:gdLst/>
              <a:ahLst/>
              <a:cxnLst/>
              <a:rect l="l" t="t" r="r" b="b"/>
              <a:pathLst>
                <a:path w="1737359" h="876300">
                  <a:moveTo>
                    <a:pt x="1737360" y="438150"/>
                  </a:moveTo>
                  <a:lnTo>
                    <a:pt x="1728734" y="376172"/>
                  </a:lnTo>
                  <a:lnTo>
                    <a:pt x="1703641" y="316863"/>
                  </a:lnTo>
                  <a:lnTo>
                    <a:pt x="1663257" y="260815"/>
                  </a:lnTo>
                  <a:lnTo>
                    <a:pt x="1608756" y="208623"/>
                  </a:lnTo>
                  <a:lnTo>
                    <a:pt x="1576579" y="184158"/>
                  </a:lnTo>
                  <a:lnTo>
                    <a:pt x="1541314" y="160879"/>
                  </a:lnTo>
                  <a:lnTo>
                    <a:pt x="1503107" y="138862"/>
                  </a:lnTo>
                  <a:lnTo>
                    <a:pt x="1462106" y="118179"/>
                  </a:lnTo>
                  <a:lnTo>
                    <a:pt x="1418457" y="98905"/>
                  </a:lnTo>
                  <a:lnTo>
                    <a:pt x="1372308" y="81115"/>
                  </a:lnTo>
                  <a:lnTo>
                    <a:pt x="1323805" y="64883"/>
                  </a:lnTo>
                  <a:lnTo>
                    <a:pt x="1273096" y="50282"/>
                  </a:lnTo>
                  <a:lnTo>
                    <a:pt x="1220326" y="37387"/>
                  </a:lnTo>
                  <a:lnTo>
                    <a:pt x="1165643" y="26272"/>
                  </a:lnTo>
                  <a:lnTo>
                    <a:pt x="1109195" y="17012"/>
                  </a:lnTo>
                  <a:lnTo>
                    <a:pt x="1051127" y="9680"/>
                  </a:lnTo>
                  <a:lnTo>
                    <a:pt x="991588" y="4352"/>
                  </a:lnTo>
                  <a:lnTo>
                    <a:pt x="930723" y="1100"/>
                  </a:lnTo>
                  <a:lnTo>
                    <a:pt x="868680" y="0"/>
                  </a:lnTo>
                  <a:lnTo>
                    <a:pt x="806636" y="1100"/>
                  </a:lnTo>
                  <a:lnTo>
                    <a:pt x="745771" y="4352"/>
                  </a:lnTo>
                  <a:lnTo>
                    <a:pt x="686232" y="9680"/>
                  </a:lnTo>
                  <a:lnTo>
                    <a:pt x="628164" y="17012"/>
                  </a:lnTo>
                  <a:lnTo>
                    <a:pt x="571716" y="26272"/>
                  </a:lnTo>
                  <a:lnTo>
                    <a:pt x="517033" y="37387"/>
                  </a:lnTo>
                  <a:lnTo>
                    <a:pt x="464263" y="50282"/>
                  </a:lnTo>
                  <a:lnTo>
                    <a:pt x="413554" y="64883"/>
                  </a:lnTo>
                  <a:lnTo>
                    <a:pt x="365051" y="81115"/>
                  </a:lnTo>
                  <a:lnTo>
                    <a:pt x="318902" y="98905"/>
                  </a:lnTo>
                  <a:lnTo>
                    <a:pt x="275253" y="118179"/>
                  </a:lnTo>
                  <a:lnTo>
                    <a:pt x="234252" y="138862"/>
                  </a:lnTo>
                  <a:lnTo>
                    <a:pt x="196045" y="160879"/>
                  </a:lnTo>
                  <a:lnTo>
                    <a:pt x="160780" y="184158"/>
                  </a:lnTo>
                  <a:lnTo>
                    <a:pt x="128603" y="208623"/>
                  </a:lnTo>
                  <a:lnTo>
                    <a:pt x="99662" y="234200"/>
                  </a:lnTo>
                  <a:lnTo>
                    <a:pt x="52072" y="288394"/>
                  </a:lnTo>
                  <a:lnTo>
                    <a:pt x="19186" y="346147"/>
                  </a:lnTo>
                  <a:lnTo>
                    <a:pt x="2180" y="406864"/>
                  </a:lnTo>
                  <a:lnTo>
                    <a:pt x="0" y="438150"/>
                  </a:lnTo>
                  <a:lnTo>
                    <a:pt x="2180" y="469435"/>
                  </a:lnTo>
                  <a:lnTo>
                    <a:pt x="19186" y="530152"/>
                  </a:lnTo>
                  <a:lnTo>
                    <a:pt x="52072" y="587905"/>
                  </a:lnTo>
                  <a:lnTo>
                    <a:pt x="99662" y="642099"/>
                  </a:lnTo>
                  <a:lnTo>
                    <a:pt x="128603" y="667676"/>
                  </a:lnTo>
                  <a:lnTo>
                    <a:pt x="160780" y="692141"/>
                  </a:lnTo>
                  <a:lnTo>
                    <a:pt x="196045" y="715420"/>
                  </a:lnTo>
                  <a:lnTo>
                    <a:pt x="234252" y="737437"/>
                  </a:lnTo>
                  <a:lnTo>
                    <a:pt x="275253" y="758120"/>
                  </a:lnTo>
                  <a:lnTo>
                    <a:pt x="318902" y="777394"/>
                  </a:lnTo>
                  <a:lnTo>
                    <a:pt x="365051" y="795184"/>
                  </a:lnTo>
                  <a:lnTo>
                    <a:pt x="413554" y="811416"/>
                  </a:lnTo>
                  <a:lnTo>
                    <a:pt x="464263" y="826017"/>
                  </a:lnTo>
                  <a:lnTo>
                    <a:pt x="517033" y="838912"/>
                  </a:lnTo>
                  <a:lnTo>
                    <a:pt x="571716" y="850027"/>
                  </a:lnTo>
                  <a:lnTo>
                    <a:pt x="628164" y="859287"/>
                  </a:lnTo>
                  <a:lnTo>
                    <a:pt x="686232" y="866619"/>
                  </a:lnTo>
                  <a:lnTo>
                    <a:pt x="745771" y="871947"/>
                  </a:lnTo>
                  <a:lnTo>
                    <a:pt x="806636" y="875199"/>
                  </a:lnTo>
                  <a:lnTo>
                    <a:pt x="868680" y="876300"/>
                  </a:lnTo>
                  <a:lnTo>
                    <a:pt x="930723" y="875199"/>
                  </a:lnTo>
                  <a:lnTo>
                    <a:pt x="991588" y="871947"/>
                  </a:lnTo>
                  <a:lnTo>
                    <a:pt x="1051127" y="866619"/>
                  </a:lnTo>
                  <a:lnTo>
                    <a:pt x="1109195" y="859287"/>
                  </a:lnTo>
                  <a:lnTo>
                    <a:pt x="1165643" y="850027"/>
                  </a:lnTo>
                  <a:lnTo>
                    <a:pt x="1220326" y="838912"/>
                  </a:lnTo>
                  <a:lnTo>
                    <a:pt x="1273096" y="826017"/>
                  </a:lnTo>
                  <a:lnTo>
                    <a:pt x="1323805" y="811416"/>
                  </a:lnTo>
                  <a:lnTo>
                    <a:pt x="1372308" y="795184"/>
                  </a:lnTo>
                  <a:lnTo>
                    <a:pt x="1418457" y="777394"/>
                  </a:lnTo>
                  <a:lnTo>
                    <a:pt x="1462106" y="758120"/>
                  </a:lnTo>
                  <a:lnTo>
                    <a:pt x="1503107" y="737437"/>
                  </a:lnTo>
                  <a:lnTo>
                    <a:pt x="1541314" y="715420"/>
                  </a:lnTo>
                  <a:lnTo>
                    <a:pt x="1576579" y="692141"/>
                  </a:lnTo>
                  <a:lnTo>
                    <a:pt x="1608756" y="667676"/>
                  </a:lnTo>
                  <a:lnTo>
                    <a:pt x="1637697" y="642099"/>
                  </a:lnTo>
                  <a:lnTo>
                    <a:pt x="1685287" y="587905"/>
                  </a:lnTo>
                  <a:lnTo>
                    <a:pt x="1718173" y="530152"/>
                  </a:lnTo>
                  <a:lnTo>
                    <a:pt x="1735179" y="469435"/>
                  </a:lnTo>
                  <a:lnTo>
                    <a:pt x="1737360" y="438150"/>
                  </a:lnTo>
                  <a:close/>
                </a:path>
              </a:pathLst>
            </a:custGeom>
            <a:ln w="9144">
              <a:solidFill>
                <a:srgbClr val="85BB24"/>
              </a:solidFill>
            </a:ln>
          </p:spPr>
          <p:txBody>
            <a:bodyPr wrap="square" lIns="0" tIns="0" rIns="0" bIns="0" rtlCol="0"/>
            <a:lstStyle/>
            <a:p>
              <a:endParaRPr/>
            </a:p>
          </p:txBody>
        </p:sp>
      </p:grpSp>
      <p:sp>
        <p:nvSpPr>
          <p:cNvPr id="28" name="object 24"/>
          <p:cNvSpPr txBox="1"/>
          <p:nvPr/>
        </p:nvSpPr>
        <p:spPr>
          <a:xfrm>
            <a:off x="6063488" y="2011171"/>
            <a:ext cx="875030" cy="556260"/>
          </a:xfrm>
          <a:prstGeom prst="rect">
            <a:avLst/>
          </a:prstGeom>
        </p:spPr>
        <p:txBody>
          <a:bodyPr vert="horz" wrap="square" lIns="0" tIns="26034" rIns="0" bIns="0" rtlCol="0">
            <a:spAutoFit/>
          </a:bodyPr>
          <a:lstStyle/>
          <a:p>
            <a:pPr marL="12700" marR="5080" algn="ctr">
              <a:lnSpc>
                <a:spcPts val="1370"/>
              </a:lnSpc>
              <a:spcBef>
                <a:spcPts val="204"/>
              </a:spcBef>
            </a:pPr>
            <a:r>
              <a:rPr sz="1200" dirty="0">
                <a:latin typeface="Verdana"/>
                <a:cs typeface="Verdana"/>
              </a:rPr>
              <a:t>Increase</a:t>
            </a:r>
            <a:r>
              <a:rPr sz="1200" spc="-100" dirty="0">
                <a:latin typeface="Verdana"/>
                <a:cs typeface="Verdana"/>
              </a:rPr>
              <a:t> </a:t>
            </a:r>
            <a:r>
              <a:rPr sz="1200" spc="-5" dirty="0">
                <a:latin typeface="Verdana"/>
                <a:cs typeface="Verdana"/>
              </a:rPr>
              <a:t>in  sales  efficiency</a:t>
            </a:r>
            <a:endParaRPr sz="1200">
              <a:latin typeface="Verdana"/>
              <a:cs typeface="Verdana"/>
            </a:endParaRPr>
          </a:p>
        </p:txBody>
      </p:sp>
      <p:grpSp>
        <p:nvGrpSpPr>
          <p:cNvPr id="29" name="object 25"/>
          <p:cNvGrpSpPr/>
          <p:nvPr/>
        </p:nvGrpSpPr>
        <p:grpSpPr>
          <a:xfrm>
            <a:off x="4701540" y="960119"/>
            <a:ext cx="1746885" cy="885825"/>
            <a:chOff x="4701540" y="960119"/>
            <a:chExt cx="1746885" cy="885825"/>
          </a:xfrm>
        </p:grpSpPr>
        <p:sp>
          <p:nvSpPr>
            <p:cNvPr id="30" name="object 26"/>
            <p:cNvSpPr/>
            <p:nvPr/>
          </p:nvSpPr>
          <p:spPr>
            <a:xfrm>
              <a:off x="4706112" y="964691"/>
              <a:ext cx="1737360" cy="876300"/>
            </a:xfrm>
            <a:custGeom>
              <a:avLst/>
              <a:gdLst/>
              <a:ahLst/>
              <a:cxnLst/>
              <a:rect l="l" t="t" r="r" b="b"/>
              <a:pathLst>
                <a:path w="1737360" h="876300">
                  <a:moveTo>
                    <a:pt x="868679" y="0"/>
                  </a:moveTo>
                  <a:lnTo>
                    <a:pt x="806636" y="1100"/>
                  </a:lnTo>
                  <a:lnTo>
                    <a:pt x="745771" y="4352"/>
                  </a:lnTo>
                  <a:lnTo>
                    <a:pt x="686232" y="9680"/>
                  </a:lnTo>
                  <a:lnTo>
                    <a:pt x="628164" y="17012"/>
                  </a:lnTo>
                  <a:lnTo>
                    <a:pt x="571716" y="26272"/>
                  </a:lnTo>
                  <a:lnTo>
                    <a:pt x="517033" y="37387"/>
                  </a:lnTo>
                  <a:lnTo>
                    <a:pt x="464263" y="50282"/>
                  </a:lnTo>
                  <a:lnTo>
                    <a:pt x="413554" y="64883"/>
                  </a:lnTo>
                  <a:lnTo>
                    <a:pt x="365051" y="81115"/>
                  </a:lnTo>
                  <a:lnTo>
                    <a:pt x="318902" y="98905"/>
                  </a:lnTo>
                  <a:lnTo>
                    <a:pt x="275253" y="118179"/>
                  </a:lnTo>
                  <a:lnTo>
                    <a:pt x="234252" y="138862"/>
                  </a:lnTo>
                  <a:lnTo>
                    <a:pt x="196045" y="160879"/>
                  </a:lnTo>
                  <a:lnTo>
                    <a:pt x="160780" y="184158"/>
                  </a:lnTo>
                  <a:lnTo>
                    <a:pt x="128603" y="208623"/>
                  </a:lnTo>
                  <a:lnTo>
                    <a:pt x="99662" y="234200"/>
                  </a:lnTo>
                  <a:lnTo>
                    <a:pt x="52072" y="288394"/>
                  </a:lnTo>
                  <a:lnTo>
                    <a:pt x="19186" y="346147"/>
                  </a:lnTo>
                  <a:lnTo>
                    <a:pt x="2180" y="406864"/>
                  </a:lnTo>
                  <a:lnTo>
                    <a:pt x="0" y="438150"/>
                  </a:lnTo>
                  <a:lnTo>
                    <a:pt x="2180" y="469435"/>
                  </a:lnTo>
                  <a:lnTo>
                    <a:pt x="19186" y="530152"/>
                  </a:lnTo>
                  <a:lnTo>
                    <a:pt x="52072" y="587905"/>
                  </a:lnTo>
                  <a:lnTo>
                    <a:pt x="99662" y="642099"/>
                  </a:lnTo>
                  <a:lnTo>
                    <a:pt x="128603" y="667676"/>
                  </a:lnTo>
                  <a:lnTo>
                    <a:pt x="160780" y="692141"/>
                  </a:lnTo>
                  <a:lnTo>
                    <a:pt x="196045" y="715420"/>
                  </a:lnTo>
                  <a:lnTo>
                    <a:pt x="234252" y="737437"/>
                  </a:lnTo>
                  <a:lnTo>
                    <a:pt x="275253" y="758120"/>
                  </a:lnTo>
                  <a:lnTo>
                    <a:pt x="318902" y="777394"/>
                  </a:lnTo>
                  <a:lnTo>
                    <a:pt x="365051" y="795184"/>
                  </a:lnTo>
                  <a:lnTo>
                    <a:pt x="413554" y="811416"/>
                  </a:lnTo>
                  <a:lnTo>
                    <a:pt x="464263" y="826017"/>
                  </a:lnTo>
                  <a:lnTo>
                    <a:pt x="517033" y="838912"/>
                  </a:lnTo>
                  <a:lnTo>
                    <a:pt x="571716" y="850027"/>
                  </a:lnTo>
                  <a:lnTo>
                    <a:pt x="628164" y="859287"/>
                  </a:lnTo>
                  <a:lnTo>
                    <a:pt x="686232" y="866619"/>
                  </a:lnTo>
                  <a:lnTo>
                    <a:pt x="745771" y="871947"/>
                  </a:lnTo>
                  <a:lnTo>
                    <a:pt x="806636" y="875199"/>
                  </a:lnTo>
                  <a:lnTo>
                    <a:pt x="868679" y="876300"/>
                  </a:lnTo>
                  <a:lnTo>
                    <a:pt x="930723" y="875199"/>
                  </a:lnTo>
                  <a:lnTo>
                    <a:pt x="991588" y="871947"/>
                  </a:lnTo>
                  <a:lnTo>
                    <a:pt x="1051127" y="866619"/>
                  </a:lnTo>
                  <a:lnTo>
                    <a:pt x="1109195" y="859287"/>
                  </a:lnTo>
                  <a:lnTo>
                    <a:pt x="1165643" y="850027"/>
                  </a:lnTo>
                  <a:lnTo>
                    <a:pt x="1220326" y="838912"/>
                  </a:lnTo>
                  <a:lnTo>
                    <a:pt x="1273096" y="826017"/>
                  </a:lnTo>
                  <a:lnTo>
                    <a:pt x="1323805" y="811416"/>
                  </a:lnTo>
                  <a:lnTo>
                    <a:pt x="1372308" y="795184"/>
                  </a:lnTo>
                  <a:lnTo>
                    <a:pt x="1418457" y="777394"/>
                  </a:lnTo>
                  <a:lnTo>
                    <a:pt x="1462106" y="758120"/>
                  </a:lnTo>
                  <a:lnTo>
                    <a:pt x="1503107" y="737437"/>
                  </a:lnTo>
                  <a:lnTo>
                    <a:pt x="1541314" y="715420"/>
                  </a:lnTo>
                  <a:lnTo>
                    <a:pt x="1576579" y="692141"/>
                  </a:lnTo>
                  <a:lnTo>
                    <a:pt x="1608756" y="667676"/>
                  </a:lnTo>
                  <a:lnTo>
                    <a:pt x="1637697" y="642099"/>
                  </a:lnTo>
                  <a:lnTo>
                    <a:pt x="1685287" y="587905"/>
                  </a:lnTo>
                  <a:lnTo>
                    <a:pt x="1718173" y="530152"/>
                  </a:lnTo>
                  <a:lnTo>
                    <a:pt x="1735179" y="469435"/>
                  </a:lnTo>
                  <a:lnTo>
                    <a:pt x="1737360" y="438150"/>
                  </a:lnTo>
                  <a:lnTo>
                    <a:pt x="1735179" y="406864"/>
                  </a:lnTo>
                  <a:lnTo>
                    <a:pt x="1718173" y="346147"/>
                  </a:lnTo>
                  <a:lnTo>
                    <a:pt x="1685287" y="288394"/>
                  </a:lnTo>
                  <a:lnTo>
                    <a:pt x="1637697" y="234200"/>
                  </a:lnTo>
                  <a:lnTo>
                    <a:pt x="1608756" y="208623"/>
                  </a:lnTo>
                  <a:lnTo>
                    <a:pt x="1576579" y="184158"/>
                  </a:lnTo>
                  <a:lnTo>
                    <a:pt x="1541314" y="160879"/>
                  </a:lnTo>
                  <a:lnTo>
                    <a:pt x="1503107" y="138862"/>
                  </a:lnTo>
                  <a:lnTo>
                    <a:pt x="1462106" y="118179"/>
                  </a:lnTo>
                  <a:lnTo>
                    <a:pt x="1418457" y="98905"/>
                  </a:lnTo>
                  <a:lnTo>
                    <a:pt x="1372308" y="81115"/>
                  </a:lnTo>
                  <a:lnTo>
                    <a:pt x="1323805" y="64883"/>
                  </a:lnTo>
                  <a:lnTo>
                    <a:pt x="1273096" y="50282"/>
                  </a:lnTo>
                  <a:lnTo>
                    <a:pt x="1220326" y="37387"/>
                  </a:lnTo>
                  <a:lnTo>
                    <a:pt x="1165643" y="26272"/>
                  </a:lnTo>
                  <a:lnTo>
                    <a:pt x="1109195" y="17012"/>
                  </a:lnTo>
                  <a:lnTo>
                    <a:pt x="1051127" y="9680"/>
                  </a:lnTo>
                  <a:lnTo>
                    <a:pt x="991588" y="4352"/>
                  </a:lnTo>
                  <a:lnTo>
                    <a:pt x="930723" y="1100"/>
                  </a:lnTo>
                  <a:lnTo>
                    <a:pt x="868679" y="0"/>
                  </a:lnTo>
                  <a:close/>
                </a:path>
              </a:pathLst>
            </a:custGeom>
            <a:solidFill>
              <a:srgbClr val="FFFFFF"/>
            </a:solidFill>
          </p:spPr>
          <p:txBody>
            <a:bodyPr wrap="square" lIns="0" tIns="0" rIns="0" bIns="0" rtlCol="0"/>
            <a:lstStyle/>
            <a:p>
              <a:endParaRPr/>
            </a:p>
          </p:txBody>
        </p:sp>
        <p:sp>
          <p:nvSpPr>
            <p:cNvPr id="31" name="object 27"/>
            <p:cNvSpPr/>
            <p:nvPr/>
          </p:nvSpPr>
          <p:spPr>
            <a:xfrm>
              <a:off x="4706112" y="964691"/>
              <a:ext cx="1737360" cy="876300"/>
            </a:xfrm>
            <a:custGeom>
              <a:avLst/>
              <a:gdLst/>
              <a:ahLst/>
              <a:cxnLst/>
              <a:rect l="l" t="t" r="r" b="b"/>
              <a:pathLst>
                <a:path w="1737360" h="876300">
                  <a:moveTo>
                    <a:pt x="1737360" y="438150"/>
                  </a:moveTo>
                  <a:lnTo>
                    <a:pt x="1728734" y="376172"/>
                  </a:lnTo>
                  <a:lnTo>
                    <a:pt x="1703641" y="316863"/>
                  </a:lnTo>
                  <a:lnTo>
                    <a:pt x="1663257" y="260815"/>
                  </a:lnTo>
                  <a:lnTo>
                    <a:pt x="1608756" y="208623"/>
                  </a:lnTo>
                  <a:lnTo>
                    <a:pt x="1576579" y="184158"/>
                  </a:lnTo>
                  <a:lnTo>
                    <a:pt x="1541314" y="160879"/>
                  </a:lnTo>
                  <a:lnTo>
                    <a:pt x="1503107" y="138862"/>
                  </a:lnTo>
                  <a:lnTo>
                    <a:pt x="1462106" y="118179"/>
                  </a:lnTo>
                  <a:lnTo>
                    <a:pt x="1418457" y="98905"/>
                  </a:lnTo>
                  <a:lnTo>
                    <a:pt x="1372308" y="81115"/>
                  </a:lnTo>
                  <a:lnTo>
                    <a:pt x="1323805" y="64883"/>
                  </a:lnTo>
                  <a:lnTo>
                    <a:pt x="1273096" y="50282"/>
                  </a:lnTo>
                  <a:lnTo>
                    <a:pt x="1220326" y="37387"/>
                  </a:lnTo>
                  <a:lnTo>
                    <a:pt x="1165643" y="26272"/>
                  </a:lnTo>
                  <a:lnTo>
                    <a:pt x="1109195" y="17012"/>
                  </a:lnTo>
                  <a:lnTo>
                    <a:pt x="1051127" y="9680"/>
                  </a:lnTo>
                  <a:lnTo>
                    <a:pt x="991588" y="4352"/>
                  </a:lnTo>
                  <a:lnTo>
                    <a:pt x="930723" y="1100"/>
                  </a:lnTo>
                  <a:lnTo>
                    <a:pt x="868679" y="0"/>
                  </a:lnTo>
                  <a:lnTo>
                    <a:pt x="806636" y="1100"/>
                  </a:lnTo>
                  <a:lnTo>
                    <a:pt x="745771" y="4352"/>
                  </a:lnTo>
                  <a:lnTo>
                    <a:pt x="686232" y="9680"/>
                  </a:lnTo>
                  <a:lnTo>
                    <a:pt x="628164" y="17012"/>
                  </a:lnTo>
                  <a:lnTo>
                    <a:pt x="571716" y="26272"/>
                  </a:lnTo>
                  <a:lnTo>
                    <a:pt x="517033" y="37387"/>
                  </a:lnTo>
                  <a:lnTo>
                    <a:pt x="464263" y="50282"/>
                  </a:lnTo>
                  <a:lnTo>
                    <a:pt x="413554" y="64883"/>
                  </a:lnTo>
                  <a:lnTo>
                    <a:pt x="365051" y="81115"/>
                  </a:lnTo>
                  <a:lnTo>
                    <a:pt x="318902" y="98905"/>
                  </a:lnTo>
                  <a:lnTo>
                    <a:pt x="275253" y="118179"/>
                  </a:lnTo>
                  <a:lnTo>
                    <a:pt x="234252" y="138862"/>
                  </a:lnTo>
                  <a:lnTo>
                    <a:pt x="196045" y="160879"/>
                  </a:lnTo>
                  <a:lnTo>
                    <a:pt x="160780" y="184158"/>
                  </a:lnTo>
                  <a:lnTo>
                    <a:pt x="128603" y="208623"/>
                  </a:lnTo>
                  <a:lnTo>
                    <a:pt x="99662" y="234200"/>
                  </a:lnTo>
                  <a:lnTo>
                    <a:pt x="52072" y="288394"/>
                  </a:lnTo>
                  <a:lnTo>
                    <a:pt x="19186" y="346147"/>
                  </a:lnTo>
                  <a:lnTo>
                    <a:pt x="2180" y="406864"/>
                  </a:lnTo>
                  <a:lnTo>
                    <a:pt x="0" y="438150"/>
                  </a:lnTo>
                  <a:lnTo>
                    <a:pt x="2180" y="469435"/>
                  </a:lnTo>
                  <a:lnTo>
                    <a:pt x="19186" y="530152"/>
                  </a:lnTo>
                  <a:lnTo>
                    <a:pt x="52072" y="587905"/>
                  </a:lnTo>
                  <a:lnTo>
                    <a:pt x="99662" y="642099"/>
                  </a:lnTo>
                  <a:lnTo>
                    <a:pt x="128603" y="667676"/>
                  </a:lnTo>
                  <a:lnTo>
                    <a:pt x="160780" y="692141"/>
                  </a:lnTo>
                  <a:lnTo>
                    <a:pt x="196045" y="715420"/>
                  </a:lnTo>
                  <a:lnTo>
                    <a:pt x="234252" y="737437"/>
                  </a:lnTo>
                  <a:lnTo>
                    <a:pt x="275253" y="758120"/>
                  </a:lnTo>
                  <a:lnTo>
                    <a:pt x="318902" y="777394"/>
                  </a:lnTo>
                  <a:lnTo>
                    <a:pt x="365051" y="795184"/>
                  </a:lnTo>
                  <a:lnTo>
                    <a:pt x="413554" y="811416"/>
                  </a:lnTo>
                  <a:lnTo>
                    <a:pt x="464263" y="826017"/>
                  </a:lnTo>
                  <a:lnTo>
                    <a:pt x="517033" y="838912"/>
                  </a:lnTo>
                  <a:lnTo>
                    <a:pt x="571716" y="850027"/>
                  </a:lnTo>
                  <a:lnTo>
                    <a:pt x="628164" y="859287"/>
                  </a:lnTo>
                  <a:lnTo>
                    <a:pt x="686232" y="866619"/>
                  </a:lnTo>
                  <a:lnTo>
                    <a:pt x="745771" y="871947"/>
                  </a:lnTo>
                  <a:lnTo>
                    <a:pt x="806636" y="875199"/>
                  </a:lnTo>
                  <a:lnTo>
                    <a:pt x="868679" y="876300"/>
                  </a:lnTo>
                  <a:lnTo>
                    <a:pt x="930723" y="875199"/>
                  </a:lnTo>
                  <a:lnTo>
                    <a:pt x="991588" y="871947"/>
                  </a:lnTo>
                  <a:lnTo>
                    <a:pt x="1051127" y="866619"/>
                  </a:lnTo>
                  <a:lnTo>
                    <a:pt x="1109195" y="859287"/>
                  </a:lnTo>
                  <a:lnTo>
                    <a:pt x="1165643" y="850027"/>
                  </a:lnTo>
                  <a:lnTo>
                    <a:pt x="1220326" y="838912"/>
                  </a:lnTo>
                  <a:lnTo>
                    <a:pt x="1273096" y="826017"/>
                  </a:lnTo>
                  <a:lnTo>
                    <a:pt x="1323805" y="811416"/>
                  </a:lnTo>
                  <a:lnTo>
                    <a:pt x="1372308" y="795184"/>
                  </a:lnTo>
                  <a:lnTo>
                    <a:pt x="1418457" y="777394"/>
                  </a:lnTo>
                  <a:lnTo>
                    <a:pt x="1462106" y="758120"/>
                  </a:lnTo>
                  <a:lnTo>
                    <a:pt x="1503107" y="737437"/>
                  </a:lnTo>
                  <a:lnTo>
                    <a:pt x="1541314" y="715420"/>
                  </a:lnTo>
                  <a:lnTo>
                    <a:pt x="1576579" y="692141"/>
                  </a:lnTo>
                  <a:lnTo>
                    <a:pt x="1608756" y="667676"/>
                  </a:lnTo>
                  <a:lnTo>
                    <a:pt x="1637697" y="642099"/>
                  </a:lnTo>
                  <a:lnTo>
                    <a:pt x="1685287" y="587905"/>
                  </a:lnTo>
                  <a:lnTo>
                    <a:pt x="1718173" y="530152"/>
                  </a:lnTo>
                  <a:lnTo>
                    <a:pt x="1735179" y="469435"/>
                  </a:lnTo>
                  <a:lnTo>
                    <a:pt x="1737360" y="438150"/>
                  </a:lnTo>
                  <a:close/>
                </a:path>
              </a:pathLst>
            </a:custGeom>
            <a:ln w="9144">
              <a:solidFill>
                <a:srgbClr val="85BB24"/>
              </a:solidFill>
            </a:ln>
          </p:spPr>
          <p:txBody>
            <a:bodyPr wrap="square" lIns="0" tIns="0" rIns="0" bIns="0" rtlCol="0"/>
            <a:lstStyle/>
            <a:p>
              <a:endParaRPr/>
            </a:p>
          </p:txBody>
        </p:sp>
      </p:grpSp>
      <p:sp>
        <p:nvSpPr>
          <p:cNvPr id="32" name="object 28"/>
          <p:cNvSpPr txBox="1"/>
          <p:nvPr/>
        </p:nvSpPr>
        <p:spPr>
          <a:xfrm>
            <a:off x="5093589" y="991615"/>
            <a:ext cx="963294" cy="813435"/>
          </a:xfrm>
          <a:prstGeom prst="rect">
            <a:avLst/>
          </a:prstGeom>
        </p:spPr>
        <p:txBody>
          <a:bodyPr vert="horz" wrap="square" lIns="0" tIns="19685" rIns="0" bIns="0" rtlCol="0">
            <a:spAutoFit/>
          </a:bodyPr>
          <a:lstStyle/>
          <a:p>
            <a:pPr marL="12700" marR="5080" indent="-635" algn="ctr">
              <a:lnSpc>
                <a:spcPct val="94900"/>
              </a:lnSpc>
              <a:spcBef>
                <a:spcPts val="155"/>
              </a:spcBef>
            </a:pPr>
            <a:r>
              <a:rPr sz="900" spc="-5" dirty="0">
                <a:latin typeface="Verdana"/>
                <a:cs typeface="Verdana"/>
              </a:rPr>
              <a:t>Cohesive  </a:t>
            </a:r>
            <a:r>
              <a:rPr sz="900" dirty="0">
                <a:latin typeface="Verdana"/>
                <a:cs typeface="Verdana"/>
              </a:rPr>
              <a:t>approach</a:t>
            </a:r>
            <a:r>
              <a:rPr sz="900" spc="-100" dirty="0">
                <a:latin typeface="Verdana"/>
                <a:cs typeface="Verdana"/>
              </a:rPr>
              <a:t> </a:t>
            </a:r>
            <a:r>
              <a:rPr sz="900" dirty="0">
                <a:latin typeface="Verdana"/>
                <a:cs typeface="Verdana"/>
              </a:rPr>
              <a:t>across  </a:t>
            </a:r>
            <a:r>
              <a:rPr sz="900" spc="-5" dirty="0">
                <a:latin typeface="Verdana"/>
                <a:cs typeface="Verdana"/>
              </a:rPr>
              <a:t>departments </a:t>
            </a:r>
            <a:r>
              <a:rPr sz="900" dirty="0">
                <a:latin typeface="Verdana"/>
                <a:cs typeface="Verdana"/>
              </a:rPr>
              <a:t>–  Sales, </a:t>
            </a:r>
            <a:r>
              <a:rPr sz="900" spc="-5" dirty="0">
                <a:latin typeface="Verdana"/>
                <a:cs typeface="Verdana"/>
              </a:rPr>
              <a:t>Finance,  Marketing and  Contracts</a:t>
            </a:r>
            <a:endParaRPr sz="900">
              <a:latin typeface="Verdana"/>
              <a:cs typeface="Verdana"/>
            </a:endParaRPr>
          </a:p>
        </p:txBody>
      </p:sp>
      <p:sp>
        <p:nvSpPr>
          <p:cNvPr id="36" name="object 29"/>
          <p:cNvSpPr txBox="1"/>
          <p:nvPr/>
        </p:nvSpPr>
        <p:spPr>
          <a:xfrm>
            <a:off x="3465703" y="2408047"/>
            <a:ext cx="2214245" cy="666115"/>
          </a:xfrm>
          <a:prstGeom prst="rect">
            <a:avLst/>
          </a:prstGeom>
        </p:spPr>
        <p:txBody>
          <a:bodyPr vert="horz" wrap="square" lIns="0" tIns="13335" rIns="0" bIns="0" rtlCol="0">
            <a:spAutoFit/>
          </a:bodyPr>
          <a:lstStyle/>
          <a:p>
            <a:pPr marL="12065" marR="5080" indent="-1270" algn="ctr">
              <a:lnSpc>
                <a:spcPct val="100000"/>
              </a:lnSpc>
              <a:spcBef>
                <a:spcPts val="105"/>
              </a:spcBef>
            </a:pPr>
            <a:r>
              <a:rPr sz="1400" spc="-5" dirty="0">
                <a:latin typeface="Verdana"/>
                <a:cs typeface="Verdana"/>
              </a:rPr>
              <a:t>The </a:t>
            </a:r>
            <a:r>
              <a:rPr sz="1400" spc="-10" dirty="0">
                <a:latin typeface="Verdana"/>
                <a:cs typeface="Verdana"/>
              </a:rPr>
              <a:t>Real </a:t>
            </a:r>
            <a:r>
              <a:rPr sz="1400" spc="-5" dirty="0">
                <a:latin typeface="Verdana"/>
                <a:cs typeface="Verdana"/>
              </a:rPr>
              <a:t>Estate  (Regulations </a:t>
            </a:r>
            <a:r>
              <a:rPr sz="1400" dirty="0">
                <a:latin typeface="Verdana"/>
                <a:cs typeface="Verdana"/>
              </a:rPr>
              <a:t>&amp;  Development) Act,</a:t>
            </a:r>
            <a:r>
              <a:rPr sz="1400" spc="-110" dirty="0">
                <a:latin typeface="Verdana"/>
                <a:cs typeface="Verdana"/>
              </a:rPr>
              <a:t> </a:t>
            </a:r>
            <a:r>
              <a:rPr sz="1400" spc="-5" dirty="0">
                <a:latin typeface="Verdana"/>
                <a:cs typeface="Verdana"/>
              </a:rPr>
              <a:t>2016</a:t>
            </a:r>
            <a:endParaRPr sz="1400">
              <a:latin typeface="Verdana"/>
              <a:cs typeface="Verdana"/>
            </a:endParaRPr>
          </a:p>
        </p:txBody>
      </p:sp>
      <p:graphicFrame>
        <p:nvGraphicFramePr>
          <p:cNvPr id="37" name="object 30"/>
          <p:cNvGraphicFramePr>
            <a:graphicFrameLocks noGrp="1"/>
          </p:cNvGraphicFramePr>
          <p:nvPr/>
        </p:nvGraphicFramePr>
        <p:xfrm>
          <a:off x="847344" y="3994403"/>
          <a:ext cx="7508874" cy="470916"/>
        </p:xfrm>
        <a:graphic>
          <a:graphicData uri="http://schemas.openxmlformats.org/drawingml/2006/table">
            <a:tbl>
              <a:tblPr firstRow="1" bandRow="1">
                <a:tableStyleId>{2D5ABB26-0587-4C30-8999-92F81FD0307C}</a:tableStyleId>
              </a:tblPr>
              <a:tblGrid>
                <a:gridCol w="1862455">
                  <a:extLst>
                    <a:ext uri="{9D8B030D-6E8A-4147-A177-3AD203B41FA5}">
                      <a16:colId xmlns:a16="http://schemas.microsoft.com/office/drawing/2014/main" val="20000"/>
                    </a:ext>
                  </a:extLst>
                </a:gridCol>
                <a:gridCol w="1890395">
                  <a:extLst>
                    <a:ext uri="{9D8B030D-6E8A-4147-A177-3AD203B41FA5}">
                      <a16:colId xmlns:a16="http://schemas.microsoft.com/office/drawing/2014/main" val="20001"/>
                    </a:ext>
                  </a:extLst>
                </a:gridCol>
                <a:gridCol w="1892935">
                  <a:extLst>
                    <a:ext uri="{9D8B030D-6E8A-4147-A177-3AD203B41FA5}">
                      <a16:colId xmlns:a16="http://schemas.microsoft.com/office/drawing/2014/main" val="20002"/>
                    </a:ext>
                  </a:extLst>
                </a:gridCol>
                <a:gridCol w="1863089">
                  <a:extLst>
                    <a:ext uri="{9D8B030D-6E8A-4147-A177-3AD203B41FA5}">
                      <a16:colId xmlns:a16="http://schemas.microsoft.com/office/drawing/2014/main" val="20003"/>
                    </a:ext>
                  </a:extLst>
                </a:gridCol>
              </a:tblGrid>
              <a:tr h="470916">
                <a:tc>
                  <a:txBody>
                    <a:bodyPr/>
                    <a:lstStyle/>
                    <a:p>
                      <a:pPr marL="448945">
                        <a:lnSpc>
                          <a:spcPct val="100000"/>
                        </a:lnSpc>
                        <a:spcBef>
                          <a:spcPts val="1040"/>
                        </a:spcBef>
                      </a:pPr>
                      <a:r>
                        <a:rPr sz="1200" b="1" spc="-5" dirty="0">
                          <a:solidFill>
                            <a:srgbClr val="FFFFFF"/>
                          </a:solidFill>
                          <a:latin typeface="Verdana"/>
                          <a:cs typeface="Verdana"/>
                        </a:rPr>
                        <a:t>Awareness</a:t>
                      </a:r>
                      <a:endParaRPr sz="1200">
                        <a:latin typeface="Verdana"/>
                        <a:cs typeface="Verdana"/>
                      </a:endParaRPr>
                    </a:p>
                  </a:txBody>
                  <a:tcPr marL="0" marR="0" marT="132080" marB="0">
                    <a:lnR w="76200">
                      <a:solidFill>
                        <a:srgbClr val="FFFFFF"/>
                      </a:solidFill>
                      <a:prstDash val="solid"/>
                    </a:lnR>
                    <a:solidFill>
                      <a:srgbClr val="046A38"/>
                    </a:solidFill>
                  </a:tcPr>
                </a:tc>
                <a:tc>
                  <a:txBody>
                    <a:bodyPr/>
                    <a:lstStyle/>
                    <a:p>
                      <a:pPr marL="511175" marR="501650" indent="24130">
                        <a:lnSpc>
                          <a:spcPct val="106700"/>
                        </a:lnSpc>
                        <a:spcBef>
                          <a:spcPts val="180"/>
                        </a:spcBef>
                      </a:pPr>
                      <a:r>
                        <a:rPr sz="1200" b="1" spc="-5" dirty="0">
                          <a:solidFill>
                            <a:srgbClr val="FFFFFF"/>
                          </a:solidFill>
                          <a:latin typeface="Verdana"/>
                          <a:cs typeface="Verdana"/>
                        </a:rPr>
                        <a:t>Change </a:t>
                      </a:r>
                      <a:r>
                        <a:rPr sz="1200" b="1" dirty="0">
                          <a:solidFill>
                            <a:srgbClr val="FFFFFF"/>
                          </a:solidFill>
                          <a:latin typeface="Verdana"/>
                          <a:cs typeface="Verdana"/>
                        </a:rPr>
                        <a:t>&amp;  </a:t>
                      </a:r>
                      <a:r>
                        <a:rPr sz="1200" b="1" spc="-5" dirty="0">
                          <a:solidFill>
                            <a:srgbClr val="FFFFFF"/>
                          </a:solidFill>
                          <a:latin typeface="Verdana"/>
                          <a:cs typeface="Verdana"/>
                        </a:rPr>
                        <a:t>R</a:t>
                      </a:r>
                      <a:r>
                        <a:rPr sz="1200" b="1" spc="-10" dirty="0">
                          <a:solidFill>
                            <a:srgbClr val="FFFFFF"/>
                          </a:solidFill>
                          <a:latin typeface="Verdana"/>
                          <a:cs typeface="Verdana"/>
                        </a:rPr>
                        <a:t>e</a:t>
                      </a:r>
                      <a:r>
                        <a:rPr sz="1200" b="1" dirty="0">
                          <a:solidFill>
                            <a:srgbClr val="FFFFFF"/>
                          </a:solidFill>
                          <a:latin typeface="Verdana"/>
                          <a:cs typeface="Verdana"/>
                        </a:rPr>
                        <a:t>adi</a:t>
                      </a:r>
                      <a:r>
                        <a:rPr sz="1200" b="1" spc="-5" dirty="0">
                          <a:solidFill>
                            <a:srgbClr val="FFFFFF"/>
                          </a:solidFill>
                          <a:latin typeface="Verdana"/>
                          <a:cs typeface="Verdana"/>
                        </a:rPr>
                        <a:t>ness</a:t>
                      </a:r>
                      <a:endParaRPr sz="1200">
                        <a:latin typeface="Verdana"/>
                        <a:cs typeface="Verdana"/>
                      </a:endParaRPr>
                    </a:p>
                  </a:txBody>
                  <a:tcPr marL="0" marR="0" marT="22860" marB="0">
                    <a:lnL w="76200">
                      <a:solidFill>
                        <a:srgbClr val="FFFFFF"/>
                      </a:solidFill>
                      <a:prstDash val="solid"/>
                    </a:lnL>
                    <a:lnR w="76200">
                      <a:solidFill>
                        <a:srgbClr val="FFFFFF"/>
                      </a:solidFill>
                      <a:prstDash val="solid"/>
                    </a:lnR>
                    <a:solidFill>
                      <a:srgbClr val="046A38"/>
                    </a:solidFill>
                  </a:tcPr>
                </a:tc>
                <a:tc>
                  <a:txBody>
                    <a:bodyPr/>
                    <a:lstStyle/>
                    <a:p>
                      <a:pPr marL="531495">
                        <a:lnSpc>
                          <a:spcPct val="100000"/>
                        </a:lnSpc>
                        <a:spcBef>
                          <a:spcPts val="1040"/>
                        </a:spcBef>
                      </a:pPr>
                      <a:r>
                        <a:rPr sz="1200" b="1" spc="-10" dirty="0">
                          <a:solidFill>
                            <a:srgbClr val="FFFFFF"/>
                          </a:solidFill>
                          <a:latin typeface="Verdana"/>
                          <a:cs typeface="Verdana"/>
                        </a:rPr>
                        <a:t>Discipline</a:t>
                      </a:r>
                      <a:endParaRPr sz="1200">
                        <a:latin typeface="Verdana"/>
                        <a:cs typeface="Verdana"/>
                      </a:endParaRPr>
                    </a:p>
                  </a:txBody>
                  <a:tcPr marL="0" marR="0" marT="132080" marB="0">
                    <a:lnL w="76200">
                      <a:solidFill>
                        <a:srgbClr val="FFFFFF"/>
                      </a:solidFill>
                      <a:prstDash val="solid"/>
                    </a:lnL>
                    <a:lnR w="76200">
                      <a:solidFill>
                        <a:srgbClr val="FFFFFF"/>
                      </a:solidFill>
                      <a:prstDash val="solid"/>
                    </a:lnR>
                    <a:solidFill>
                      <a:srgbClr val="046A38"/>
                    </a:solidFill>
                  </a:tcPr>
                </a:tc>
                <a:tc>
                  <a:txBody>
                    <a:bodyPr/>
                    <a:lstStyle/>
                    <a:p>
                      <a:pPr marL="481965">
                        <a:lnSpc>
                          <a:spcPct val="100000"/>
                        </a:lnSpc>
                        <a:spcBef>
                          <a:spcPts val="1040"/>
                        </a:spcBef>
                      </a:pPr>
                      <a:r>
                        <a:rPr sz="1200" b="1" spc="-5" dirty="0">
                          <a:solidFill>
                            <a:srgbClr val="FFFFFF"/>
                          </a:solidFill>
                          <a:latin typeface="Verdana"/>
                          <a:cs typeface="Verdana"/>
                        </a:rPr>
                        <a:t>Monitoring</a:t>
                      </a:r>
                      <a:endParaRPr sz="1200">
                        <a:latin typeface="Verdana"/>
                        <a:cs typeface="Verdana"/>
                      </a:endParaRPr>
                    </a:p>
                  </a:txBody>
                  <a:tcPr marL="0" marR="0" marT="132080" marB="0">
                    <a:lnL w="76200">
                      <a:solidFill>
                        <a:srgbClr val="FFFFFF"/>
                      </a:solidFill>
                      <a:prstDash val="solid"/>
                    </a:lnL>
                    <a:solidFill>
                      <a:srgbClr val="046A38"/>
                    </a:solidFill>
                  </a:tcPr>
                </a:tc>
                <a:extLst>
                  <a:ext uri="{0D108BD9-81ED-4DB2-BD59-A6C34878D82A}">
                    <a16:rowId xmlns:a16="http://schemas.microsoft.com/office/drawing/2014/main" val="10000"/>
                  </a:ext>
                </a:extLst>
              </a:tr>
            </a:tbl>
          </a:graphicData>
        </a:graphic>
      </p:graphicFrame>
      <p:sp>
        <p:nvSpPr>
          <p:cNvPr id="38" name="object 31"/>
          <p:cNvSpPr txBox="1"/>
          <p:nvPr/>
        </p:nvSpPr>
        <p:spPr>
          <a:xfrm>
            <a:off x="848105" y="4545329"/>
            <a:ext cx="1831975" cy="1880870"/>
          </a:xfrm>
          <a:prstGeom prst="rect">
            <a:avLst/>
          </a:prstGeom>
          <a:ln w="19812">
            <a:solidFill>
              <a:srgbClr val="046A38"/>
            </a:solidFill>
          </a:ln>
        </p:spPr>
        <p:txBody>
          <a:bodyPr vert="horz" wrap="square" lIns="0" tIns="86995" rIns="0" bIns="0" rtlCol="0">
            <a:spAutoFit/>
          </a:bodyPr>
          <a:lstStyle/>
          <a:p>
            <a:pPr marL="260985" marR="414020" indent="-172720">
              <a:lnSpc>
                <a:spcPct val="100000"/>
              </a:lnSpc>
              <a:spcBef>
                <a:spcPts val="685"/>
              </a:spcBef>
              <a:buFont typeface="Arial"/>
              <a:buChar char="•"/>
              <a:tabLst>
                <a:tab pos="261620" algn="l"/>
              </a:tabLst>
            </a:pPr>
            <a:r>
              <a:rPr sz="1200" spc="-5" dirty="0">
                <a:latin typeface="Verdana"/>
                <a:cs typeface="Verdana"/>
              </a:rPr>
              <a:t>Identifying</a:t>
            </a:r>
            <a:r>
              <a:rPr sz="1200" spc="-55" dirty="0">
                <a:latin typeface="Verdana"/>
                <a:cs typeface="Verdana"/>
              </a:rPr>
              <a:t> </a:t>
            </a:r>
            <a:r>
              <a:rPr sz="1200" spc="-5" dirty="0">
                <a:latin typeface="Verdana"/>
                <a:cs typeface="Verdana"/>
              </a:rPr>
              <a:t>key  stakeholders</a:t>
            </a:r>
            <a:endParaRPr sz="1200">
              <a:latin typeface="Verdana"/>
              <a:cs typeface="Verdana"/>
            </a:endParaRPr>
          </a:p>
          <a:p>
            <a:pPr marL="260985" marR="292735" indent="-172720">
              <a:lnSpc>
                <a:spcPct val="100000"/>
              </a:lnSpc>
              <a:spcBef>
                <a:spcPts val="600"/>
              </a:spcBef>
              <a:buFont typeface="Arial"/>
              <a:buChar char="•"/>
              <a:tabLst>
                <a:tab pos="261620" algn="l"/>
              </a:tabLst>
            </a:pPr>
            <a:r>
              <a:rPr sz="1200" spc="-5" dirty="0">
                <a:latin typeface="Verdana"/>
                <a:cs typeface="Verdana"/>
              </a:rPr>
              <a:t>Impact</a:t>
            </a:r>
            <a:r>
              <a:rPr sz="1200" spc="-55" dirty="0">
                <a:latin typeface="Verdana"/>
                <a:cs typeface="Verdana"/>
              </a:rPr>
              <a:t> </a:t>
            </a:r>
            <a:r>
              <a:rPr sz="1200" spc="-5" dirty="0">
                <a:latin typeface="Verdana"/>
                <a:cs typeface="Verdana"/>
              </a:rPr>
              <a:t>Analysis,  </a:t>
            </a:r>
            <a:r>
              <a:rPr sz="1200" spc="-10" dirty="0">
                <a:latin typeface="Verdana"/>
                <a:cs typeface="Verdana"/>
              </a:rPr>
              <a:t>Workshops </a:t>
            </a:r>
            <a:r>
              <a:rPr sz="1200" spc="-5" dirty="0">
                <a:latin typeface="Verdana"/>
                <a:cs typeface="Verdana"/>
              </a:rPr>
              <a:t>and  discussions</a:t>
            </a:r>
            <a:endParaRPr sz="1200">
              <a:latin typeface="Verdana"/>
              <a:cs typeface="Verdana"/>
            </a:endParaRPr>
          </a:p>
        </p:txBody>
      </p:sp>
      <p:graphicFrame>
        <p:nvGraphicFramePr>
          <p:cNvPr id="39" name="object 32"/>
          <p:cNvGraphicFramePr>
            <a:graphicFrameLocks noGrp="1"/>
          </p:cNvGraphicFramePr>
          <p:nvPr/>
        </p:nvGraphicFramePr>
        <p:xfrm>
          <a:off x="2729483" y="4541520"/>
          <a:ext cx="3724909" cy="1880615"/>
        </p:xfrm>
        <a:graphic>
          <a:graphicData uri="http://schemas.openxmlformats.org/drawingml/2006/table">
            <a:tbl>
              <a:tblPr firstRow="1" bandRow="1">
                <a:tableStyleId>{2D5ABB26-0587-4C30-8999-92F81FD0307C}</a:tableStyleId>
              </a:tblPr>
              <a:tblGrid>
                <a:gridCol w="1861820">
                  <a:extLst>
                    <a:ext uri="{9D8B030D-6E8A-4147-A177-3AD203B41FA5}">
                      <a16:colId xmlns:a16="http://schemas.microsoft.com/office/drawing/2014/main" val="20000"/>
                    </a:ext>
                  </a:extLst>
                </a:gridCol>
                <a:gridCol w="1863089">
                  <a:extLst>
                    <a:ext uri="{9D8B030D-6E8A-4147-A177-3AD203B41FA5}">
                      <a16:colId xmlns:a16="http://schemas.microsoft.com/office/drawing/2014/main" val="20001"/>
                    </a:ext>
                  </a:extLst>
                </a:gridCol>
              </a:tblGrid>
              <a:tr h="491839">
                <a:tc>
                  <a:txBody>
                    <a:bodyPr/>
                    <a:lstStyle/>
                    <a:p>
                      <a:pPr marL="260350" marR="203200" indent="-172720">
                        <a:lnSpc>
                          <a:spcPct val="100000"/>
                        </a:lnSpc>
                        <a:spcBef>
                          <a:spcPts val="690"/>
                        </a:spcBef>
                        <a:buFont typeface="Arial"/>
                        <a:buChar char="•"/>
                        <a:tabLst>
                          <a:tab pos="260985" algn="l"/>
                        </a:tabLst>
                      </a:pPr>
                      <a:r>
                        <a:rPr sz="1200" spc="-5" dirty="0">
                          <a:latin typeface="Verdana"/>
                          <a:cs typeface="Verdana"/>
                        </a:rPr>
                        <a:t>Conducting</a:t>
                      </a:r>
                      <a:r>
                        <a:rPr sz="1200" spc="-50" dirty="0">
                          <a:latin typeface="Verdana"/>
                          <a:cs typeface="Verdana"/>
                        </a:rPr>
                        <a:t> </a:t>
                      </a:r>
                      <a:r>
                        <a:rPr sz="1200" spc="-5" dirty="0">
                          <a:latin typeface="Verdana"/>
                          <a:cs typeface="Verdana"/>
                        </a:rPr>
                        <a:t>health  check</a:t>
                      </a:r>
                      <a:endParaRPr sz="1200">
                        <a:latin typeface="Verdana"/>
                        <a:cs typeface="Verdana"/>
                      </a:endParaRPr>
                    </a:p>
                  </a:txBody>
                  <a:tcPr marL="0" marR="0" marT="87630" marB="0">
                    <a:lnL w="28575">
                      <a:solidFill>
                        <a:srgbClr val="046A38"/>
                      </a:solidFill>
                      <a:prstDash val="solid"/>
                    </a:lnL>
                    <a:lnR w="28575">
                      <a:solidFill>
                        <a:srgbClr val="046A38"/>
                      </a:solidFill>
                      <a:prstDash val="solid"/>
                    </a:lnR>
                    <a:lnT w="28575">
                      <a:solidFill>
                        <a:srgbClr val="046A38"/>
                      </a:solidFill>
                      <a:prstDash val="solid"/>
                    </a:lnT>
                  </a:tcPr>
                </a:tc>
                <a:tc>
                  <a:txBody>
                    <a:bodyPr/>
                    <a:lstStyle/>
                    <a:p>
                      <a:pPr marL="290195" marR="701675" indent="-172720">
                        <a:lnSpc>
                          <a:spcPct val="100000"/>
                        </a:lnSpc>
                        <a:spcBef>
                          <a:spcPts val="690"/>
                        </a:spcBef>
                        <a:buFont typeface="Arial"/>
                        <a:buChar char="•"/>
                        <a:tabLst>
                          <a:tab pos="290195" algn="l"/>
                        </a:tabLst>
                      </a:pPr>
                      <a:r>
                        <a:rPr sz="1200" spc="-5" dirty="0">
                          <a:latin typeface="Verdana"/>
                          <a:cs typeface="Verdana"/>
                        </a:rPr>
                        <a:t>Changes</a:t>
                      </a:r>
                      <a:r>
                        <a:rPr sz="1200" spc="-70" dirty="0">
                          <a:latin typeface="Verdana"/>
                          <a:cs typeface="Verdana"/>
                        </a:rPr>
                        <a:t> </a:t>
                      </a:r>
                      <a:r>
                        <a:rPr sz="1200" spc="-5" dirty="0">
                          <a:latin typeface="Verdana"/>
                          <a:cs typeface="Verdana"/>
                        </a:rPr>
                        <a:t>to  </a:t>
                      </a:r>
                      <a:r>
                        <a:rPr sz="1200" dirty="0">
                          <a:latin typeface="Verdana"/>
                          <a:cs typeface="Verdana"/>
                        </a:rPr>
                        <a:t>process</a:t>
                      </a:r>
                      <a:endParaRPr sz="1200">
                        <a:latin typeface="Verdana"/>
                        <a:cs typeface="Verdana"/>
                      </a:endParaRPr>
                    </a:p>
                  </a:txBody>
                  <a:tcPr marL="0" marR="0" marT="87630" marB="0">
                    <a:lnL w="28575">
                      <a:solidFill>
                        <a:srgbClr val="046A38"/>
                      </a:solidFill>
                      <a:prstDash val="solid"/>
                    </a:lnL>
                    <a:lnR w="28575">
                      <a:solidFill>
                        <a:srgbClr val="046A38"/>
                      </a:solidFill>
                      <a:prstDash val="solid"/>
                    </a:lnR>
                    <a:lnT w="28575">
                      <a:solidFill>
                        <a:srgbClr val="046A38"/>
                      </a:solidFill>
                      <a:prstDash val="solid"/>
                    </a:lnT>
                  </a:tcPr>
                </a:tc>
                <a:extLst>
                  <a:ext uri="{0D108BD9-81ED-4DB2-BD59-A6C34878D82A}">
                    <a16:rowId xmlns:a16="http://schemas.microsoft.com/office/drawing/2014/main" val="10000"/>
                  </a:ext>
                </a:extLst>
              </a:tr>
              <a:tr h="1388776">
                <a:tc>
                  <a:txBody>
                    <a:bodyPr/>
                    <a:lstStyle/>
                    <a:p>
                      <a:pPr marL="260350" indent="-172720">
                        <a:lnSpc>
                          <a:spcPct val="100000"/>
                        </a:lnSpc>
                        <a:spcBef>
                          <a:spcPts val="295"/>
                        </a:spcBef>
                        <a:buFont typeface="Arial"/>
                        <a:buChar char="•"/>
                        <a:tabLst>
                          <a:tab pos="260985" algn="l"/>
                        </a:tabLst>
                      </a:pPr>
                      <a:r>
                        <a:rPr sz="1200" spc="-5" dirty="0">
                          <a:latin typeface="Verdana"/>
                          <a:cs typeface="Verdana"/>
                        </a:rPr>
                        <a:t>Changes to</a:t>
                      </a:r>
                      <a:r>
                        <a:rPr sz="1200" spc="5" dirty="0">
                          <a:latin typeface="Verdana"/>
                          <a:cs typeface="Verdana"/>
                        </a:rPr>
                        <a:t> </a:t>
                      </a:r>
                      <a:r>
                        <a:rPr sz="1200" spc="-5" dirty="0">
                          <a:latin typeface="Verdana"/>
                          <a:cs typeface="Verdana"/>
                        </a:rPr>
                        <a:t>ERP</a:t>
                      </a:r>
                      <a:endParaRPr sz="1200">
                        <a:latin typeface="Verdana"/>
                        <a:cs typeface="Verdana"/>
                      </a:endParaRPr>
                    </a:p>
                    <a:p>
                      <a:pPr marL="260350" marR="711200" indent="-172720">
                        <a:lnSpc>
                          <a:spcPct val="100000"/>
                        </a:lnSpc>
                        <a:spcBef>
                          <a:spcPts val="600"/>
                        </a:spcBef>
                        <a:buFont typeface="Arial"/>
                        <a:buChar char="•"/>
                        <a:tabLst>
                          <a:tab pos="260985" algn="l"/>
                        </a:tabLst>
                      </a:pPr>
                      <a:r>
                        <a:rPr sz="1200" spc="-5" dirty="0">
                          <a:latin typeface="Verdana"/>
                          <a:cs typeface="Verdana"/>
                        </a:rPr>
                        <a:t>C</a:t>
                      </a:r>
                      <a:r>
                        <a:rPr sz="1200" dirty="0">
                          <a:latin typeface="Verdana"/>
                          <a:cs typeface="Verdana"/>
                        </a:rPr>
                        <a:t>o</a:t>
                      </a:r>
                      <a:r>
                        <a:rPr sz="1200" spc="-5" dirty="0">
                          <a:latin typeface="Verdana"/>
                          <a:cs typeface="Verdana"/>
                        </a:rPr>
                        <a:t>mpl</a:t>
                      </a:r>
                      <a:r>
                        <a:rPr sz="1200" spc="-10" dirty="0">
                          <a:latin typeface="Verdana"/>
                          <a:cs typeface="Verdana"/>
                        </a:rPr>
                        <a:t>i</a:t>
                      </a:r>
                      <a:r>
                        <a:rPr sz="1200" dirty="0">
                          <a:latin typeface="Verdana"/>
                          <a:cs typeface="Verdana"/>
                        </a:rPr>
                        <a:t>a</a:t>
                      </a:r>
                      <a:r>
                        <a:rPr sz="1200" spc="-5" dirty="0">
                          <a:latin typeface="Verdana"/>
                          <a:cs typeface="Verdana"/>
                        </a:rPr>
                        <a:t>n</a:t>
                      </a:r>
                      <a:r>
                        <a:rPr sz="1200" dirty="0">
                          <a:latin typeface="Verdana"/>
                          <a:cs typeface="Verdana"/>
                        </a:rPr>
                        <a:t>ce  </a:t>
                      </a:r>
                      <a:r>
                        <a:rPr sz="1200" spc="-5" dirty="0">
                          <a:latin typeface="Verdana"/>
                          <a:cs typeface="Verdana"/>
                        </a:rPr>
                        <a:t>focused</a:t>
                      </a:r>
                      <a:endParaRPr sz="1200">
                        <a:latin typeface="Verdana"/>
                        <a:cs typeface="Verdana"/>
                      </a:endParaRPr>
                    </a:p>
                  </a:txBody>
                  <a:tcPr marL="0" marR="0" marT="37465" marB="0">
                    <a:lnL w="28575">
                      <a:solidFill>
                        <a:srgbClr val="046A38"/>
                      </a:solidFill>
                      <a:prstDash val="solid"/>
                    </a:lnL>
                    <a:lnR w="28575">
                      <a:solidFill>
                        <a:srgbClr val="046A38"/>
                      </a:solidFill>
                      <a:prstDash val="solid"/>
                    </a:lnR>
                    <a:lnB w="28575">
                      <a:solidFill>
                        <a:srgbClr val="046A38"/>
                      </a:solidFill>
                      <a:prstDash val="solid"/>
                    </a:lnB>
                  </a:tcPr>
                </a:tc>
                <a:tc>
                  <a:txBody>
                    <a:bodyPr/>
                    <a:lstStyle/>
                    <a:p>
                      <a:pPr marL="290195" marR="314960" indent="-172720">
                        <a:lnSpc>
                          <a:spcPct val="100000"/>
                        </a:lnSpc>
                        <a:spcBef>
                          <a:spcPts val="295"/>
                        </a:spcBef>
                        <a:buFont typeface="Arial"/>
                        <a:buChar char="•"/>
                        <a:tabLst>
                          <a:tab pos="290195" algn="l"/>
                        </a:tabLst>
                      </a:pPr>
                      <a:r>
                        <a:rPr sz="1200" spc="-5" dirty="0">
                          <a:latin typeface="Verdana"/>
                          <a:cs typeface="Verdana"/>
                        </a:rPr>
                        <a:t>Co-ordinated  approach</a:t>
                      </a:r>
                      <a:r>
                        <a:rPr sz="1200" spc="-50" dirty="0">
                          <a:latin typeface="Verdana"/>
                          <a:cs typeface="Verdana"/>
                        </a:rPr>
                        <a:t> </a:t>
                      </a:r>
                      <a:r>
                        <a:rPr sz="1200" dirty="0">
                          <a:latin typeface="Verdana"/>
                          <a:cs typeface="Verdana"/>
                        </a:rPr>
                        <a:t>across  </a:t>
                      </a:r>
                      <a:r>
                        <a:rPr sz="1200" spc="-5" dirty="0">
                          <a:latin typeface="Verdana"/>
                          <a:cs typeface="Verdana"/>
                        </a:rPr>
                        <a:t>functions</a:t>
                      </a:r>
                      <a:endParaRPr sz="1200">
                        <a:latin typeface="Verdana"/>
                        <a:cs typeface="Verdana"/>
                      </a:endParaRPr>
                    </a:p>
                  </a:txBody>
                  <a:tcPr marL="0" marR="0" marT="37465" marB="0">
                    <a:lnL w="28575">
                      <a:solidFill>
                        <a:srgbClr val="046A38"/>
                      </a:solidFill>
                      <a:prstDash val="solid"/>
                    </a:lnL>
                    <a:lnR w="28575">
                      <a:solidFill>
                        <a:srgbClr val="046A38"/>
                      </a:solidFill>
                      <a:prstDash val="solid"/>
                    </a:lnR>
                    <a:lnB w="28575">
                      <a:solidFill>
                        <a:srgbClr val="046A38"/>
                      </a:solidFill>
                      <a:prstDash val="solid"/>
                    </a:lnB>
                  </a:tcPr>
                </a:tc>
                <a:extLst>
                  <a:ext uri="{0D108BD9-81ED-4DB2-BD59-A6C34878D82A}">
                    <a16:rowId xmlns:a16="http://schemas.microsoft.com/office/drawing/2014/main" val="10001"/>
                  </a:ext>
                </a:extLst>
              </a:tr>
            </a:tbl>
          </a:graphicData>
        </a:graphic>
      </p:graphicFrame>
      <p:sp>
        <p:nvSpPr>
          <p:cNvPr id="40" name="object 33"/>
          <p:cNvSpPr txBox="1"/>
          <p:nvPr/>
        </p:nvSpPr>
        <p:spPr>
          <a:xfrm>
            <a:off x="6523481" y="4551426"/>
            <a:ext cx="1833880" cy="1880870"/>
          </a:xfrm>
          <a:prstGeom prst="rect">
            <a:avLst/>
          </a:prstGeom>
          <a:ln w="19811">
            <a:solidFill>
              <a:srgbClr val="046A38"/>
            </a:solidFill>
          </a:ln>
        </p:spPr>
        <p:txBody>
          <a:bodyPr vert="horz" wrap="square" lIns="0" tIns="87630" rIns="0" bIns="0" rtlCol="0">
            <a:spAutoFit/>
          </a:bodyPr>
          <a:lstStyle/>
          <a:p>
            <a:pPr marL="260985" marR="120014" indent="-172720">
              <a:lnSpc>
                <a:spcPct val="100000"/>
              </a:lnSpc>
              <a:spcBef>
                <a:spcPts val="690"/>
              </a:spcBef>
              <a:buFont typeface="Arial"/>
              <a:buChar char="•"/>
              <a:tabLst>
                <a:tab pos="261620" algn="l"/>
              </a:tabLst>
            </a:pPr>
            <a:r>
              <a:rPr sz="1200" spc="-5" dirty="0">
                <a:latin typeface="Verdana"/>
                <a:cs typeface="Verdana"/>
              </a:rPr>
              <a:t>Changes to control  environment</a:t>
            </a:r>
            <a:endParaRPr sz="1200">
              <a:latin typeface="Verdana"/>
              <a:cs typeface="Verdana"/>
            </a:endParaRPr>
          </a:p>
          <a:p>
            <a:pPr marL="260985" marR="467995" indent="-172720">
              <a:lnSpc>
                <a:spcPct val="100000"/>
              </a:lnSpc>
              <a:spcBef>
                <a:spcPts val="600"/>
              </a:spcBef>
              <a:buFont typeface="Arial"/>
              <a:buChar char="•"/>
              <a:tabLst>
                <a:tab pos="261620" algn="l"/>
              </a:tabLst>
            </a:pPr>
            <a:r>
              <a:rPr sz="1200" spc="-5" dirty="0">
                <a:latin typeface="Verdana"/>
                <a:cs typeface="Verdana"/>
              </a:rPr>
              <a:t>MIS and</a:t>
            </a:r>
            <a:r>
              <a:rPr sz="1200" spc="-60" dirty="0">
                <a:latin typeface="Verdana"/>
                <a:cs typeface="Verdana"/>
              </a:rPr>
              <a:t> </a:t>
            </a:r>
            <a:r>
              <a:rPr sz="1200" dirty="0">
                <a:latin typeface="Verdana"/>
                <a:cs typeface="Verdana"/>
              </a:rPr>
              <a:t>score  cards</a:t>
            </a:r>
            <a:endParaRPr sz="1200">
              <a:latin typeface="Verdana"/>
              <a:cs typeface="Verdana"/>
            </a:endParaRPr>
          </a:p>
          <a:p>
            <a:pPr marL="260985" marR="576580" indent="-172720">
              <a:lnSpc>
                <a:spcPct val="100000"/>
              </a:lnSpc>
              <a:spcBef>
                <a:spcPts val="600"/>
              </a:spcBef>
              <a:buFont typeface="Arial"/>
              <a:buChar char="•"/>
              <a:tabLst>
                <a:tab pos="261620" algn="l"/>
              </a:tabLst>
            </a:pPr>
            <a:r>
              <a:rPr sz="1200" spc="-5" dirty="0">
                <a:latin typeface="Verdana"/>
                <a:cs typeface="Verdana"/>
              </a:rPr>
              <a:t>Performance  M</a:t>
            </a:r>
            <a:r>
              <a:rPr sz="1200" dirty="0">
                <a:latin typeface="Verdana"/>
                <a:cs typeface="Verdana"/>
              </a:rPr>
              <a:t>a</a:t>
            </a:r>
            <a:r>
              <a:rPr sz="1200" spc="-5" dirty="0">
                <a:latin typeface="Verdana"/>
                <a:cs typeface="Verdana"/>
              </a:rPr>
              <a:t>n</a:t>
            </a:r>
            <a:r>
              <a:rPr sz="1200" dirty="0">
                <a:latin typeface="Verdana"/>
                <a:cs typeface="Verdana"/>
              </a:rPr>
              <a:t>a</a:t>
            </a:r>
            <a:r>
              <a:rPr sz="1200" spc="-5" dirty="0">
                <a:latin typeface="Verdana"/>
                <a:cs typeface="Verdana"/>
              </a:rPr>
              <a:t>g</a:t>
            </a:r>
            <a:r>
              <a:rPr sz="1200" dirty="0">
                <a:latin typeface="Verdana"/>
                <a:cs typeface="Verdana"/>
              </a:rPr>
              <a:t>e</a:t>
            </a:r>
            <a:r>
              <a:rPr sz="1200" spc="-5" dirty="0">
                <a:latin typeface="Verdana"/>
                <a:cs typeface="Verdana"/>
              </a:rPr>
              <a:t>m</a:t>
            </a:r>
            <a:r>
              <a:rPr sz="1200" dirty="0">
                <a:latin typeface="Verdana"/>
                <a:cs typeface="Verdana"/>
              </a:rPr>
              <a:t>e</a:t>
            </a:r>
            <a:r>
              <a:rPr sz="1200" spc="-5" dirty="0">
                <a:latin typeface="Verdana"/>
                <a:cs typeface="Verdana"/>
              </a:rPr>
              <a:t>n</a:t>
            </a:r>
            <a:r>
              <a:rPr sz="1200" dirty="0">
                <a:latin typeface="Verdana"/>
                <a:cs typeface="Verdana"/>
              </a:rPr>
              <a:t>t</a:t>
            </a:r>
            <a:endParaRPr sz="1200">
              <a:latin typeface="Verdana"/>
              <a:cs typeface="Verdana"/>
            </a:endParaRPr>
          </a:p>
        </p:txBody>
      </p:sp>
    </p:spTree>
    <p:extLst>
      <p:ext uri="{BB962C8B-B14F-4D97-AF65-F5344CB8AC3E}">
        <p14:creationId xmlns:p14="http://schemas.microsoft.com/office/powerpoint/2010/main" val="1635182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50E467-5393-43C6-9D9E-99B850F6BE31}"/>
              </a:ext>
            </a:extLst>
          </p:cNvPr>
          <p:cNvPicPr/>
          <p:nvPr/>
        </p:nvPicPr>
        <p:blipFill rotWithShape="1">
          <a:blip r:embed="rId2">
            <a:extLst>
              <a:ext uri="{28A0092B-C50C-407E-A947-70E740481C1C}">
                <a14:useLocalDpi xmlns:a14="http://schemas.microsoft.com/office/drawing/2010/main" val="0"/>
              </a:ext>
            </a:extLst>
          </a:blip>
          <a:srcRect b="10548"/>
          <a:stretch/>
        </p:blipFill>
        <p:spPr bwMode="auto">
          <a:xfrm>
            <a:off x="50226" y="0"/>
            <a:ext cx="6267494" cy="3476200"/>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FF616BD2-5D29-4D97-8DC6-B35B129F3621}"/>
              </a:ext>
            </a:extLst>
          </p:cNvPr>
          <p:cNvSpPr txBox="1"/>
          <p:nvPr/>
        </p:nvSpPr>
        <p:spPr>
          <a:xfrm>
            <a:off x="6425944" y="4354481"/>
            <a:ext cx="4312394" cy="1938992"/>
          </a:xfrm>
          <a:prstGeom prst="rect">
            <a:avLst/>
          </a:prstGeom>
          <a:noFill/>
        </p:spPr>
        <p:txBody>
          <a:bodyPr wrap="square">
            <a:spAutoFit/>
          </a:bodyPr>
          <a:lstStyle/>
          <a:p>
            <a:r>
              <a:rPr lang="en-US" sz="2400" b="0" i="0" u="none" strike="noStrike" baseline="0" dirty="0" err="1">
                <a:latin typeface="ArialMT"/>
              </a:rPr>
              <a:t>CA.Vinay</a:t>
            </a:r>
            <a:r>
              <a:rPr lang="en-US" sz="2400" b="0" i="0" u="none" strike="noStrike" baseline="0" dirty="0">
                <a:latin typeface="ArialMT"/>
              </a:rPr>
              <a:t> Thyagaraj</a:t>
            </a:r>
          </a:p>
          <a:p>
            <a:endParaRPr lang="en-US" sz="2400" dirty="0">
              <a:latin typeface="ArialMT"/>
            </a:endParaRPr>
          </a:p>
          <a:p>
            <a:r>
              <a:rPr lang="en-US" sz="2400" dirty="0">
                <a:latin typeface="ArialMT"/>
              </a:rPr>
              <a:t>Bengaluru </a:t>
            </a:r>
          </a:p>
          <a:p>
            <a:endParaRPr lang="en-US" sz="2400" dirty="0">
              <a:latin typeface="ArialMT"/>
            </a:endParaRPr>
          </a:p>
          <a:p>
            <a:r>
              <a:rPr lang="en-US" sz="2400" dirty="0">
                <a:latin typeface="ArialMT"/>
              </a:rPr>
              <a:t>vinay@vnv.ca</a:t>
            </a:r>
            <a:endParaRPr lang="en-US" sz="2400" dirty="0"/>
          </a:p>
        </p:txBody>
      </p:sp>
    </p:spTree>
    <p:extLst>
      <p:ext uri="{BB962C8B-B14F-4D97-AF65-F5344CB8AC3E}">
        <p14:creationId xmlns:p14="http://schemas.microsoft.com/office/powerpoint/2010/main" val="3501352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25025019"/>
              </p:ext>
            </p:extLst>
          </p:nvPr>
        </p:nvGraphicFramePr>
        <p:xfrm>
          <a:off x="0" y="0"/>
          <a:ext cx="5310554" cy="7332088"/>
        </p:xfrm>
        <a:graphic>
          <a:graphicData uri="http://schemas.openxmlformats.org/presentationml/2006/ole">
            <mc:AlternateContent xmlns:mc="http://schemas.openxmlformats.org/markup-compatibility/2006">
              <mc:Choice xmlns:v="urn:schemas-microsoft-com:vml" Requires="v">
                <p:oleObj spid="_x0000_s3077" name="Acrobat Document" r:id="rId3" imgW="5552852" imgH="7667480" progId="AcroExch.Document.DC">
                  <p:embed/>
                </p:oleObj>
              </mc:Choice>
              <mc:Fallback>
                <p:oleObj name="Acrobat Document" r:id="rId3" imgW="5552852" imgH="7667480" progId="AcroExch.Document.DC">
                  <p:embed/>
                  <p:pic>
                    <p:nvPicPr>
                      <p:cNvPr id="0" name=""/>
                      <p:cNvPicPr/>
                      <p:nvPr/>
                    </p:nvPicPr>
                    <p:blipFill>
                      <a:blip r:embed="rId4"/>
                      <a:stretch>
                        <a:fillRect/>
                      </a:stretch>
                    </p:blipFill>
                    <p:spPr>
                      <a:xfrm>
                        <a:off x="0" y="0"/>
                        <a:ext cx="5310554" cy="7332088"/>
                      </a:xfrm>
                      <a:prstGeom prst="rect">
                        <a:avLst/>
                      </a:prstGeom>
                    </p:spPr>
                  </p:pic>
                </p:oleObj>
              </mc:Fallback>
            </mc:AlternateContent>
          </a:graphicData>
        </a:graphic>
      </p:graphicFrame>
    </p:spTree>
    <p:extLst>
      <p:ext uri="{BB962C8B-B14F-4D97-AF65-F5344CB8AC3E}">
        <p14:creationId xmlns:p14="http://schemas.microsoft.com/office/powerpoint/2010/main" val="425492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3111-8646-41F4-92E7-B680E8DDDE10}"/>
              </a:ext>
            </a:extLst>
          </p:cNvPr>
          <p:cNvSpPr>
            <a:spLocks noGrp="1"/>
          </p:cNvSpPr>
          <p:nvPr>
            <p:ph type="ctrTitle"/>
          </p:nvPr>
        </p:nvSpPr>
        <p:spPr>
          <a:xfrm>
            <a:off x="160020" y="468630"/>
            <a:ext cx="11622076" cy="708528"/>
          </a:xfrm>
        </p:spPr>
        <p:txBody>
          <a:bodyPr>
            <a:normAutofit fontScale="90000"/>
          </a:bodyPr>
          <a:lstStyle/>
          <a:p>
            <a:br>
              <a:rPr lang="en-US" dirty="0"/>
            </a:br>
            <a:r>
              <a:rPr lang="en-US" dirty="0"/>
              <a:t>ENACTMENT OF RERA </a:t>
            </a:r>
          </a:p>
        </p:txBody>
      </p:sp>
      <p:sp>
        <p:nvSpPr>
          <p:cNvPr id="3" name="Subtitle 2">
            <a:extLst>
              <a:ext uri="{FF2B5EF4-FFF2-40B4-BE49-F238E27FC236}">
                <a16:creationId xmlns:a16="http://schemas.microsoft.com/office/drawing/2014/main" id="{64C95ABB-E3EA-4E7D-A5DD-5EE31F49578E}"/>
              </a:ext>
            </a:extLst>
          </p:cNvPr>
          <p:cNvSpPr>
            <a:spLocks noGrp="1"/>
          </p:cNvSpPr>
          <p:nvPr>
            <p:ph type="subTitle" idx="1"/>
          </p:nvPr>
        </p:nvSpPr>
        <p:spPr>
          <a:xfrm>
            <a:off x="160020" y="1485900"/>
            <a:ext cx="11622076" cy="5219700"/>
          </a:xfrm>
        </p:spPr>
        <p:txBody>
          <a:bodyPr/>
          <a:lstStyle/>
          <a:p>
            <a:pPr marL="342900" marR="0" lvl="0" indent="-342900" algn="just">
              <a:lnSpc>
                <a:spcPct val="150000"/>
              </a:lnSpc>
              <a:spcBef>
                <a:spcPts val="0"/>
              </a:spcBef>
              <a:spcAft>
                <a:spcPts val="0"/>
              </a:spcAft>
              <a:buFont typeface="Symbol" panose="05050102010706020507" pitchFamily="18" charset="2"/>
              <a:buChar char=""/>
            </a:pPr>
            <a:r>
              <a:rPr lang="en-IN" sz="2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the bill got approval of the Rajya Sabha on 10 March 2016 and by the Lok Sabha on 15 March 2016; </a:t>
            </a:r>
          </a:p>
          <a:p>
            <a:pPr marL="342900" marR="0" lvl="0" indent="-342900" algn="just">
              <a:lnSpc>
                <a:spcPct val="150000"/>
              </a:lnSpc>
              <a:spcBef>
                <a:spcPts val="0"/>
              </a:spcBef>
              <a:spcAft>
                <a:spcPts val="0"/>
              </a:spcAft>
              <a:buFont typeface="Symbol" panose="05050102010706020507" pitchFamily="18" charset="2"/>
              <a:buChar char=""/>
            </a:pPr>
            <a:r>
              <a:rPr lang="en-IN" sz="2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by Act  16 of 2016 dt: 26/03/2016, The Real Estate (Regulation &amp; Development) Act  2016, came into force with effect from 01/05/2016; </a:t>
            </a:r>
          </a:p>
          <a:p>
            <a:pPr marL="342900" marR="0" lvl="0" indent="-342900" algn="just">
              <a:lnSpc>
                <a:spcPct val="150000"/>
              </a:lnSpc>
              <a:spcBef>
                <a:spcPts val="0"/>
              </a:spcBef>
              <a:spcAft>
                <a:spcPts val="0"/>
              </a:spcAft>
              <a:buFont typeface="Symbol" panose="05050102010706020507" pitchFamily="18" charset="2"/>
              <a:buChar char=""/>
            </a:pPr>
            <a:r>
              <a:rPr lang="en-IN" sz="2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69 out of 92 sections viz., Section 2, Sections 20 to 39, Sections 41 to 58, Sections 71 to 78 &amp; Sections 81 to 92, came into force from 01/05/2016. </a:t>
            </a:r>
          </a:p>
          <a:p>
            <a:pPr marL="342900" marR="0" lvl="0" indent="-342900" algn="just">
              <a:lnSpc>
                <a:spcPct val="150000"/>
              </a:lnSpc>
              <a:spcBef>
                <a:spcPts val="0"/>
              </a:spcBef>
              <a:spcAft>
                <a:spcPts val="0"/>
              </a:spcAft>
              <a:buFont typeface="Symbol" panose="05050102010706020507" pitchFamily="18" charset="2"/>
              <a:buChar char=""/>
            </a:pPr>
            <a:r>
              <a:rPr lang="en-IN" sz="2800" dirty="0">
                <a:solidFill>
                  <a:srgbClr val="000000"/>
                </a:solidFill>
                <a:latin typeface="Garamond" panose="02020404030301010803" pitchFamily="18" charset="0"/>
                <a:ea typeface="Calibri" panose="020F0502020204030204" pitchFamily="34" charset="0"/>
                <a:cs typeface="Arial" panose="020B0604020202020204" pitchFamily="34" charset="0"/>
              </a:rPr>
              <a:t>t</a:t>
            </a:r>
            <a:r>
              <a:rPr lang="en-IN" sz="2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he remaining sections have come into force on 01/05/2017.</a:t>
            </a:r>
            <a:endParaRPr lang="en-US" sz="4000" dirty="0">
              <a:solidFill>
                <a:srgbClr val="212529"/>
              </a:solidFill>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2449908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4"/>
          <p:cNvSpPr txBox="1">
            <a:spLocks/>
          </p:cNvSpPr>
          <p:nvPr/>
        </p:nvSpPr>
        <p:spPr>
          <a:xfrm>
            <a:off x="832338" y="153574"/>
            <a:ext cx="10093570" cy="843180"/>
          </a:xfrm>
          <a:prstGeom prst="rect">
            <a:avLst/>
          </a:prstGeom>
        </p:spPr>
        <p:txBody>
          <a:bodyPr vert="horz" wrap="square" lIns="0" tIns="12065" rIns="0" bIns="0" rtlCol="0" anchor="b">
            <a:sp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12700">
              <a:lnSpc>
                <a:spcPct val="100000"/>
              </a:lnSpc>
              <a:spcBef>
                <a:spcPts val="95"/>
              </a:spcBef>
            </a:pPr>
            <a:r>
              <a:rPr lang="en-US" spc="-5" dirty="0"/>
              <a:t>Preamble and</a:t>
            </a:r>
            <a:r>
              <a:rPr lang="en-US" spc="-15" dirty="0"/>
              <a:t> </a:t>
            </a:r>
            <a:r>
              <a:rPr lang="en-US" spc="-5" dirty="0"/>
              <a:t>Structure</a:t>
            </a:r>
          </a:p>
        </p:txBody>
      </p:sp>
      <p:grpSp>
        <p:nvGrpSpPr>
          <p:cNvPr id="17" name="object 5"/>
          <p:cNvGrpSpPr/>
          <p:nvPr/>
        </p:nvGrpSpPr>
        <p:grpSpPr>
          <a:xfrm>
            <a:off x="2688082" y="1657350"/>
            <a:ext cx="4328795" cy="396240"/>
            <a:chOff x="2688082" y="1657350"/>
            <a:chExt cx="4328795" cy="396240"/>
          </a:xfrm>
        </p:grpSpPr>
        <p:sp>
          <p:nvSpPr>
            <p:cNvPr id="18" name="object 6"/>
            <p:cNvSpPr/>
            <p:nvPr/>
          </p:nvSpPr>
          <p:spPr>
            <a:xfrm>
              <a:off x="2694432" y="1676400"/>
              <a:ext cx="4316095" cy="370840"/>
            </a:xfrm>
            <a:custGeom>
              <a:avLst/>
              <a:gdLst/>
              <a:ahLst/>
              <a:cxnLst/>
              <a:rect l="l" t="t" r="r" b="b"/>
              <a:pathLst>
                <a:path w="4316095" h="370839">
                  <a:moveTo>
                    <a:pt x="4315968" y="0"/>
                  </a:moveTo>
                  <a:lnTo>
                    <a:pt x="0" y="0"/>
                  </a:lnTo>
                  <a:lnTo>
                    <a:pt x="0" y="370839"/>
                  </a:lnTo>
                  <a:lnTo>
                    <a:pt x="4315968" y="370839"/>
                  </a:lnTo>
                  <a:lnTo>
                    <a:pt x="4315968" y="0"/>
                  </a:lnTo>
                  <a:close/>
                </a:path>
              </a:pathLst>
            </a:custGeom>
            <a:solidFill>
              <a:srgbClr val="D9ECF1"/>
            </a:solidFill>
          </p:spPr>
          <p:txBody>
            <a:bodyPr wrap="square" lIns="0" tIns="0" rIns="0" bIns="0" rtlCol="0"/>
            <a:lstStyle/>
            <a:p>
              <a:endParaRPr/>
            </a:p>
          </p:txBody>
        </p:sp>
        <p:sp>
          <p:nvSpPr>
            <p:cNvPr id="19" name="object 7"/>
            <p:cNvSpPr/>
            <p:nvPr/>
          </p:nvSpPr>
          <p:spPr>
            <a:xfrm>
              <a:off x="2694432" y="1657350"/>
              <a:ext cx="4316095" cy="396240"/>
            </a:xfrm>
            <a:custGeom>
              <a:avLst/>
              <a:gdLst/>
              <a:ahLst/>
              <a:cxnLst/>
              <a:rect l="l" t="t" r="r" b="b"/>
              <a:pathLst>
                <a:path w="4316095" h="396239">
                  <a:moveTo>
                    <a:pt x="0" y="0"/>
                  </a:moveTo>
                  <a:lnTo>
                    <a:pt x="0" y="396239"/>
                  </a:lnTo>
                </a:path>
                <a:path w="4316095" h="396239">
                  <a:moveTo>
                    <a:pt x="4315968" y="0"/>
                  </a:moveTo>
                  <a:lnTo>
                    <a:pt x="4315968" y="396239"/>
                  </a:lnTo>
                </a:path>
              </a:pathLst>
            </a:custGeom>
            <a:ln w="12700">
              <a:solidFill>
                <a:srgbClr val="FFFFFF"/>
              </a:solidFill>
            </a:ln>
          </p:spPr>
          <p:txBody>
            <a:bodyPr wrap="square" lIns="0" tIns="0" rIns="0" bIns="0" rtlCol="0"/>
            <a:lstStyle/>
            <a:p>
              <a:endParaRPr/>
            </a:p>
          </p:txBody>
        </p:sp>
        <p:sp>
          <p:nvSpPr>
            <p:cNvPr id="20" name="object 8"/>
            <p:cNvSpPr/>
            <p:nvPr/>
          </p:nvSpPr>
          <p:spPr>
            <a:xfrm>
              <a:off x="2688082" y="1657350"/>
              <a:ext cx="4328795" cy="38100"/>
            </a:xfrm>
            <a:custGeom>
              <a:avLst/>
              <a:gdLst/>
              <a:ahLst/>
              <a:cxnLst/>
              <a:rect l="l" t="t" r="r" b="b"/>
              <a:pathLst>
                <a:path w="4328795" h="38100">
                  <a:moveTo>
                    <a:pt x="0" y="38100"/>
                  </a:moveTo>
                  <a:lnTo>
                    <a:pt x="4328668" y="38100"/>
                  </a:lnTo>
                  <a:lnTo>
                    <a:pt x="4328668" y="0"/>
                  </a:lnTo>
                  <a:lnTo>
                    <a:pt x="0" y="0"/>
                  </a:lnTo>
                  <a:lnTo>
                    <a:pt x="0" y="38100"/>
                  </a:lnTo>
                  <a:close/>
                </a:path>
              </a:pathLst>
            </a:custGeom>
            <a:solidFill>
              <a:srgbClr val="FFFFFF"/>
            </a:solidFill>
          </p:spPr>
          <p:txBody>
            <a:bodyPr wrap="square" lIns="0" tIns="0" rIns="0" bIns="0" rtlCol="0"/>
            <a:lstStyle/>
            <a:p>
              <a:endParaRPr/>
            </a:p>
          </p:txBody>
        </p:sp>
        <p:sp>
          <p:nvSpPr>
            <p:cNvPr id="21" name="object 9"/>
            <p:cNvSpPr/>
            <p:nvPr/>
          </p:nvSpPr>
          <p:spPr>
            <a:xfrm>
              <a:off x="2688082" y="2047240"/>
              <a:ext cx="4328795" cy="0"/>
            </a:xfrm>
            <a:custGeom>
              <a:avLst/>
              <a:gdLst/>
              <a:ahLst/>
              <a:cxnLst/>
              <a:rect l="l" t="t" r="r" b="b"/>
              <a:pathLst>
                <a:path w="4328795">
                  <a:moveTo>
                    <a:pt x="0" y="0"/>
                  </a:moveTo>
                  <a:lnTo>
                    <a:pt x="4328668" y="0"/>
                  </a:lnTo>
                </a:path>
              </a:pathLst>
            </a:custGeom>
            <a:ln w="12700">
              <a:solidFill>
                <a:srgbClr val="FFFFFF"/>
              </a:solidFill>
            </a:ln>
          </p:spPr>
          <p:txBody>
            <a:bodyPr wrap="square" lIns="0" tIns="0" rIns="0" bIns="0" rtlCol="0"/>
            <a:lstStyle/>
            <a:p>
              <a:endParaRPr/>
            </a:p>
          </p:txBody>
        </p:sp>
      </p:grpSp>
      <p:sp>
        <p:nvSpPr>
          <p:cNvPr id="22" name="object 10"/>
          <p:cNvSpPr txBox="1"/>
          <p:nvPr/>
        </p:nvSpPr>
        <p:spPr>
          <a:xfrm>
            <a:off x="2700782" y="1703958"/>
            <a:ext cx="4303395" cy="239395"/>
          </a:xfrm>
          <a:prstGeom prst="rect">
            <a:avLst/>
          </a:prstGeom>
        </p:spPr>
        <p:txBody>
          <a:bodyPr vert="horz" wrap="square" lIns="0" tIns="13335" rIns="0" bIns="0" rtlCol="0">
            <a:spAutoFit/>
          </a:bodyPr>
          <a:lstStyle/>
          <a:p>
            <a:pPr marL="85090">
              <a:lnSpc>
                <a:spcPct val="100000"/>
              </a:lnSpc>
              <a:spcBef>
                <a:spcPts val="105"/>
              </a:spcBef>
            </a:pPr>
            <a:r>
              <a:rPr sz="1400" b="1" spc="-20" dirty="0">
                <a:latin typeface="Arial"/>
                <a:cs typeface="Arial"/>
              </a:rPr>
              <a:t>An </a:t>
            </a:r>
            <a:r>
              <a:rPr sz="1400" b="1" spc="-15" dirty="0">
                <a:latin typeface="Arial"/>
                <a:cs typeface="Arial"/>
              </a:rPr>
              <a:t>Act</a:t>
            </a:r>
            <a:r>
              <a:rPr sz="1400" b="1" spc="15" dirty="0">
                <a:latin typeface="Arial"/>
                <a:cs typeface="Arial"/>
              </a:rPr>
              <a:t> </a:t>
            </a:r>
            <a:r>
              <a:rPr sz="1400" b="1" dirty="0">
                <a:latin typeface="Arial"/>
                <a:cs typeface="Arial"/>
              </a:rPr>
              <a:t>to</a:t>
            </a:r>
            <a:r>
              <a:rPr sz="1400" dirty="0">
                <a:latin typeface="Arial"/>
                <a:cs typeface="Arial"/>
              </a:rPr>
              <a:t>:</a:t>
            </a:r>
            <a:endParaRPr sz="1400">
              <a:latin typeface="Arial"/>
              <a:cs typeface="Arial"/>
            </a:endParaRPr>
          </a:p>
        </p:txBody>
      </p:sp>
      <p:grpSp>
        <p:nvGrpSpPr>
          <p:cNvPr id="23" name="object 11"/>
          <p:cNvGrpSpPr/>
          <p:nvPr/>
        </p:nvGrpSpPr>
        <p:grpSpPr>
          <a:xfrm>
            <a:off x="7308850" y="1581150"/>
            <a:ext cx="4508500" cy="589280"/>
            <a:chOff x="7308850" y="1581150"/>
            <a:chExt cx="4508500" cy="589280"/>
          </a:xfrm>
        </p:grpSpPr>
        <p:sp>
          <p:nvSpPr>
            <p:cNvPr id="24" name="object 12"/>
            <p:cNvSpPr/>
            <p:nvPr/>
          </p:nvSpPr>
          <p:spPr>
            <a:xfrm>
              <a:off x="7315200" y="1600200"/>
              <a:ext cx="4495800" cy="563880"/>
            </a:xfrm>
            <a:custGeom>
              <a:avLst/>
              <a:gdLst/>
              <a:ahLst/>
              <a:cxnLst/>
              <a:rect l="l" t="t" r="r" b="b"/>
              <a:pathLst>
                <a:path w="4495800" h="563880">
                  <a:moveTo>
                    <a:pt x="4495800" y="0"/>
                  </a:moveTo>
                  <a:lnTo>
                    <a:pt x="0" y="0"/>
                  </a:lnTo>
                  <a:lnTo>
                    <a:pt x="0" y="563879"/>
                  </a:lnTo>
                  <a:lnTo>
                    <a:pt x="4495800" y="563879"/>
                  </a:lnTo>
                  <a:lnTo>
                    <a:pt x="4495800" y="0"/>
                  </a:lnTo>
                  <a:close/>
                </a:path>
              </a:pathLst>
            </a:custGeom>
            <a:solidFill>
              <a:srgbClr val="40A6BE"/>
            </a:solidFill>
          </p:spPr>
          <p:txBody>
            <a:bodyPr wrap="square" lIns="0" tIns="0" rIns="0" bIns="0" rtlCol="0"/>
            <a:lstStyle/>
            <a:p>
              <a:endParaRPr/>
            </a:p>
          </p:txBody>
        </p:sp>
        <p:sp>
          <p:nvSpPr>
            <p:cNvPr id="25" name="object 13"/>
            <p:cNvSpPr/>
            <p:nvPr/>
          </p:nvSpPr>
          <p:spPr>
            <a:xfrm>
              <a:off x="7315200" y="1581150"/>
              <a:ext cx="4495800" cy="589280"/>
            </a:xfrm>
            <a:custGeom>
              <a:avLst/>
              <a:gdLst/>
              <a:ahLst/>
              <a:cxnLst/>
              <a:rect l="l" t="t" r="r" b="b"/>
              <a:pathLst>
                <a:path w="4495800" h="589280">
                  <a:moveTo>
                    <a:pt x="0" y="0"/>
                  </a:moveTo>
                  <a:lnTo>
                    <a:pt x="0" y="589279"/>
                  </a:lnTo>
                </a:path>
                <a:path w="4495800" h="589280">
                  <a:moveTo>
                    <a:pt x="4495800" y="0"/>
                  </a:moveTo>
                  <a:lnTo>
                    <a:pt x="4495800" y="589279"/>
                  </a:lnTo>
                </a:path>
              </a:pathLst>
            </a:custGeom>
            <a:ln w="12700">
              <a:solidFill>
                <a:srgbClr val="FFFFFF"/>
              </a:solidFill>
            </a:ln>
          </p:spPr>
          <p:txBody>
            <a:bodyPr wrap="square" lIns="0" tIns="0" rIns="0" bIns="0" rtlCol="0"/>
            <a:lstStyle/>
            <a:p>
              <a:endParaRPr/>
            </a:p>
          </p:txBody>
        </p:sp>
        <p:sp>
          <p:nvSpPr>
            <p:cNvPr id="26" name="object 14"/>
            <p:cNvSpPr/>
            <p:nvPr/>
          </p:nvSpPr>
          <p:spPr>
            <a:xfrm>
              <a:off x="7308850" y="1581150"/>
              <a:ext cx="4508500" cy="38100"/>
            </a:xfrm>
            <a:custGeom>
              <a:avLst/>
              <a:gdLst/>
              <a:ahLst/>
              <a:cxnLst/>
              <a:rect l="l" t="t" r="r" b="b"/>
              <a:pathLst>
                <a:path w="4508500" h="38100">
                  <a:moveTo>
                    <a:pt x="0" y="38100"/>
                  </a:moveTo>
                  <a:lnTo>
                    <a:pt x="4508500" y="38100"/>
                  </a:lnTo>
                  <a:lnTo>
                    <a:pt x="4508500" y="0"/>
                  </a:lnTo>
                  <a:lnTo>
                    <a:pt x="0" y="0"/>
                  </a:lnTo>
                  <a:lnTo>
                    <a:pt x="0" y="38100"/>
                  </a:lnTo>
                  <a:close/>
                </a:path>
              </a:pathLst>
            </a:custGeom>
            <a:solidFill>
              <a:srgbClr val="FFFFFF"/>
            </a:solidFill>
          </p:spPr>
          <p:txBody>
            <a:bodyPr wrap="square" lIns="0" tIns="0" rIns="0" bIns="0" rtlCol="0"/>
            <a:lstStyle/>
            <a:p>
              <a:endParaRPr/>
            </a:p>
          </p:txBody>
        </p:sp>
        <p:sp>
          <p:nvSpPr>
            <p:cNvPr id="27" name="object 15"/>
            <p:cNvSpPr/>
            <p:nvPr/>
          </p:nvSpPr>
          <p:spPr>
            <a:xfrm>
              <a:off x="7308850" y="2164080"/>
              <a:ext cx="4508500" cy="0"/>
            </a:xfrm>
            <a:custGeom>
              <a:avLst/>
              <a:gdLst/>
              <a:ahLst/>
              <a:cxnLst/>
              <a:rect l="l" t="t" r="r" b="b"/>
              <a:pathLst>
                <a:path w="4508500">
                  <a:moveTo>
                    <a:pt x="0" y="0"/>
                  </a:moveTo>
                  <a:lnTo>
                    <a:pt x="4508500" y="0"/>
                  </a:lnTo>
                </a:path>
              </a:pathLst>
            </a:custGeom>
            <a:ln w="12700">
              <a:solidFill>
                <a:srgbClr val="FFFFFF"/>
              </a:solidFill>
            </a:ln>
          </p:spPr>
          <p:txBody>
            <a:bodyPr wrap="square" lIns="0" tIns="0" rIns="0" bIns="0" rtlCol="0"/>
            <a:lstStyle/>
            <a:p>
              <a:endParaRPr/>
            </a:p>
          </p:txBody>
        </p:sp>
      </p:grpSp>
      <p:sp>
        <p:nvSpPr>
          <p:cNvPr id="28" name="object 16"/>
          <p:cNvSpPr txBox="1"/>
          <p:nvPr/>
        </p:nvSpPr>
        <p:spPr>
          <a:xfrm>
            <a:off x="7321550" y="1649933"/>
            <a:ext cx="4483100" cy="454025"/>
          </a:xfrm>
          <a:prstGeom prst="rect">
            <a:avLst/>
          </a:prstGeom>
        </p:spPr>
        <p:txBody>
          <a:bodyPr vert="horz" wrap="square" lIns="0" tIns="13335" rIns="0" bIns="0" rtlCol="0">
            <a:spAutoFit/>
          </a:bodyPr>
          <a:lstStyle/>
          <a:p>
            <a:pPr marL="1905" algn="ctr">
              <a:lnSpc>
                <a:spcPct val="100000"/>
              </a:lnSpc>
              <a:spcBef>
                <a:spcPts val="105"/>
              </a:spcBef>
            </a:pPr>
            <a:r>
              <a:rPr sz="1400" b="1" spc="-15" dirty="0">
                <a:latin typeface="Arial"/>
                <a:cs typeface="Arial"/>
              </a:rPr>
              <a:t>Act </a:t>
            </a:r>
            <a:r>
              <a:rPr sz="1400" b="1" dirty="0">
                <a:latin typeface="Arial"/>
                <a:cs typeface="Arial"/>
              </a:rPr>
              <a:t>has 92 </a:t>
            </a:r>
            <a:r>
              <a:rPr sz="1400" b="1" spc="-5" dirty="0">
                <a:latin typeface="Arial"/>
                <a:cs typeface="Arial"/>
              </a:rPr>
              <a:t>sections divided</a:t>
            </a:r>
            <a:r>
              <a:rPr sz="1400" b="1" spc="-80" dirty="0">
                <a:latin typeface="Arial"/>
                <a:cs typeface="Arial"/>
              </a:rPr>
              <a:t> </a:t>
            </a:r>
            <a:r>
              <a:rPr sz="1400" b="1" dirty="0">
                <a:latin typeface="Arial"/>
                <a:cs typeface="Arial"/>
              </a:rPr>
              <a:t>into</a:t>
            </a:r>
            <a:endParaRPr sz="1400">
              <a:latin typeface="Arial"/>
              <a:cs typeface="Arial"/>
            </a:endParaRPr>
          </a:p>
          <a:p>
            <a:pPr marL="1270" algn="ctr">
              <a:lnSpc>
                <a:spcPct val="100000"/>
              </a:lnSpc>
              <a:spcBef>
                <a:spcPts val="5"/>
              </a:spcBef>
            </a:pPr>
            <a:r>
              <a:rPr sz="1400" b="1" dirty="0">
                <a:latin typeface="Arial"/>
                <a:cs typeface="Arial"/>
              </a:rPr>
              <a:t>10 </a:t>
            </a:r>
            <a:r>
              <a:rPr sz="1400" b="1" spc="-5" dirty="0">
                <a:latin typeface="Arial"/>
                <a:cs typeface="Arial"/>
              </a:rPr>
              <a:t>chapters </a:t>
            </a:r>
            <a:r>
              <a:rPr sz="1400" b="1" dirty="0">
                <a:latin typeface="Arial"/>
                <a:cs typeface="Arial"/>
              </a:rPr>
              <a:t>as</a:t>
            </a:r>
            <a:r>
              <a:rPr sz="1400" b="1" spc="-60" dirty="0">
                <a:latin typeface="Arial"/>
                <a:cs typeface="Arial"/>
              </a:rPr>
              <a:t> </a:t>
            </a:r>
            <a:r>
              <a:rPr sz="1400" b="1" dirty="0">
                <a:latin typeface="Arial"/>
                <a:cs typeface="Arial"/>
              </a:rPr>
              <a:t>below</a:t>
            </a:r>
            <a:r>
              <a:rPr sz="1400" dirty="0">
                <a:latin typeface="Arial"/>
                <a:cs typeface="Arial"/>
              </a:rPr>
              <a:t>:</a:t>
            </a:r>
            <a:endParaRPr sz="1400">
              <a:latin typeface="Arial"/>
              <a:cs typeface="Arial"/>
            </a:endParaRPr>
          </a:p>
        </p:txBody>
      </p:sp>
      <p:grpSp>
        <p:nvGrpSpPr>
          <p:cNvPr id="29" name="object 17"/>
          <p:cNvGrpSpPr/>
          <p:nvPr/>
        </p:nvGrpSpPr>
        <p:grpSpPr>
          <a:xfrm>
            <a:off x="7080250" y="2251710"/>
            <a:ext cx="1585595" cy="1074420"/>
            <a:chOff x="7080250" y="2251710"/>
            <a:chExt cx="1585595" cy="1074420"/>
          </a:xfrm>
        </p:grpSpPr>
        <p:sp>
          <p:nvSpPr>
            <p:cNvPr id="30" name="object 18"/>
            <p:cNvSpPr/>
            <p:nvPr/>
          </p:nvSpPr>
          <p:spPr>
            <a:xfrm>
              <a:off x="7086600" y="2251710"/>
              <a:ext cx="1572895" cy="1074420"/>
            </a:xfrm>
            <a:custGeom>
              <a:avLst/>
              <a:gdLst/>
              <a:ahLst/>
              <a:cxnLst/>
              <a:rect l="l" t="t" r="r" b="b"/>
              <a:pathLst>
                <a:path w="1572895" h="1074420">
                  <a:moveTo>
                    <a:pt x="0" y="0"/>
                  </a:moveTo>
                  <a:lnTo>
                    <a:pt x="0" y="1073912"/>
                  </a:lnTo>
                </a:path>
                <a:path w="1572895" h="1074420">
                  <a:moveTo>
                    <a:pt x="1572768" y="0"/>
                  </a:moveTo>
                  <a:lnTo>
                    <a:pt x="1572768" y="1073912"/>
                  </a:lnTo>
                </a:path>
              </a:pathLst>
            </a:custGeom>
            <a:ln w="12700">
              <a:solidFill>
                <a:srgbClr val="FFFFFF"/>
              </a:solidFill>
            </a:ln>
          </p:spPr>
          <p:txBody>
            <a:bodyPr wrap="square" lIns="0" tIns="0" rIns="0" bIns="0" rtlCol="0"/>
            <a:lstStyle/>
            <a:p>
              <a:endParaRPr/>
            </a:p>
          </p:txBody>
        </p:sp>
        <p:sp>
          <p:nvSpPr>
            <p:cNvPr id="31" name="object 19"/>
            <p:cNvSpPr/>
            <p:nvPr/>
          </p:nvSpPr>
          <p:spPr>
            <a:xfrm>
              <a:off x="7080250" y="2251710"/>
              <a:ext cx="1585595" cy="38100"/>
            </a:xfrm>
            <a:custGeom>
              <a:avLst/>
              <a:gdLst/>
              <a:ahLst/>
              <a:cxnLst/>
              <a:rect l="l" t="t" r="r" b="b"/>
              <a:pathLst>
                <a:path w="1585595" h="38100">
                  <a:moveTo>
                    <a:pt x="0" y="38100"/>
                  </a:moveTo>
                  <a:lnTo>
                    <a:pt x="1585468" y="38100"/>
                  </a:lnTo>
                  <a:lnTo>
                    <a:pt x="1585468" y="0"/>
                  </a:lnTo>
                  <a:lnTo>
                    <a:pt x="0" y="0"/>
                  </a:lnTo>
                  <a:lnTo>
                    <a:pt x="0" y="38100"/>
                  </a:lnTo>
                  <a:close/>
                </a:path>
              </a:pathLst>
            </a:custGeom>
            <a:solidFill>
              <a:srgbClr val="FFFFFF"/>
            </a:solidFill>
          </p:spPr>
          <p:txBody>
            <a:bodyPr wrap="square" lIns="0" tIns="0" rIns="0" bIns="0" rtlCol="0"/>
            <a:lstStyle/>
            <a:p>
              <a:endParaRPr/>
            </a:p>
          </p:txBody>
        </p:sp>
        <p:sp>
          <p:nvSpPr>
            <p:cNvPr id="32" name="object 20"/>
            <p:cNvSpPr/>
            <p:nvPr/>
          </p:nvSpPr>
          <p:spPr>
            <a:xfrm>
              <a:off x="7080250" y="3319272"/>
              <a:ext cx="1585595" cy="0"/>
            </a:xfrm>
            <a:custGeom>
              <a:avLst/>
              <a:gdLst/>
              <a:ahLst/>
              <a:cxnLst/>
              <a:rect l="l" t="t" r="r" b="b"/>
              <a:pathLst>
                <a:path w="1585595">
                  <a:moveTo>
                    <a:pt x="0" y="0"/>
                  </a:moveTo>
                  <a:lnTo>
                    <a:pt x="1585468" y="0"/>
                  </a:lnTo>
                </a:path>
              </a:pathLst>
            </a:custGeom>
            <a:ln w="12700">
              <a:solidFill>
                <a:srgbClr val="FFFFFF"/>
              </a:solidFill>
            </a:ln>
          </p:spPr>
          <p:txBody>
            <a:bodyPr wrap="square" lIns="0" tIns="0" rIns="0" bIns="0" rtlCol="0"/>
            <a:lstStyle/>
            <a:p>
              <a:endParaRPr/>
            </a:p>
          </p:txBody>
        </p:sp>
      </p:grpSp>
      <p:sp>
        <p:nvSpPr>
          <p:cNvPr id="33" name="object 21"/>
          <p:cNvSpPr txBox="1"/>
          <p:nvPr/>
        </p:nvSpPr>
        <p:spPr>
          <a:xfrm>
            <a:off x="7092950" y="2259329"/>
            <a:ext cx="1560195" cy="1054100"/>
          </a:xfrm>
          <a:prstGeom prst="rect">
            <a:avLst/>
          </a:prstGeom>
          <a:solidFill>
            <a:srgbClr val="CDF9C2"/>
          </a:solidFill>
        </p:spPr>
        <p:txBody>
          <a:bodyPr vert="horz" wrap="square" lIns="0" tIns="52069" rIns="0" bIns="0" rtlCol="0">
            <a:spAutoFit/>
          </a:bodyPr>
          <a:lstStyle/>
          <a:p>
            <a:pPr marL="335915" marR="327660" indent="59690" algn="just">
              <a:lnSpc>
                <a:spcPct val="100000"/>
              </a:lnSpc>
              <a:spcBef>
                <a:spcPts val="409"/>
              </a:spcBef>
            </a:pPr>
            <a:r>
              <a:rPr sz="1400" b="1" spc="-5" dirty="0">
                <a:latin typeface="Arial"/>
                <a:cs typeface="Arial"/>
              </a:rPr>
              <a:t>Chapter </a:t>
            </a:r>
            <a:r>
              <a:rPr sz="1400" b="1" dirty="0">
                <a:latin typeface="Arial"/>
                <a:cs typeface="Arial"/>
              </a:rPr>
              <a:t>I  </a:t>
            </a:r>
            <a:r>
              <a:rPr sz="1200" dirty="0">
                <a:latin typeface="Arial"/>
                <a:cs typeface="Arial"/>
              </a:rPr>
              <a:t>Preliminary  </a:t>
            </a:r>
            <a:r>
              <a:rPr sz="1200" i="1" spc="-5" dirty="0">
                <a:latin typeface="Arial"/>
                <a:cs typeface="Arial"/>
              </a:rPr>
              <a:t>Section 1 </a:t>
            </a:r>
            <a:r>
              <a:rPr sz="1200" i="1" dirty="0">
                <a:latin typeface="Arial"/>
                <a:cs typeface="Arial"/>
              </a:rPr>
              <a:t>–</a:t>
            </a:r>
            <a:r>
              <a:rPr sz="1200" i="1" spc="-70" dirty="0">
                <a:latin typeface="Arial"/>
                <a:cs typeface="Arial"/>
              </a:rPr>
              <a:t> </a:t>
            </a:r>
            <a:r>
              <a:rPr sz="1200" i="1" spc="-5" dirty="0">
                <a:latin typeface="Arial"/>
                <a:cs typeface="Arial"/>
              </a:rPr>
              <a:t>2</a:t>
            </a:r>
            <a:endParaRPr sz="1200">
              <a:latin typeface="Arial"/>
              <a:cs typeface="Arial"/>
            </a:endParaRPr>
          </a:p>
        </p:txBody>
      </p:sp>
      <p:grpSp>
        <p:nvGrpSpPr>
          <p:cNvPr id="34" name="object 22"/>
          <p:cNvGrpSpPr/>
          <p:nvPr/>
        </p:nvGrpSpPr>
        <p:grpSpPr>
          <a:xfrm>
            <a:off x="2660650" y="1123950"/>
            <a:ext cx="4356100" cy="396240"/>
            <a:chOff x="2660650" y="1123950"/>
            <a:chExt cx="4356100" cy="396240"/>
          </a:xfrm>
        </p:grpSpPr>
        <p:sp>
          <p:nvSpPr>
            <p:cNvPr id="35" name="object 23"/>
            <p:cNvSpPr/>
            <p:nvPr/>
          </p:nvSpPr>
          <p:spPr>
            <a:xfrm>
              <a:off x="2667000" y="1143000"/>
              <a:ext cx="4343400" cy="370840"/>
            </a:xfrm>
            <a:custGeom>
              <a:avLst/>
              <a:gdLst/>
              <a:ahLst/>
              <a:cxnLst/>
              <a:rect l="l" t="t" r="r" b="b"/>
              <a:pathLst>
                <a:path w="4343400" h="370840">
                  <a:moveTo>
                    <a:pt x="4343400" y="0"/>
                  </a:moveTo>
                  <a:lnTo>
                    <a:pt x="0" y="0"/>
                  </a:lnTo>
                  <a:lnTo>
                    <a:pt x="0" y="370839"/>
                  </a:lnTo>
                  <a:lnTo>
                    <a:pt x="4343400" y="370839"/>
                  </a:lnTo>
                  <a:lnTo>
                    <a:pt x="4343400" y="0"/>
                  </a:lnTo>
                  <a:close/>
                </a:path>
              </a:pathLst>
            </a:custGeom>
            <a:solidFill>
              <a:srgbClr val="8BC9D9"/>
            </a:solidFill>
          </p:spPr>
          <p:txBody>
            <a:bodyPr wrap="square" lIns="0" tIns="0" rIns="0" bIns="0" rtlCol="0"/>
            <a:lstStyle/>
            <a:p>
              <a:endParaRPr/>
            </a:p>
          </p:txBody>
        </p:sp>
        <p:sp>
          <p:nvSpPr>
            <p:cNvPr id="36" name="object 24"/>
            <p:cNvSpPr/>
            <p:nvPr/>
          </p:nvSpPr>
          <p:spPr>
            <a:xfrm>
              <a:off x="2667000" y="1123950"/>
              <a:ext cx="4343400" cy="396240"/>
            </a:xfrm>
            <a:custGeom>
              <a:avLst/>
              <a:gdLst/>
              <a:ahLst/>
              <a:cxnLst/>
              <a:rect l="l" t="t" r="r" b="b"/>
              <a:pathLst>
                <a:path w="4343400" h="396240">
                  <a:moveTo>
                    <a:pt x="0" y="0"/>
                  </a:moveTo>
                  <a:lnTo>
                    <a:pt x="0" y="396239"/>
                  </a:lnTo>
                </a:path>
                <a:path w="4343400" h="396240">
                  <a:moveTo>
                    <a:pt x="4343400" y="0"/>
                  </a:moveTo>
                  <a:lnTo>
                    <a:pt x="4343400" y="396239"/>
                  </a:lnTo>
                </a:path>
              </a:pathLst>
            </a:custGeom>
            <a:ln w="12700">
              <a:solidFill>
                <a:srgbClr val="FFFFFF"/>
              </a:solidFill>
            </a:ln>
          </p:spPr>
          <p:txBody>
            <a:bodyPr wrap="square" lIns="0" tIns="0" rIns="0" bIns="0" rtlCol="0"/>
            <a:lstStyle/>
            <a:p>
              <a:endParaRPr/>
            </a:p>
          </p:txBody>
        </p:sp>
        <p:sp>
          <p:nvSpPr>
            <p:cNvPr id="37" name="object 25"/>
            <p:cNvSpPr/>
            <p:nvPr/>
          </p:nvSpPr>
          <p:spPr>
            <a:xfrm>
              <a:off x="2660650" y="1123950"/>
              <a:ext cx="4356100" cy="38100"/>
            </a:xfrm>
            <a:custGeom>
              <a:avLst/>
              <a:gdLst/>
              <a:ahLst/>
              <a:cxnLst/>
              <a:rect l="l" t="t" r="r" b="b"/>
              <a:pathLst>
                <a:path w="4356100" h="38100">
                  <a:moveTo>
                    <a:pt x="0" y="38100"/>
                  </a:moveTo>
                  <a:lnTo>
                    <a:pt x="4356100" y="38100"/>
                  </a:lnTo>
                  <a:lnTo>
                    <a:pt x="4356100" y="0"/>
                  </a:lnTo>
                  <a:lnTo>
                    <a:pt x="0" y="0"/>
                  </a:lnTo>
                  <a:lnTo>
                    <a:pt x="0" y="38100"/>
                  </a:lnTo>
                  <a:close/>
                </a:path>
              </a:pathLst>
            </a:custGeom>
            <a:solidFill>
              <a:srgbClr val="FFFFFF"/>
            </a:solidFill>
          </p:spPr>
          <p:txBody>
            <a:bodyPr wrap="square" lIns="0" tIns="0" rIns="0" bIns="0" rtlCol="0"/>
            <a:lstStyle/>
            <a:p>
              <a:endParaRPr/>
            </a:p>
          </p:txBody>
        </p:sp>
        <p:sp>
          <p:nvSpPr>
            <p:cNvPr id="38" name="object 26"/>
            <p:cNvSpPr/>
            <p:nvPr/>
          </p:nvSpPr>
          <p:spPr>
            <a:xfrm>
              <a:off x="2660650" y="1513840"/>
              <a:ext cx="4356100" cy="0"/>
            </a:xfrm>
            <a:custGeom>
              <a:avLst/>
              <a:gdLst/>
              <a:ahLst/>
              <a:cxnLst/>
              <a:rect l="l" t="t" r="r" b="b"/>
              <a:pathLst>
                <a:path w="4356100">
                  <a:moveTo>
                    <a:pt x="0" y="0"/>
                  </a:moveTo>
                  <a:lnTo>
                    <a:pt x="4356100" y="0"/>
                  </a:lnTo>
                </a:path>
              </a:pathLst>
            </a:custGeom>
            <a:ln w="12700">
              <a:solidFill>
                <a:srgbClr val="FFFFFF"/>
              </a:solidFill>
            </a:ln>
          </p:spPr>
          <p:txBody>
            <a:bodyPr wrap="square" lIns="0" tIns="0" rIns="0" bIns="0" rtlCol="0"/>
            <a:lstStyle/>
            <a:p>
              <a:endParaRPr/>
            </a:p>
          </p:txBody>
        </p:sp>
      </p:grpSp>
      <p:sp>
        <p:nvSpPr>
          <p:cNvPr id="39" name="object 27"/>
          <p:cNvSpPr txBox="1"/>
          <p:nvPr/>
        </p:nvSpPr>
        <p:spPr>
          <a:xfrm>
            <a:off x="2673350" y="1170177"/>
            <a:ext cx="4330700" cy="239395"/>
          </a:xfrm>
          <a:prstGeom prst="rect">
            <a:avLst/>
          </a:prstGeom>
        </p:spPr>
        <p:txBody>
          <a:bodyPr vert="horz" wrap="square" lIns="0" tIns="13335" rIns="0" bIns="0" rtlCol="0">
            <a:spAutoFit/>
          </a:bodyPr>
          <a:lstStyle/>
          <a:p>
            <a:pPr marL="635" algn="ctr">
              <a:lnSpc>
                <a:spcPct val="100000"/>
              </a:lnSpc>
              <a:spcBef>
                <a:spcPts val="105"/>
              </a:spcBef>
            </a:pPr>
            <a:r>
              <a:rPr sz="1400" b="1" spc="-10" dirty="0">
                <a:latin typeface="Arial"/>
                <a:cs typeface="Arial"/>
              </a:rPr>
              <a:t>Long</a:t>
            </a:r>
            <a:r>
              <a:rPr sz="1400" b="1" spc="-20" dirty="0">
                <a:latin typeface="Arial"/>
                <a:cs typeface="Arial"/>
              </a:rPr>
              <a:t> </a:t>
            </a:r>
            <a:r>
              <a:rPr sz="1400" b="1" spc="-5" dirty="0">
                <a:latin typeface="Arial"/>
                <a:cs typeface="Arial"/>
              </a:rPr>
              <a:t>Title</a:t>
            </a:r>
            <a:endParaRPr sz="1400">
              <a:latin typeface="Arial"/>
              <a:cs typeface="Arial"/>
            </a:endParaRPr>
          </a:p>
        </p:txBody>
      </p:sp>
      <p:grpSp>
        <p:nvGrpSpPr>
          <p:cNvPr id="40" name="object 28"/>
          <p:cNvGrpSpPr/>
          <p:nvPr/>
        </p:nvGrpSpPr>
        <p:grpSpPr>
          <a:xfrm>
            <a:off x="7537450" y="1123950"/>
            <a:ext cx="3999229" cy="396240"/>
            <a:chOff x="7537450" y="1123950"/>
            <a:chExt cx="3999229" cy="396240"/>
          </a:xfrm>
        </p:grpSpPr>
        <p:sp>
          <p:nvSpPr>
            <p:cNvPr id="41" name="object 29"/>
            <p:cNvSpPr/>
            <p:nvPr/>
          </p:nvSpPr>
          <p:spPr>
            <a:xfrm>
              <a:off x="7543800" y="1143000"/>
              <a:ext cx="3986529" cy="370840"/>
            </a:xfrm>
            <a:custGeom>
              <a:avLst/>
              <a:gdLst/>
              <a:ahLst/>
              <a:cxnLst/>
              <a:rect l="l" t="t" r="r" b="b"/>
              <a:pathLst>
                <a:path w="3986529" h="370840">
                  <a:moveTo>
                    <a:pt x="3986403" y="0"/>
                  </a:moveTo>
                  <a:lnTo>
                    <a:pt x="0" y="0"/>
                  </a:lnTo>
                  <a:lnTo>
                    <a:pt x="0" y="370839"/>
                  </a:lnTo>
                  <a:lnTo>
                    <a:pt x="3986403" y="370839"/>
                  </a:lnTo>
                  <a:lnTo>
                    <a:pt x="3986403" y="0"/>
                  </a:lnTo>
                  <a:close/>
                </a:path>
              </a:pathLst>
            </a:custGeom>
            <a:solidFill>
              <a:srgbClr val="009FAA"/>
            </a:solidFill>
          </p:spPr>
          <p:txBody>
            <a:bodyPr wrap="square" lIns="0" tIns="0" rIns="0" bIns="0" rtlCol="0"/>
            <a:lstStyle/>
            <a:p>
              <a:endParaRPr/>
            </a:p>
          </p:txBody>
        </p:sp>
        <p:sp>
          <p:nvSpPr>
            <p:cNvPr id="42" name="object 30"/>
            <p:cNvSpPr/>
            <p:nvPr/>
          </p:nvSpPr>
          <p:spPr>
            <a:xfrm>
              <a:off x="7543800" y="1123950"/>
              <a:ext cx="3986529" cy="396240"/>
            </a:xfrm>
            <a:custGeom>
              <a:avLst/>
              <a:gdLst/>
              <a:ahLst/>
              <a:cxnLst/>
              <a:rect l="l" t="t" r="r" b="b"/>
              <a:pathLst>
                <a:path w="3986529" h="396240">
                  <a:moveTo>
                    <a:pt x="0" y="0"/>
                  </a:moveTo>
                  <a:lnTo>
                    <a:pt x="0" y="396239"/>
                  </a:lnTo>
                </a:path>
                <a:path w="3986529" h="396240">
                  <a:moveTo>
                    <a:pt x="3986403" y="0"/>
                  </a:moveTo>
                  <a:lnTo>
                    <a:pt x="3986403" y="396239"/>
                  </a:lnTo>
                </a:path>
              </a:pathLst>
            </a:custGeom>
            <a:ln w="12700">
              <a:solidFill>
                <a:srgbClr val="FFFFFF"/>
              </a:solidFill>
            </a:ln>
          </p:spPr>
          <p:txBody>
            <a:bodyPr wrap="square" lIns="0" tIns="0" rIns="0" bIns="0" rtlCol="0"/>
            <a:lstStyle/>
            <a:p>
              <a:endParaRPr/>
            </a:p>
          </p:txBody>
        </p:sp>
        <p:sp>
          <p:nvSpPr>
            <p:cNvPr id="43" name="object 31"/>
            <p:cNvSpPr/>
            <p:nvPr/>
          </p:nvSpPr>
          <p:spPr>
            <a:xfrm>
              <a:off x="7537450" y="1123950"/>
              <a:ext cx="3999229" cy="38100"/>
            </a:xfrm>
            <a:custGeom>
              <a:avLst/>
              <a:gdLst/>
              <a:ahLst/>
              <a:cxnLst/>
              <a:rect l="l" t="t" r="r" b="b"/>
              <a:pathLst>
                <a:path w="3999229" h="38100">
                  <a:moveTo>
                    <a:pt x="0" y="38100"/>
                  </a:moveTo>
                  <a:lnTo>
                    <a:pt x="3999103" y="38100"/>
                  </a:lnTo>
                  <a:lnTo>
                    <a:pt x="3999103" y="0"/>
                  </a:lnTo>
                  <a:lnTo>
                    <a:pt x="0" y="0"/>
                  </a:lnTo>
                  <a:lnTo>
                    <a:pt x="0" y="38100"/>
                  </a:lnTo>
                  <a:close/>
                </a:path>
              </a:pathLst>
            </a:custGeom>
            <a:solidFill>
              <a:srgbClr val="FFFFFF"/>
            </a:solidFill>
          </p:spPr>
          <p:txBody>
            <a:bodyPr wrap="square" lIns="0" tIns="0" rIns="0" bIns="0" rtlCol="0"/>
            <a:lstStyle/>
            <a:p>
              <a:endParaRPr/>
            </a:p>
          </p:txBody>
        </p:sp>
        <p:sp>
          <p:nvSpPr>
            <p:cNvPr id="44" name="object 32"/>
            <p:cNvSpPr/>
            <p:nvPr/>
          </p:nvSpPr>
          <p:spPr>
            <a:xfrm>
              <a:off x="7537450" y="1513840"/>
              <a:ext cx="3999229" cy="0"/>
            </a:xfrm>
            <a:custGeom>
              <a:avLst/>
              <a:gdLst/>
              <a:ahLst/>
              <a:cxnLst/>
              <a:rect l="l" t="t" r="r" b="b"/>
              <a:pathLst>
                <a:path w="3999229">
                  <a:moveTo>
                    <a:pt x="0" y="0"/>
                  </a:moveTo>
                  <a:lnTo>
                    <a:pt x="3999103" y="0"/>
                  </a:lnTo>
                </a:path>
              </a:pathLst>
            </a:custGeom>
            <a:ln w="12700">
              <a:solidFill>
                <a:srgbClr val="FFFFFF"/>
              </a:solidFill>
            </a:ln>
          </p:spPr>
          <p:txBody>
            <a:bodyPr wrap="square" lIns="0" tIns="0" rIns="0" bIns="0" rtlCol="0"/>
            <a:lstStyle/>
            <a:p>
              <a:endParaRPr/>
            </a:p>
          </p:txBody>
        </p:sp>
      </p:grpSp>
      <p:sp>
        <p:nvSpPr>
          <p:cNvPr id="45" name="object 33"/>
          <p:cNvSpPr txBox="1"/>
          <p:nvPr/>
        </p:nvSpPr>
        <p:spPr>
          <a:xfrm>
            <a:off x="7550150" y="1170177"/>
            <a:ext cx="3973829" cy="239395"/>
          </a:xfrm>
          <a:prstGeom prst="rect">
            <a:avLst/>
          </a:prstGeom>
        </p:spPr>
        <p:txBody>
          <a:bodyPr vert="horz" wrap="square" lIns="0" tIns="13335" rIns="0" bIns="0" rtlCol="0">
            <a:spAutoFit/>
          </a:bodyPr>
          <a:lstStyle/>
          <a:p>
            <a:pPr algn="ctr">
              <a:lnSpc>
                <a:spcPct val="100000"/>
              </a:lnSpc>
              <a:spcBef>
                <a:spcPts val="105"/>
              </a:spcBef>
            </a:pPr>
            <a:r>
              <a:rPr sz="1400" b="1" spc="-5" dirty="0">
                <a:latin typeface="Arial"/>
                <a:cs typeface="Arial"/>
              </a:rPr>
              <a:t>Structure</a:t>
            </a:r>
            <a:endParaRPr sz="1400">
              <a:latin typeface="Arial"/>
              <a:cs typeface="Arial"/>
            </a:endParaRPr>
          </a:p>
        </p:txBody>
      </p:sp>
      <p:grpSp>
        <p:nvGrpSpPr>
          <p:cNvPr id="46" name="object 34"/>
          <p:cNvGrpSpPr/>
          <p:nvPr/>
        </p:nvGrpSpPr>
        <p:grpSpPr>
          <a:xfrm>
            <a:off x="8756650" y="2251710"/>
            <a:ext cx="1585595" cy="1074420"/>
            <a:chOff x="8756650" y="2251710"/>
            <a:chExt cx="1585595" cy="1074420"/>
          </a:xfrm>
        </p:grpSpPr>
        <p:sp>
          <p:nvSpPr>
            <p:cNvPr id="47" name="object 35"/>
            <p:cNvSpPr/>
            <p:nvPr/>
          </p:nvSpPr>
          <p:spPr>
            <a:xfrm>
              <a:off x="8763000" y="2270760"/>
              <a:ext cx="1572895" cy="1049020"/>
            </a:xfrm>
            <a:custGeom>
              <a:avLst/>
              <a:gdLst/>
              <a:ahLst/>
              <a:cxnLst/>
              <a:rect l="l" t="t" r="r" b="b"/>
              <a:pathLst>
                <a:path w="1572895" h="1049020">
                  <a:moveTo>
                    <a:pt x="1572768" y="0"/>
                  </a:moveTo>
                  <a:lnTo>
                    <a:pt x="0" y="0"/>
                  </a:lnTo>
                  <a:lnTo>
                    <a:pt x="0" y="1048512"/>
                  </a:lnTo>
                  <a:lnTo>
                    <a:pt x="1572768" y="1048512"/>
                  </a:lnTo>
                  <a:lnTo>
                    <a:pt x="1572768" y="0"/>
                  </a:lnTo>
                  <a:close/>
                </a:path>
              </a:pathLst>
            </a:custGeom>
            <a:solidFill>
              <a:srgbClr val="CDF9C2"/>
            </a:solidFill>
          </p:spPr>
          <p:txBody>
            <a:bodyPr wrap="square" lIns="0" tIns="0" rIns="0" bIns="0" rtlCol="0"/>
            <a:lstStyle/>
            <a:p>
              <a:endParaRPr/>
            </a:p>
          </p:txBody>
        </p:sp>
        <p:sp>
          <p:nvSpPr>
            <p:cNvPr id="48" name="object 36"/>
            <p:cNvSpPr/>
            <p:nvPr/>
          </p:nvSpPr>
          <p:spPr>
            <a:xfrm>
              <a:off x="8763000" y="2251710"/>
              <a:ext cx="1572895" cy="1074420"/>
            </a:xfrm>
            <a:custGeom>
              <a:avLst/>
              <a:gdLst/>
              <a:ahLst/>
              <a:cxnLst/>
              <a:rect l="l" t="t" r="r" b="b"/>
              <a:pathLst>
                <a:path w="1572895" h="1074420">
                  <a:moveTo>
                    <a:pt x="0" y="0"/>
                  </a:moveTo>
                  <a:lnTo>
                    <a:pt x="0" y="1073912"/>
                  </a:lnTo>
                </a:path>
                <a:path w="1572895" h="1074420">
                  <a:moveTo>
                    <a:pt x="1572768" y="0"/>
                  </a:moveTo>
                  <a:lnTo>
                    <a:pt x="1572768" y="1073912"/>
                  </a:lnTo>
                </a:path>
              </a:pathLst>
            </a:custGeom>
            <a:ln w="12700">
              <a:solidFill>
                <a:srgbClr val="FFFFFF"/>
              </a:solidFill>
            </a:ln>
          </p:spPr>
          <p:txBody>
            <a:bodyPr wrap="square" lIns="0" tIns="0" rIns="0" bIns="0" rtlCol="0"/>
            <a:lstStyle/>
            <a:p>
              <a:endParaRPr/>
            </a:p>
          </p:txBody>
        </p:sp>
        <p:sp>
          <p:nvSpPr>
            <p:cNvPr id="49" name="object 37"/>
            <p:cNvSpPr/>
            <p:nvPr/>
          </p:nvSpPr>
          <p:spPr>
            <a:xfrm>
              <a:off x="8756650" y="2251710"/>
              <a:ext cx="1585595" cy="38100"/>
            </a:xfrm>
            <a:custGeom>
              <a:avLst/>
              <a:gdLst/>
              <a:ahLst/>
              <a:cxnLst/>
              <a:rect l="l" t="t" r="r" b="b"/>
              <a:pathLst>
                <a:path w="1585595" h="38100">
                  <a:moveTo>
                    <a:pt x="0" y="38100"/>
                  </a:moveTo>
                  <a:lnTo>
                    <a:pt x="1585468" y="38100"/>
                  </a:lnTo>
                  <a:lnTo>
                    <a:pt x="1585468" y="0"/>
                  </a:lnTo>
                  <a:lnTo>
                    <a:pt x="0" y="0"/>
                  </a:lnTo>
                  <a:lnTo>
                    <a:pt x="0" y="38100"/>
                  </a:lnTo>
                  <a:close/>
                </a:path>
              </a:pathLst>
            </a:custGeom>
            <a:solidFill>
              <a:srgbClr val="FFFFFF"/>
            </a:solidFill>
          </p:spPr>
          <p:txBody>
            <a:bodyPr wrap="square" lIns="0" tIns="0" rIns="0" bIns="0" rtlCol="0"/>
            <a:lstStyle/>
            <a:p>
              <a:endParaRPr/>
            </a:p>
          </p:txBody>
        </p:sp>
        <p:sp>
          <p:nvSpPr>
            <p:cNvPr id="50" name="object 38"/>
            <p:cNvSpPr/>
            <p:nvPr/>
          </p:nvSpPr>
          <p:spPr>
            <a:xfrm>
              <a:off x="8756650" y="3319272"/>
              <a:ext cx="1585595" cy="0"/>
            </a:xfrm>
            <a:custGeom>
              <a:avLst/>
              <a:gdLst/>
              <a:ahLst/>
              <a:cxnLst/>
              <a:rect l="l" t="t" r="r" b="b"/>
              <a:pathLst>
                <a:path w="1585595">
                  <a:moveTo>
                    <a:pt x="0" y="0"/>
                  </a:moveTo>
                  <a:lnTo>
                    <a:pt x="1585468" y="0"/>
                  </a:lnTo>
                </a:path>
              </a:pathLst>
            </a:custGeom>
            <a:ln w="12700">
              <a:solidFill>
                <a:srgbClr val="FFFFFF"/>
              </a:solidFill>
            </a:ln>
          </p:spPr>
          <p:txBody>
            <a:bodyPr wrap="square" lIns="0" tIns="0" rIns="0" bIns="0" rtlCol="0"/>
            <a:lstStyle/>
            <a:p>
              <a:endParaRPr/>
            </a:p>
          </p:txBody>
        </p:sp>
      </p:grpSp>
      <p:sp>
        <p:nvSpPr>
          <p:cNvPr id="51" name="object 39"/>
          <p:cNvSpPr txBox="1"/>
          <p:nvPr/>
        </p:nvSpPr>
        <p:spPr>
          <a:xfrm>
            <a:off x="8769350" y="2298319"/>
            <a:ext cx="1560195" cy="789305"/>
          </a:xfrm>
          <a:prstGeom prst="rect">
            <a:avLst/>
          </a:prstGeom>
        </p:spPr>
        <p:txBody>
          <a:bodyPr vert="horz" wrap="square" lIns="0" tIns="13335" rIns="0" bIns="0" rtlCol="0">
            <a:spAutoFit/>
          </a:bodyPr>
          <a:lstStyle/>
          <a:p>
            <a:pPr algn="ctr">
              <a:lnSpc>
                <a:spcPct val="100000"/>
              </a:lnSpc>
              <a:spcBef>
                <a:spcPts val="105"/>
              </a:spcBef>
            </a:pPr>
            <a:r>
              <a:rPr sz="1400" b="1" spc="-5" dirty="0">
                <a:latin typeface="Arial"/>
                <a:cs typeface="Arial"/>
              </a:rPr>
              <a:t>Chapter</a:t>
            </a:r>
            <a:r>
              <a:rPr sz="1400" b="1" spc="-25" dirty="0">
                <a:latin typeface="Arial"/>
                <a:cs typeface="Arial"/>
              </a:rPr>
              <a:t> </a:t>
            </a:r>
            <a:r>
              <a:rPr sz="1400" b="1" dirty="0">
                <a:latin typeface="Arial"/>
                <a:cs typeface="Arial"/>
              </a:rPr>
              <a:t>II</a:t>
            </a:r>
            <a:endParaRPr sz="1400">
              <a:latin typeface="Arial"/>
              <a:cs typeface="Arial"/>
            </a:endParaRPr>
          </a:p>
          <a:p>
            <a:pPr marL="132080" marR="123825" algn="ctr">
              <a:lnSpc>
                <a:spcPct val="100000"/>
              </a:lnSpc>
              <a:spcBef>
                <a:spcPts val="5"/>
              </a:spcBef>
            </a:pPr>
            <a:r>
              <a:rPr sz="1200" spc="-5" dirty="0">
                <a:latin typeface="Arial"/>
                <a:cs typeface="Arial"/>
              </a:rPr>
              <a:t>Reg </a:t>
            </a:r>
            <a:r>
              <a:rPr sz="1200" dirty="0">
                <a:latin typeface="Arial"/>
                <a:cs typeface="Arial"/>
              </a:rPr>
              <a:t>of </a:t>
            </a:r>
            <a:r>
              <a:rPr sz="1200" spc="-5" dirty="0">
                <a:latin typeface="Arial"/>
                <a:cs typeface="Arial"/>
              </a:rPr>
              <a:t>RE</a:t>
            </a:r>
            <a:r>
              <a:rPr sz="1200" spc="-85" dirty="0">
                <a:latin typeface="Arial"/>
                <a:cs typeface="Arial"/>
              </a:rPr>
              <a:t> </a:t>
            </a:r>
            <a:r>
              <a:rPr sz="1200" dirty="0">
                <a:latin typeface="Arial"/>
                <a:cs typeface="Arial"/>
              </a:rPr>
              <a:t>Projects  </a:t>
            </a:r>
            <a:r>
              <a:rPr sz="1200" spc="-5" dirty="0">
                <a:latin typeface="Arial"/>
                <a:cs typeface="Arial"/>
              </a:rPr>
              <a:t>and RE Agents  </a:t>
            </a:r>
            <a:r>
              <a:rPr sz="1200" i="1" spc="-5" dirty="0">
                <a:latin typeface="Arial"/>
                <a:cs typeface="Arial"/>
              </a:rPr>
              <a:t>Section 3 </a:t>
            </a:r>
            <a:r>
              <a:rPr sz="1200" i="1" dirty="0">
                <a:latin typeface="Arial"/>
                <a:cs typeface="Arial"/>
              </a:rPr>
              <a:t>–</a:t>
            </a:r>
            <a:r>
              <a:rPr sz="1200" i="1" spc="-40" dirty="0">
                <a:latin typeface="Arial"/>
                <a:cs typeface="Arial"/>
              </a:rPr>
              <a:t> </a:t>
            </a:r>
            <a:r>
              <a:rPr sz="1200" i="1" spc="-5" dirty="0">
                <a:latin typeface="Arial"/>
                <a:cs typeface="Arial"/>
              </a:rPr>
              <a:t>10</a:t>
            </a:r>
            <a:endParaRPr sz="1200">
              <a:latin typeface="Arial"/>
              <a:cs typeface="Arial"/>
            </a:endParaRPr>
          </a:p>
        </p:txBody>
      </p:sp>
      <p:grpSp>
        <p:nvGrpSpPr>
          <p:cNvPr id="52" name="object 40"/>
          <p:cNvGrpSpPr/>
          <p:nvPr/>
        </p:nvGrpSpPr>
        <p:grpSpPr>
          <a:xfrm>
            <a:off x="10433050" y="2233422"/>
            <a:ext cx="1584960" cy="1092200"/>
            <a:chOff x="10433050" y="2233422"/>
            <a:chExt cx="1584960" cy="1092200"/>
          </a:xfrm>
        </p:grpSpPr>
        <p:sp>
          <p:nvSpPr>
            <p:cNvPr id="53" name="object 41"/>
            <p:cNvSpPr/>
            <p:nvPr/>
          </p:nvSpPr>
          <p:spPr>
            <a:xfrm>
              <a:off x="10439400" y="2252472"/>
              <a:ext cx="1572260" cy="1066800"/>
            </a:xfrm>
            <a:custGeom>
              <a:avLst/>
              <a:gdLst/>
              <a:ahLst/>
              <a:cxnLst/>
              <a:rect l="l" t="t" r="r" b="b"/>
              <a:pathLst>
                <a:path w="1572259" h="1066800">
                  <a:moveTo>
                    <a:pt x="1572132" y="0"/>
                  </a:moveTo>
                  <a:lnTo>
                    <a:pt x="0" y="0"/>
                  </a:lnTo>
                  <a:lnTo>
                    <a:pt x="0" y="1066800"/>
                  </a:lnTo>
                  <a:lnTo>
                    <a:pt x="1572132" y="1066800"/>
                  </a:lnTo>
                  <a:lnTo>
                    <a:pt x="1572132" y="0"/>
                  </a:lnTo>
                  <a:close/>
                </a:path>
              </a:pathLst>
            </a:custGeom>
            <a:solidFill>
              <a:srgbClr val="CDF9C2"/>
            </a:solidFill>
          </p:spPr>
          <p:txBody>
            <a:bodyPr wrap="square" lIns="0" tIns="0" rIns="0" bIns="0" rtlCol="0"/>
            <a:lstStyle/>
            <a:p>
              <a:endParaRPr/>
            </a:p>
          </p:txBody>
        </p:sp>
        <p:sp>
          <p:nvSpPr>
            <p:cNvPr id="54" name="object 42"/>
            <p:cNvSpPr/>
            <p:nvPr/>
          </p:nvSpPr>
          <p:spPr>
            <a:xfrm>
              <a:off x="10439400" y="2233422"/>
              <a:ext cx="1572260" cy="1092200"/>
            </a:xfrm>
            <a:custGeom>
              <a:avLst/>
              <a:gdLst/>
              <a:ahLst/>
              <a:cxnLst/>
              <a:rect l="l" t="t" r="r" b="b"/>
              <a:pathLst>
                <a:path w="1572259" h="1092200">
                  <a:moveTo>
                    <a:pt x="0" y="0"/>
                  </a:moveTo>
                  <a:lnTo>
                    <a:pt x="0" y="1092200"/>
                  </a:lnTo>
                </a:path>
                <a:path w="1572259" h="1092200">
                  <a:moveTo>
                    <a:pt x="1572132" y="0"/>
                  </a:moveTo>
                  <a:lnTo>
                    <a:pt x="1572132" y="1092200"/>
                  </a:lnTo>
                </a:path>
              </a:pathLst>
            </a:custGeom>
            <a:ln w="12700">
              <a:solidFill>
                <a:srgbClr val="FFFFFF"/>
              </a:solidFill>
            </a:ln>
          </p:spPr>
          <p:txBody>
            <a:bodyPr wrap="square" lIns="0" tIns="0" rIns="0" bIns="0" rtlCol="0"/>
            <a:lstStyle/>
            <a:p>
              <a:endParaRPr/>
            </a:p>
          </p:txBody>
        </p:sp>
        <p:sp>
          <p:nvSpPr>
            <p:cNvPr id="55" name="object 43"/>
            <p:cNvSpPr/>
            <p:nvPr/>
          </p:nvSpPr>
          <p:spPr>
            <a:xfrm>
              <a:off x="10433050" y="2233422"/>
              <a:ext cx="1584960" cy="38100"/>
            </a:xfrm>
            <a:custGeom>
              <a:avLst/>
              <a:gdLst/>
              <a:ahLst/>
              <a:cxnLst/>
              <a:rect l="l" t="t" r="r" b="b"/>
              <a:pathLst>
                <a:path w="1584959" h="38100">
                  <a:moveTo>
                    <a:pt x="0" y="38100"/>
                  </a:moveTo>
                  <a:lnTo>
                    <a:pt x="1584832" y="38100"/>
                  </a:lnTo>
                  <a:lnTo>
                    <a:pt x="1584832" y="0"/>
                  </a:lnTo>
                  <a:lnTo>
                    <a:pt x="0" y="0"/>
                  </a:lnTo>
                  <a:lnTo>
                    <a:pt x="0" y="38100"/>
                  </a:lnTo>
                  <a:close/>
                </a:path>
              </a:pathLst>
            </a:custGeom>
            <a:solidFill>
              <a:srgbClr val="FFFFFF"/>
            </a:solidFill>
          </p:spPr>
          <p:txBody>
            <a:bodyPr wrap="square" lIns="0" tIns="0" rIns="0" bIns="0" rtlCol="0"/>
            <a:lstStyle/>
            <a:p>
              <a:endParaRPr/>
            </a:p>
          </p:txBody>
        </p:sp>
        <p:sp>
          <p:nvSpPr>
            <p:cNvPr id="56" name="object 44"/>
            <p:cNvSpPr/>
            <p:nvPr/>
          </p:nvSpPr>
          <p:spPr>
            <a:xfrm>
              <a:off x="10433050" y="3319272"/>
              <a:ext cx="1584960" cy="0"/>
            </a:xfrm>
            <a:custGeom>
              <a:avLst/>
              <a:gdLst/>
              <a:ahLst/>
              <a:cxnLst/>
              <a:rect l="l" t="t" r="r" b="b"/>
              <a:pathLst>
                <a:path w="1584959">
                  <a:moveTo>
                    <a:pt x="0" y="0"/>
                  </a:moveTo>
                  <a:lnTo>
                    <a:pt x="1584832" y="0"/>
                  </a:lnTo>
                </a:path>
              </a:pathLst>
            </a:custGeom>
            <a:ln w="12700">
              <a:solidFill>
                <a:srgbClr val="FFFFFF"/>
              </a:solidFill>
            </a:ln>
          </p:spPr>
          <p:txBody>
            <a:bodyPr wrap="square" lIns="0" tIns="0" rIns="0" bIns="0" rtlCol="0"/>
            <a:lstStyle/>
            <a:p>
              <a:endParaRPr/>
            </a:p>
          </p:txBody>
        </p:sp>
      </p:grpSp>
      <p:sp>
        <p:nvSpPr>
          <p:cNvPr id="57" name="object 45"/>
          <p:cNvSpPr txBox="1"/>
          <p:nvPr/>
        </p:nvSpPr>
        <p:spPr>
          <a:xfrm>
            <a:off x="10445750" y="2280031"/>
            <a:ext cx="1559560" cy="789305"/>
          </a:xfrm>
          <a:prstGeom prst="rect">
            <a:avLst/>
          </a:prstGeom>
        </p:spPr>
        <p:txBody>
          <a:bodyPr vert="horz" wrap="square" lIns="0" tIns="13335" rIns="0" bIns="0" rtlCol="0">
            <a:spAutoFit/>
          </a:bodyPr>
          <a:lstStyle/>
          <a:p>
            <a:pPr marL="144145" marR="135255" indent="-1270" algn="ctr">
              <a:lnSpc>
                <a:spcPct val="100000"/>
              </a:lnSpc>
              <a:spcBef>
                <a:spcPts val="105"/>
              </a:spcBef>
            </a:pPr>
            <a:r>
              <a:rPr sz="1400" b="1" spc="-5" dirty="0">
                <a:latin typeface="Arial"/>
                <a:cs typeface="Arial"/>
              </a:rPr>
              <a:t>Chapter </a:t>
            </a:r>
            <a:r>
              <a:rPr sz="1400" b="1" dirty="0">
                <a:latin typeface="Arial"/>
                <a:cs typeface="Arial"/>
              </a:rPr>
              <a:t>III  </a:t>
            </a:r>
            <a:r>
              <a:rPr sz="1200" spc="-5" dirty="0">
                <a:latin typeface="Arial"/>
                <a:cs typeface="Arial"/>
              </a:rPr>
              <a:t>Functions and  Duties </a:t>
            </a:r>
            <a:r>
              <a:rPr sz="1200" dirty="0">
                <a:latin typeface="Arial"/>
                <a:cs typeface="Arial"/>
              </a:rPr>
              <a:t>of</a:t>
            </a:r>
            <a:r>
              <a:rPr sz="1200" spc="-75" dirty="0">
                <a:latin typeface="Arial"/>
                <a:cs typeface="Arial"/>
              </a:rPr>
              <a:t> </a:t>
            </a:r>
            <a:r>
              <a:rPr sz="1200" dirty="0">
                <a:latin typeface="Arial"/>
                <a:cs typeface="Arial"/>
              </a:rPr>
              <a:t>Promoter  </a:t>
            </a:r>
            <a:r>
              <a:rPr sz="1200" i="1" spc="-5" dirty="0">
                <a:latin typeface="Arial"/>
                <a:cs typeface="Arial"/>
              </a:rPr>
              <a:t>Section </a:t>
            </a:r>
            <a:r>
              <a:rPr sz="1200" i="1" spc="-45" dirty="0">
                <a:latin typeface="Arial"/>
                <a:cs typeface="Arial"/>
              </a:rPr>
              <a:t>11 </a:t>
            </a:r>
            <a:r>
              <a:rPr sz="1200" i="1" dirty="0">
                <a:latin typeface="Arial"/>
                <a:cs typeface="Arial"/>
              </a:rPr>
              <a:t>–</a:t>
            </a:r>
            <a:r>
              <a:rPr sz="1200" i="1" spc="-10" dirty="0">
                <a:latin typeface="Arial"/>
                <a:cs typeface="Arial"/>
              </a:rPr>
              <a:t> </a:t>
            </a:r>
            <a:r>
              <a:rPr sz="1200" i="1" spc="-5" dirty="0">
                <a:latin typeface="Arial"/>
                <a:cs typeface="Arial"/>
              </a:rPr>
              <a:t>18</a:t>
            </a:r>
            <a:endParaRPr sz="1200">
              <a:latin typeface="Arial"/>
              <a:cs typeface="Arial"/>
            </a:endParaRPr>
          </a:p>
        </p:txBody>
      </p:sp>
      <p:grpSp>
        <p:nvGrpSpPr>
          <p:cNvPr id="58" name="object 46"/>
          <p:cNvGrpSpPr/>
          <p:nvPr/>
        </p:nvGrpSpPr>
        <p:grpSpPr>
          <a:xfrm>
            <a:off x="2688082" y="2876550"/>
            <a:ext cx="4328795" cy="543560"/>
            <a:chOff x="2688082" y="2876550"/>
            <a:chExt cx="4328795" cy="543560"/>
          </a:xfrm>
        </p:grpSpPr>
        <p:sp>
          <p:nvSpPr>
            <p:cNvPr id="59" name="object 47"/>
            <p:cNvSpPr/>
            <p:nvPr/>
          </p:nvSpPr>
          <p:spPr>
            <a:xfrm>
              <a:off x="2694432" y="2876550"/>
              <a:ext cx="4316095" cy="543560"/>
            </a:xfrm>
            <a:custGeom>
              <a:avLst/>
              <a:gdLst/>
              <a:ahLst/>
              <a:cxnLst/>
              <a:rect l="l" t="t" r="r" b="b"/>
              <a:pathLst>
                <a:path w="4316095" h="543560">
                  <a:moveTo>
                    <a:pt x="0" y="0"/>
                  </a:moveTo>
                  <a:lnTo>
                    <a:pt x="0" y="543560"/>
                  </a:lnTo>
                </a:path>
                <a:path w="4316095" h="543560">
                  <a:moveTo>
                    <a:pt x="4315968" y="0"/>
                  </a:moveTo>
                  <a:lnTo>
                    <a:pt x="4315968" y="543560"/>
                  </a:lnTo>
                </a:path>
              </a:pathLst>
            </a:custGeom>
            <a:ln w="12700">
              <a:solidFill>
                <a:srgbClr val="FFFFFF"/>
              </a:solidFill>
            </a:ln>
          </p:spPr>
          <p:txBody>
            <a:bodyPr wrap="square" lIns="0" tIns="0" rIns="0" bIns="0" rtlCol="0"/>
            <a:lstStyle/>
            <a:p>
              <a:endParaRPr/>
            </a:p>
          </p:txBody>
        </p:sp>
        <p:sp>
          <p:nvSpPr>
            <p:cNvPr id="60" name="object 48"/>
            <p:cNvSpPr/>
            <p:nvPr/>
          </p:nvSpPr>
          <p:spPr>
            <a:xfrm>
              <a:off x="2688082" y="2876550"/>
              <a:ext cx="4328795" cy="38100"/>
            </a:xfrm>
            <a:custGeom>
              <a:avLst/>
              <a:gdLst/>
              <a:ahLst/>
              <a:cxnLst/>
              <a:rect l="l" t="t" r="r" b="b"/>
              <a:pathLst>
                <a:path w="4328795" h="38100">
                  <a:moveTo>
                    <a:pt x="0" y="38100"/>
                  </a:moveTo>
                  <a:lnTo>
                    <a:pt x="4328668" y="38100"/>
                  </a:lnTo>
                  <a:lnTo>
                    <a:pt x="4328668" y="0"/>
                  </a:lnTo>
                  <a:lnTo>
                    <a:pt x="0" y="0"/>
                  </a:lnTo>
                  <a:lnTo>
                    <a:pt x="0" y="38100"/>
                  </a:lnTo>
                  <a:close/>
                </a:path>
              </a:pathLst>
            </a:custGeom>
            <a:solidFill>
              <a:srgbClr val="FFFFFF"/>
            </a:solidFill>
          </p:spPr>
          <p:txBody>
            <a:bodyPr wrap="square" lIns="0" tIns="0" rIns="0" bIns="0" rtlCol="0"/>
            <a:lstStyle/>
            <a:p>
              <a:endParaRPr/>
            </a:p>
          </p:txBody>
        </p:sp>
        <p:sp>
          <p:nvSpPr>
            <p:cNvPr id="61" name="object 49"/>
            <p:cNvSpPr/>
            <p:nvPr/>
          </p:nvSpPr>
          <p:spPr>
            <a:xfrm>
              <a:off x="2688082" y="3413759"/>
              <a:ext cx="4328795" cy="0"/>
            </a:xfrm>
            <a:custGeom>
              <a:avLst/>
              <a:gdLst/>
              <a:ahLst/>
              <a:cxnLst/>
              <a:rect l="l" t="t" r="r" b="b"/>
              <a:pathLst>
                <a:path w="4328795">
                  <a:moveTo>
                    <a:pt x="0" y="0"/>
                  </a:moveTo>
                  <a:lnTo>
                    <a:pt x="4328668" y="0"/>
                  </a:lnTo>
                </a:path>
              </a:pathLst>
            </a:custGeom>
            <a:ln w="12700">
              <a:solidFill>
                <a:srgbClr val="FFFFFF"/>
              </a:solidFill>
            </a:ln>
          </p:spPr>
          <p:txBody>
            <a:bodyPr wrap="square" lIns="0" tIns="0" rIns="0" bIns="0" rtlCol="0"/>
            <a:lstStyle/>
            <a:p>
              <a:endParaRPr/>
            </a:p>
          </p:txBody>
        </p:sp>
      </p:grpSp>
      <p:sp>
        <p:nvSpPr>
          <p:cNvPr id="62" name="object 50"/>
          <p:cNvSpPr txBox="1"/>
          <p:nvPr/>
        </p:nvSpPr>
        <p:spPr>
          <a:xfrm>
            <a:off x="2700782" y="2914650"/>
            <a:ext cx="4303395" cy="492759"/>
          </a:xfrm>
          <a:prstGeom prst="rect">
            <a:avLst/>
          </a:prstGeom>
          <a:solidFill>
            <a:srgbClr val="D9ECF1"/>
          </a:solidFill>
        </p:spPr>
        <p:txBody>
          <a:bodyPr vert="horz" wrap="square" lIns="0" tIns="21590" rIns="0" bIns="0" rtlCol="0">
            <a:spAutoFit/>
          </a:bodyPr>
          <a:lstStyle/>
          <a:p>
            <a:pPr marL="259079" indent="-173990">
              <a:lnSpc>
                <a:spcPct val="100000"/>
              </a:lnSpc>
              <a:spcBef>
                <a:spcPts val="170"/>
              </a:spcBef>
              <a:buFont typeface="Wingdings"/>
              <a:buChar char=""/>
              <a:tabLst>
                <a:tab pos="259079" algn="l"/>
              </a:tabLst>
            </a:pPr>
            <a:r>
              <a:rPr sz="1400" dirty="0">
                <a:latin typeface="Arial"/>
                <a:cs typeface="Arial"/>
              </a:rPr>
              <a:t>ensure sale of </a:t>
            </a:r>
            <a:r>
              <a:rPr sz="1400" b="1" spc="-5" dirty="0">
                <a:latin typeface="Arial"/>
                <a:cs typeface="Arial"/>
              </a:rPr>
              <a:t>plot, </a:t>
            </a:r>
            <a:r>
              <a:rPr sz="1400" b="1" dirty="0">
                <a:latin typeface="Arial"/>
                <a:cs typeface="Arial"/>
              </a:rPr>
              <a:t>apartment, </a:t>
            </a:r>
            <a:r>
              <a:rPr sz="1400" b="1" spc="-5" dirty="0">
                <a:latin typeface="Arial"/>
                <a:cs typeface="Arial"/>
              </a:rPr>
              <a:t>building,</a:t>
            </a:r>
            <a:r>
              <a:rPr sz="1400" b="1" spc="-185" dirty="0">
                <a:latin typeface="Arial"/>
                <a:cs typeface="Arial"/>
              </a:rPr>
              <a:t> </a:t>
            </a:r>
            <a:r>
              <a:rPr sz="1400" b="1" spc="-5" dirty="0">
                <a:latin typeface="Arial"/>
                <a:cs typeface="Arial"/>
              </a:rPr>
              <a:t>RE</a:t>
            </a:r>
            <a:endParaRPr sz="1400" dirty="0">
              <a:latin typeface="Arial"/>
              <a:cs typeface="Arial"/>
            </a:endParaRPr>
          </a:p>
          <a:p>
            <a:pPr marL="259079">
              <a:lnSpc>
                <a:spcPct val="100000"/>
              </a:lnSpc>
            </a:pPr>
            <a:r>
              <a:rPr sz="1400" b="1" spc="-5" dirty="0">
                <a:latin typeface="Arial"/>
                <a:cs typeface="Arial"/>
              </a:rPr>
              <a:t>project </a:t>
            </a:r>
            <a:r>
              <a:rPr sz="1400" dirty="0">
                <a:latin typeface="Arial"/>
                <a:cs typeface="Arial"/>
              </a:rPr>
              <a:t>in an </a:t>
            </a:r>
            <a:r>
              <a:rPr sz="1400" spc="-5" dirty="0">
                <a:latin typeface="Arial"/>
                <a:cs typeface="Arial"/>
              </a:rPr>
              <a:t>efficient/ transparent</a:t>
            </a:r>
            <a:r>
              <a:rPr sz="1400" spc="-130" dirty="0">
                <a:latin typeface="Arial"/>
                <a:cs typeface="Arial"/>
              </a:rPr>
              <a:t> </a:t>
            </a:r>
            <a:r>
              <a:rPr sz="1400" dirty="0">
                <a:latin typeface="Arial"/>
                <a:cs typeface="Arial"/>
              </a:rPr>
              <a:t>manner</a:t>
            </a:r>
          </a:p>
        </p:txBody>
      </p:sp>
      <p:grpSp>
        <p:nvGrpSpPr>
          <p:cNvPr id="63" name="object 51"/>
          <p:cNvGrpSpPr/>
          <p:nvPr/>
        </p:nvGrpSpPr>
        <p:grpSpPr>
          <a:xfrm>
            <a:off x="2688082" y="3562350"/>
            <a:ext cx="4328795" cy="543560"/>
            <a:chOff x="2688082" y="3562350"/>
            <a:chExt cx="4328795" cy="543560"/>
          </a:xfrm>
        </p:grpSpPr>
        <p:sp>
          <p:nvSpPr>
            <p:cNvPr id="64" name="object 52"/>
            <p:cNvSpPr/>
            <p:nvPr/>
          </p:nvSpPr>
          <p:spPr>
            <a:xfrm>
              <a:off x="2694432" y="3581400"/>
              <a:ext cx="4316095" cy="518159"/>
            </a:xfrm>
            <a:custGeom>
              <a:avLst/>
              <a:gdLst/>
              <a:ahLst/>
              <a:cxnLst/>
              <a:rect l="l" t="t" r="r" b="b"/>
              <a:pathLst>
                <a:path w="4316095" h="518160">
                  <a:moveTo>
                    <a:pt x="4315968" y="0"/>
                  </a:moveTo>
                  <a:lnTo>
                    <a:pt x="0" y="0"/>
                  </a:lnTo>
                  <a:lnTo>
                    <a:pt x="0" y="518160"/>
                  </a:lnTo>
                  <a:lnTo>
                    <a:pt x="4315968" y="518160"/>
                  </a:lnTo>
                  <a:lnTo>
                    <a:pt x="4315968" y="0"/>
                  </a:lnTo>
                  <a:close/>
                </a:path>
              </a:pathLst>
            </a:custGeom>
            <a:solidFill>
              <a:srgbClr val="D9ECF1"/>
            </a:solidFill>
          </p:spPr>
          <p:txBody>
            <a:bodyPr wrap="square" lIns="0" tIns="0" rIns="0" bIns="0" rtlCol="0"/>
            <a:lstStyle/>
            <a:p>
              <a:endParaRPr/>
            </a:p>
          </p:txBody>
        </p:sp>
        <p:sp>
          <p:nvSpPr>
            <p:cNvPr id="65" name="object 53"/>
            <p:cNvSpPr/>
            <p:nvPr/>
          </p:nvSpPr>
          <p:spPr>
            <a:xfrm>
              <a:off x="2694432" y="3562350"/>
              <a:ext cx="4316095" cy="543560"/>
            </a:xfrm>
            <a:custGeom>
              <a:avLst/>
              <a:gdLst/>
              <a:ahLst/>
              <a:cxnLst/>
              <a:rect l="l" t="t" r="r" b="b"/>
              <a:pathLst>
                <a:path w="4316095" h="543560">
                  <a:moveTo>
                    <a:pt x="0" y="0"/>
                  </a:moveTo>
                  <a:lnTo>
                    <a:pt x="0" y="543560"/>
                  </a:lnTo>
                </a:path>
                <a:path w="4316095" h="543560">
                  <a:moveTo>
                    <a:pt x="4315968" y="0"/>
                  </a:moveTo>
                  <a:lnTo>
                    <a:pt x="4315968" y="543560"/>
                  </a:lnTo>
                </a:path>
              </a:pathLst>
            </a:custGeom>
            <a:ln w="12700">
              <a:solidFill>
                <a:srgbClr val="FFFFFF"/>
              </a:solidFill>
            </a:ln>
          </p:spPr>
          <p:txBody>
            <a:bodyPr wrap="square" lIns="0" tIns="0" rIns="0" bIns="0" rtlCol="0"/>
            <a:lstStyle/>
            <a:p>
              <a:endParaRPr/>
            </a:p>
          </p:txBody>
        </p:sp>
        <p:sp>
          <p:nvSpPr>
            <p:cNvPr id="66" name="object 54"/>
            <p:cNvSpPr/>
            <p:nvPr/>
          </p:nvSpPr>
          <p:spPr>
            <a:xfrm>
              <a:off x="2688082" y="3562350"/>
              <a:ext cx="4328795" cy="38100"/>
            </a:xfrm>
            <a:custGeom>
              <a:avLst/>
              <a:gdLst/>
              <a:ahLst/>
              <a:cxnLst/>
              <a:rect l="l" t="t" r="r" b="b"/>
              <a:pathLst>
                <a:path w="4328795" h="38100">
                  <a:moveTo>
                    <a:pt x="0" y="38100"/>
                  </a:moveTo>
                  <a:lnTo>
                    <a:pt x="4328668" y="38100"/>
                  </a:lnTo>
                  <a:lnTo>
                    <a:pt x="4328668" y="0"/>
                  </a:lnTo>
                  <a:lnTo>
                    <a:pt x="0" y="0"/>
                  </a:lnTo>
                  <a:lnTo>
                    <a:pt x="0" y="38100"/>
                  </a:lnTo>
                  <a:close/>
                </a:path>
              </a:pathLst>
            </a:custGeom>
            <a:solidFill>
              <a:srgbClr val="FFFFFF"/>
            </a:solidFill>
          </p:spPr>
          <p:txBody>
            <a:bodyPr wrap="square" lIns="0" tIns="0" rIns="0" bIns="0" rtlCol="0"/>
            <a:lstStyle/>
            <a:p>
              <a:endParaRPr/>
            </a:p>
          </p:txBody>
        </p:sp>
        <p:sp>
          <p:nvSpPr>
            <p:cNvPr id="67" name="object 55"/>
            <p:cNvSpPr/>
            <p:nvPr/>
          </p:nvSpPr>
          <p:spPr>
            <a:xfrm>
              <a:off x="2688082" y="4099559"/>
              <a:ext cx="4328795" cy="0"/>
            </a:xfrm>
            <a:custGeom>
              <a:avLst/>
              <a:gdLst/>
              <a:ahLst/>
              <a:cxnLst/>
              <a:rect l="l" t="t" r="r" b="b"/>
              <a:pathLst>
                <a:path w="4328795">
                  <a:moveTo>
                    <a:pt x="0" y="0"/>
                  </a:moveTo>
                  <a:lnTo>
                    <a:pt x="4328668" y="0"/>
                  </a:lnTo>
                </a:path>
              </a:pathLst>
            </a:custGeom>
            <a:ln w="12700">
              <a:solidFill>
                <a:srgbClr val="FFFFFF"/>
              </a:solidFill>
            </a:ln>
          </p:spPr>
          <p:txBody>
            <a:bodyPr wrap="square" lIns="0" tIns="0" rIns="0" bIns="0" rtlCol="0"/>
            <a:lstStyle/>
            <a:p>
              <a:endParaRPr/>
            </a:p>
          </p:txBody>
        </p:sp>
      </p:grpSp>
      <p:sp>
        <p:nvSpPr>
          <p:cNvPr id="68" name="object 56"/>
          <p:cNvSpPr txBox="1"/>
          <p:nvPr/>
        </p:nvSpPr>
        <p:spPr>
          <a:xfrm>
            <a:off x="2700782" y="3609213"/>
            <a:ext cx="4303395" cy="452755"/>
          </a:xfrm>
          <a:prstGeom prst="rect">
            <a:avLst/>
          </a:prstGeom>
        </p:spPr>
        <p:txBody>
          <a:bodyPr vert="horz" wrap="square" lIns="0" tIns="12700" rIns="0" bIns="0" rtlCol="0">
            <a:spAutoFit/>
          </a:bodyPr>
          <a:lstStyle/>
          <a:p>
            <a:pPr marL="259079" marR="501650" indent="-173990">
              <a:lnSpc>
                <a:spcPct val="100000"/>
              </a:lnSpc>
              <a:spcBef>
                <a:spcPts val="100"/>
              </a:spcBef>
              <a:buFont typeface="Wingdings"/>
              <a:buChar char=""/>
              <a:tabLst>
                <a:tab pos="259079" algn="l"/>
              </a:tabLst>
            </a:pPr>
            <a:r>
              <a:rPr sz="1400" dirty="0">
                <a:latin typeface="Arial"/>
                <a:cs typeface="Arial"/>
              </a:rPr>
              <a:t>protect </a:t>
            </a:r>
            <a:r>
              <a:rPr sz="1400" b="1" spc="-5" dirty="0">
                <a:latin typeface="Arial"/>
                <a:cs typeface="Arial"/>
              </a:rPr>
              <a:t>the </a:t>
            </a:r>
            <a:r>
              <a:rPr sz="1400" b="1" dirty="0">
                <a:latin typeface="Arial"/>
                <a:cs typeface="Arial"/>
              </a:rPr>
              <a:t>interest </a:t>
            </a:r>
            <a:r>
              <a:rPr sz="1400" b="1" spc="-5" dirty="0">
                <a:latin typeface="Arial"/>
                <a:cs typeface="Arial"/>
              </a:rPr>
              <a:t>of consumers </a:t>
            </a:r>
            <a:r>
              <a:rPr sz="1400" dirty="0">
                <a:latin typeface="Arial"/>
                <a:cs typeface="Arial"/>
              </a:rPr>
              <a:t>in the</a:t>
            </a:r>
            <a:r>
              <a:rPr sz="1400" spc="-180" dirty="0">
                <a:latin typeface="Arial"/>
                <a:cs typeface="Arial"/>
              </a:rPr>
              <a:t> </a:t>
            </a:r>
            <a:r>
              <a:rPr sz="1400" spc="-5" dirty="0">
                <a:latin typeface="Arial"/>
                <a:cs typeface="Arial"/>
              </a:rPr>
              <a:t>RE  </a:t>
            </a:r>
            <a:r>
              <a:rPr sz="1400" dirty="0">
                <a:latin typeface="Arial"/>
                <a:cs typeface="Arial"/>
              </a:rPr>
              <a:t>sector</a:t>
            </a:r>
            <a:endParaRPr sz="1400">
              <a:latin typeface="Arial"/>
              <a:cs typeface="Arial"/>
            </a:endParaRPr>
          </a:p>
        </p:txBody>
      </p:sp>
      <p:grpSp>
        <p:nvGrpSpPr>
          <p:cNvPr id="69" name="object 57"/>
          <p:cNvGrpSpPr/>
          <p:nvPr/>
        </p:nvGrpSpPr>
        <p:grpSpPr>
          <a:xfrm>
            <a:off x="2688082" y="4232909"/>
            <a:ext cx="4328795" cy="543560"/>
            <a:chOff x="2688082" y="4232909"/>
            <a:chExt cx="4328795" cy="543560"/>
          </a:xfrm>
        </p:grpSpPr>
        <p:sp>
          <p:nvSpPr>
            <p:cNvPr id="70" name="object 58"/>
            <p:cNvSpPr/>
            <p:nvPr/>
          </p:nvSpPr>
          <p:spPr>
            <a:xfrm>
              <a:off x="2694432" y="4251959"/>
              <a:ext cx="4316095" cy="518159"/>
            </a:xfrm>
            <a:custGeom>
              <a:avLst/>
              <a:gdLst/>
              <a:ahLst/>
              <a:cxnLst/>
              <a:rect l="l" t="t" r="r" b="b"/>
              <a:pathLst>
                <a:path w="4316095" h="518160">
                  <a:moveTo>
                    <a:pt x="4315968" y="0"/>
                  </a:moveTo>
                  <a:lnTo>
                    <a:pt x="0" y="0"/>
                  </a:lnTo>
                  <a:lnTo>
                    <a:pt x="0" y="518159"/>
                  </a:lnTo>
                  <a:lnTo>
                    <a:pt x="4315968" y="518159"/>
                  </a:lnTo>
                  <a:lnTo>
                    <a:pt x="4315968" y="0"/>
                  </a:lnTo>
                  <a:close/>
                </a:path>
              </a:pathLst>
            </a:custGeom>
            <a:solidFill>
              <a:srgbClr val="D9ECF1"/>
            </a:solidFill>
          </p:spPr>
          <p:txBody>
            <a:bodyPr wrap="square" lIns="0" tIns="0" rIns="0" bIns="0" rtlCol="0"/>
            <a:lstStyle/>
            <a:p>
              <a:endParaRPr/>
            </a:p>
          </p:txBody>
        </p:sp>
        <p:sp>
          <p:nvSpPr>
            <p:cNvPr id="71" name="object 59"/>
            <p:cNvSpPr/>
            <p:nvPr/>
          </p:nvSpPr>
          <p:spPr>
            <a:xfrm>
              <a:off x="2694432" y="4232909"/>
              <a:ext cx="4316095" cy="543560"/>
            </a:xfrm>
            <a:custGeom>
              <a:avLst/>
              <a:gdLst/>
              <a:ahLst/>
              <a:cxnLst/>
              <a:rect l="l" t="t" r="r" b="b"/>
              <a:pathLst>
                <a:path w="4316095" h="543560">
                  <a:moveTo>
                    <a:pt x="0" y="0"/>
                  </a:moveTo>
                  <a:lnTo>
                    <a:pt x="0" y="543559"/>
                  </a:lnTo>
                </a:path>
                <a:path w="4316095" h="543560">
                  <a:moveTo>
                    <a:pt x="4315968" y="0"/>
                  </a:moveTo>
                  <a:lnTo>
                    <a:pt x="4315968" y="543559"/>
                  </a:lnTo>
                </a:path>
              </a:pathLst>
            </a:custGeom>
            <a:ln w="12700">
              <a:solidFill>
                <a:srgbClr val="FFFFFF"/>
              </a:solidFill>
            </a:ln>
          </p:spPr>
          <p:txBody>
            <a:bodyPr wrap="square" lIns="0" tIns="0" rIns="0" bIns="0" rtlCol="0"/>
            <a:lstStyle/>
            <a:p>
              <a:endParaRPr/>
            </a:p>
          </p:txBody>
        </p:sp>
        <p:sp>
          <p:nvSpPr>
            <p:cNvPr id="72" name="object 60"/>
            <p:cNvSpPr/>
            <p:nvPr/>
          </p:nvSpPr>
          <p:spPr>
            <a:xfrm>
              <a:off x="2688082" y="4232909"/>
              <a:ext cx="4328795" cy="38100"/>
            </a:xfrm>
            <a:custGeom>
              <a:avLst/>
              <a:gdLst/>
              <a:ahLst/>
              <a:cxnLst/>
              <a:rect l="l" t="t" r="r" b="b"/>
              <a:pathLst>
                <a:path w="4328795" h="38100">
                  <a:moveTo>
                    <a:pt x="0" y="38100"/>
                  </a:moveTo>
                  <a:lnTo>
                    <a:pt x="4328668" y="38100"/>
                  </a:lnTo>
                  <a:lnTo>
                    <a:pt x="4328668" y="0"/>
                  </a:lnTo>
                  <a:lnTo>
                    <a:pt x="0" y="0"/>
                  </a:lnTo>
                  <a:lnTo>
                    <a:pt x="0" y="38100"/>
                  </a:lnTo>
                  <a:close/>
                </a:path>
              </a:pathLst>
            </a:custGeom>
            <a:solidFill>
              <a:srgbClr val="FFFFFF"/>
            </a:solidFill>
          </p:spPr>
          <p:txBody>
            <a:bodyPr wrap="square" lIns="0" tIns="0" rIns="0" bIns="0" rtlCol="0"/>
            <a:lstStyle/>
            <a:p>
              <a:endParaRPr/>
            </a:p>
          </p:txBody>
        </p:sp>
        <p:sp>
          <p:nvSpPr>
            <p:cNvPr id="73" name="object 61"/>
            <p:cNvSpPr/>
            <p:nvPr/>
          </p:nvSpPr>
          <p:spPr>
            <a:xfrm>
              <a:off x="2688082" y="4770119"/>
              <a:ext cx="4328795" cy="0"/>
            </a:xfrm>
            <a:custGeom>
              <a:avLst/>
              <a:gdLst/>
              <a:ahLst/>
              <a:cxnLst/>
              <a:rect l="l" t="t" r="r" b="b"/>
              <a:pathLst>
                <a:path w="4328795">
                  <a:moveTo>
                    <a:pt x="0" y="0"/>
                  </a:moveTo>
                  <a:lnTo>
                    <a:pt x="4328668" y="0"/>
                  </a:lnTo>
                </a:path>
              </a:pathLst>
            </a:custGeom>
            <a:ln w="12700">
              <a:solidFill>
                <a:srgbClr val="FFFFFF"/>
              </a:solidFill>
            </a:ln>
          </p:spPr>
          <p:txBody>
            <a:bodyPr wrap="square" lIns="0" tIns="0" rIns="0" bIns="0" rtlCol="0"/>
            <a:lstStyle/>
            <a:p>
              <a:endParaRPr/>
            </a:p>
          </p:txBody>
        </p:sp>
      </p:grpSp>
      <p:sp>
        <p:nvSpPr>
          <p:cNvPr id="74" name="object 62"/>
          <p:cNvSpPr txBox="1"/>
          <p:nvPr/>
        </p:nvSpPr>
        <p:spPr>
          <a:xfrm>
            <a:off x="2700782" y="4280153"/>
            <a:ext cx="4303395" cy="452755"/>
          </a:xfrm>
          <a:prstGeom prst="rect">
            <a:avLst/>
          </a:prstGeom>
        </p:spPr>
        <p:txBody>
          <a:bodyPr vert="horz" wrap="square" lIns="0" tIns="12700" rIns="0" bIns="0" rtlCol="0">
            <a:spAutoFit/>
          </a:bodyPr>
          <a:lstStyle/>
          <a:p>
            <a:pPr marL="259079" marR="678815" indent="-173990">
              <a:lnSpc>
                <a:spcPct val="100000"/>
              </a:lnSpc>
              <a:spcBef>
                <a:spcPts val="100"/>
              </a:spcBef>
              <a:buFont typeface="Wingdings"/>
              <a:buChar char=""/>
              <a:tabLst>
                <a:tab pos="259079" algn="l"/>
              </a:tabLst>
            </a:pPr>
            <a:r>
              <a:rPr sz="1400" dirty="0">
                <a:latin typeface="Arial"/>
                <a:cs typeface="Arial"/>
              </a:rPr>
              <a:t>establish </a:t>
            </a:r>
            <a:r>
              <a:rPr sz="1400" b="1" dirty="0">
                <a:latin typeface="Arial"/>
                <a:cs typeface="Arial"/>
              </a:rPr>
              <a:t>an </a:t>
            </a:r>
            <a:r>
              <a:rPr sz="1400" b="1" spc="-5" dirty="0">
                <a:latin typeface="Arial"/>
                <a:cs typeface="Arial"/>
              </a:rPr>
              <a:t>adjudicating </a:t>
            </a:r>
            <a:r>
              <a:rPr sz="1400" b="1" dirty="0">
                <a:latin typeface="Arial"/>
                <a:cs typeface="Arial"/>
              </a:rPr>
              <a:t>mechanism</a:t>
            </a:r>
            <a:r>
              <a:rPr sz="1400" b="1" spc="-175" dirty="0">
                <a:latin typeface="Arial"/>
                <a:cs typeface="Arial"/>
              </a:rPr>
              <a:t> </a:t>
            </a:r>
            <a:r>
              <a:rPr sz="1400" b="1" spc="-5" dirty="0">
                <a:latin typeface="Arial"/>
                <a:cs typeface="Arial"/>
              </a:rPr>
              <a:t>for  speedy dispute</a:t>
            </a:r>
            <a:r>
              <a:rPr sz="1400" b="1" spc="-65" dirty="0">
                <a:latin typeface="Arial"/>
                <a:cs typeface="Arial"/>
              </a:rPr>
              <a:t> </a:t>
            </a:r>
            <a:r>
              <a:rPr sz="1400" b="1" dirty="0">
                <a:latin typeface="Arial"/>
                <a:cs typeface="Arial"/>
              </a:rPr>
              <a:t>redressal</a:t>
            </a:r>
            <a:endParaRPr sz="1400">
              <a:latin typeface="Arial"/>
              <a:cs typeface="Arial"/>
            </a:endParaRPr>
          </a:p>
        </p:txBody>
      </p:sp>
      <p:grpSp>
        <p:nvGrpSpPr>
          <p:cNvPr id="75" name="object 63"/>
          <p:cNvGrpSpPr/>
          <p:nvPr/>
        </p:nvGrpSpPr>
        <p:grpSpPr>
          <a:xfrm>
            <a:off x="2696082" y="2221229"/>
            <a:ext cx="4328795" cy="543560"/>
            <a:chOff x="2696082" y="2221229"/>
            <a:chExt cx="4328795" cy="543560"/>
          </a:xfrm>
        </p:grpSpPr>
        <p:sp>
          <p:nvSpPr>
            <p:cNvPr id="76" name="object 64"/>
            <p:cNvSpPr/>
            <p:nvPr/>
          </p:nvSpPr>
          <p:spPr>
            <a:xfrm>
              <a:off x="2702432" y="2221229"/>
              <a:ext cx="4316095" cy="543560"/>
            </a:xfrm>
            <a:custGeom>
              <a:avLst/>
              <a:gdLst/>
              <a:ahLst/>
              <a:cxnLst/>
              <a:rect l="l" t="t" r="r" b="b"/>
              <a:pathLst>
                <a:path w="4316095" h="543560">
                  <a:moveTo>
                    <a:pt x="0" y="0"/>
                  </a:moveTo>
                  <a:lnTo>
                    <a:pt x="0" y="543560"/>
                  </a:lnTo>
                </a:path>
                <a:path w="4316095" h="543560">
                  <a:moveTo>
                    <a:pt x="4315968" y="0"/>
                  </a:moveTo>
                  <a:lnTo>
                    <a:pt x="4315968" y="543560"/>
                  </a:lnTo>
                </a:path>
              </a:pathLst>
            </a:custGeom>
            <a:ln w="12700">
              <a:solidFill>
                <a:srgbClr val="FFFFFF"/>
              </a:solidFill>
            </a:ln>
          </p:spPr>
          <p:txBody>
            <a:bodyPr wrap="square" lIns="0" tIns="0" rIns="0" bIns="0" rtlCol="0"/>
            <a:lstStyle/>
            <a:p>
              <a:endParaRPr/>
            </a:p>
          </p:txBody>
        </p:sp>
        <p:sp>
          <p:nvSpPr>
            <p:cNvPr id="77" name="object 65"/>
            <p:cNvSpPr/>
            <p:nvPr/>
          </p:nvSpPr>
          <p:spPr>
            <a:xfrm>
              <a:off x="2696082" y="2221229"/>
              <a:ext cx="4328795" cy="38100"/>
            </a:xfrm>
            <a:custGeom>
              <a:avLst/>
              <a:gdLst/>
              <a:ahLst/>
              <a:cxnLst/>
              <a:rect l="l" t="t" r="r" b="b"/>
              <a:pathLst>
                <a:path w="4328795" h="38100">
                  <a:moveTo>
                    <a:pt x="0" y="38100"/>
                  </a:moveTo>
                  <a:lnTo>
                    <a:pt x="4328668" y="38100"/>
                  </a:lnTo>
                  <a:lnTo>
                    <a:pt x="4328668" y="0"/>
                  </a:lnTo>
                  <a:lnTo>
                    <a:pt x="0" y="0"/>
                  </a:lnTo>
                  <a:lnTo>
                    <a:pt x="0" y="38100"/>
                  </a:lnTo>
                  <a:close/>
                </a:path>
              </a:pathLst>
            </a:custGeom>
            <a:solidFill>
              <a:srgbClr val="FFFFFF"/>
            </a:solidFill>
          </p:spPr>
          <p:txBody>
            <a:bodyPr wrap="square" lIns="0" tIns="0" rIns="0" bIns="0" rtlCol="0"/>
            <a:lstStyle/>
            <a:p>
              <a:endParaRPr/>
            </a:p>
          </p:txBody>
        </p:sp>
        <p:sp>
          <p:nvSpPr>
            <p:cNvPr id="78" name="object 66"/>
            <p:cNvSpPr/>
            <p:nvPr/>
          </p:nvSpPr>
          <p:spPr>
            <a:xfrm>
              <a:off x="2696082" y="2758439"/>
              <a:ext cx="4328795" cy="0"/>
            </a:xfrm>
            <a:custGeom>
              <a:avLst/>
              <a:gdLst/>
              <a:ahLst/>
              <a:cxnLst/>
              <a:rect l="l" t="t" r="r" b="b"/>
              <a:pathLst>
                <a:path w="4328795">
                  <a:moveTo>
                    <a:pt x="0" y="0"/>
                  </a:moveTo>
                  <a:lnTo>
                    <a:pt x="4328668" y="0"/>
                  </a:lnTo>
                </a:path>
              </a:pathLst>
            </a:custGeom>
            <a:ln w="12700">
              <a:solidFill>
                <a:srgbClr val="FFFFFF"/>
              </a:solidFill>
            </a:ln>
          </p:spPr>
          <p:txBody>
            <a:bodyPr wrap="square" lIns="0" tIns="0" rIns="0" bIns="0" rtlCol="0"/>
            <a:lstStyle/>
            <a:p>
              <a:endParaRPr/>
            </a:p>
          </p:txBody>
        </p:sp>
      </p:grpSp>
      <p:sp>
        <p:nvSpPr>
          <p:cNvPr id="79" name="object 67"/>
          <p:cNvSpPr txBox="1"/>
          <p:nvPr/>
        </p:nvSpPr>
        <p:spPr>
          <a:xfrm>
            <a:off x="2708782" y="2259329"/>
            <a:ext cx="4303395" cy="492759"/>
          </a:xfrm>
          <a:prstGeom prst="rect">
            <a:avLst/>
          </a:prstGeom>
          <a:solidFill>
            <a:srgbClr val="D9ECF1"/>
          </a:solidFill>
        </p:spPr>
        <p:txBody>
          <a:bodyPr vert="horz" wrap="square" lIns="0" tIns="21590" rIns="0" bIns="0" rtlCol="0">
            <a:spAutoFit/>
          </a:bodyPr>
          <a:lstStyle/>
          <a:p>
            <a:pPr marL="259079" marR="201295" indent="-173990">
              <a:lnSpc>
                <a:spcPct val="100000"/>
              </a:lnSpc>
              <a:spcBef>
                <a:spcPts val="170"/>
              </a:spcBef>
              <a:buFont typeface="Wingdings"/>
              <a:buChar char=""/>
              <a:tabLst>
                <a:tab pos="259715" algn="l"/>
              </a:tabLst>
            </a:pPr>
            <a:r>
              <a:rPr sz="1400" b="1" spc="-5" dirty="0">
                <a:latin typeface="Arial"/>
                <a:cs typeface="Arial"/>
              </a:rPr>
              <a:t>establish Real </a:t>
            </a:r>
            <a:r>
              <a:rPr sz="1400" b="1" dirty="0">
                <a:latin typeface="Arial"/>
                <a:cs typeface="Arial"/>
              </a:rPr>
              <a:t>Estate </a:t>
            </a:r>
            <a:r>
              <a:rPr sz="1400" b="1" spc="-5" dirty="0">
                <a:latin typeface="Arial"/>
                <a:cs typeface="Arial"/>
              </a:rPr>
              <a:t>Regulatory </a:t>
            </a:r>
            <a:r>
              <a:rPr sz="1400" b="1" spc="-10" dirty="0">
                <a:latin typeface="Arial"/>
                <a:cs typeface="Arial"/>
              </a:rPr>
              <a:t>Authority</a:t>
            </a:r>
            <a:r>
              <a:rPr sz="1400" b="1" spc="-114" dirty="0">
                <a:latin typeface="Arial"/>
                <a:cs typeface="Arial"/>
              </a:rPr>
              <a:t> </a:t>
            </a:r>
            <a:r>
              <a:rPr sz="1400" dirty="0">
                <a:latin typeface="Arial"/>
                <a:cs typeface="Arial"/>
              </a:rPr>
              <a:t>for  regulation/ promotion of </a:t>
            </a:r>
            <a:r>
              <a:rPr sz="1400" spc="-5" dirty="0">
                <a:latin typeface="Arial"/>
                <a:cs typeface="Arial"/>
              </a:rPr>
              <a:t>RE</a:t>
            </a:r>
            <a:r>
              <a:rPr sz="1400" spc="-105" dirty="0">
                <a:latin typeface="Arial"/>
                <a:cs typeface="Arial"/>
              </a:rPr>
              <a:t> </a:t>
            </a:r>
            <a:r>
              <a:rPr sz="1400" dirty="0">
                <a:latin typeface="Arial"/>
                <a:cs typeface="Arial"/>
              </a:rPr>
              <a:t>sector</a:t>
            </a:r>
            <a:endParaRPr sz="1400">
              <a:latin typeface="Arial"/>
              <a:cs typeface="Arial"/>
            </a:endParaRPr>
          </a:p>
        </p:txBody>
      </p:sp>
      <p:grpSp>
        <p:nvGrpSpPr>
          <p:cNvPr id="83" name="object 71"/>
          <p:cNvGrpSpPr/>
          <p:nvPr/>
        </p:nvGrpSpPr>
        <p:grpSpPr>
          <a:xfrm>
            <a:off x="2696082" y="4918709"/>
            <a:ext cx="4321175" cy="756920"/>
            <a:chOff x="2696082" y="4918709"/>
            <a:chExt cx="4321175" cy="756920"/>
          </a:xfrm>
        </p:grpSpPr>
        <p:sp>
          <p:nvSpPr>
            <p:cNvPr id="84" name="object 72"/>
            <p:cNvSpPr/>
            <p:nvPr/>
          </p:nvSpPr>
          <p:spPr>
            <a:xfrm>
              <a:off x="2702432" y="4937759"/>
              <a:ext cx="4308475" cy="731520"/>
            </a:xfrm>
            <a:custGeom>
              <a:avLst/>
              <a:gdLst/>
              <a:ahLst/>
              <a:cxnLst/>
              <a:rect l="l" t="t" r="r" b="b"/>
              <a:pathLst>
                <a:path w="4308475" h="731520">
                  <a:moveTo>
                    <a:pt x="4307967" y="0"/>
                  </a:moveTo>
                  <a:lnTo>
                    <a:pt x="0" y="0"/>
                  </a:lnTo>
                  <a:lnTo>
                    <a:pt x="0" y="731519"/>
                  </a:lnTo>
                  <a:lnTo>
                    <a:pt x="4307967" y="731519"/>
                  </a:lnTo>
                  <a:lnTo>
                    <a:pt x="4307967" y="0"/>
                  </a:lnTo>
                  <a:close/>
                </a:path>
              </a:pathLst>
            </a:custGeom>
            <a:solidFill>
              <a:srgbClr val="D9ECF1"/>
            </a:solidFill>
          </p:spPr>
          <p:txBody>
            <a:bodyPr wrap="square" lIns="0" tIns="0" rIns="0" bIns="0" rtlCol="0"/>
            <a:lstStyle/>
            <a:p>
              <a:endParaRPr/>
            </a:p>
          </p:txBody>
        </p:sp>
        <p:sp>
          <p:nvSpPr>
            <p:cNvPr id="85" name="object 73"/>
            <p:cNvSpPr/>
            <p:nvPr/>
          </p:nvSpPr>
          <p:spPr>
            <a:xfrm>
              <a:off x="2702432" y="4918709"/>
              <a:ext cx="4308475" cy="756920"/>
            </a:xfrm>
            <a:custGeom>
              <a:avLst/>
              <a:gdLst/>
              <a:ahLst/>
              <a:cxnLst/>
              <a:rect l="l" t="t" r="r" b="b"/>
              <a:pathLst>
                <a:path w="4308475" h="756920">
                  <a:moveTo>
                    <a:pt x="0" y="0"/>
                  </a:moveTo>
                  <a:lnTo>
                    <a:pt x="0" y="756919"/>
                  </a:lnTo>
                </a:path>
                <a:path w="4308475" h="756920">
                  <a:moveTo>
                    <a:pt x="4307967" y="0"/>
                  </a:moveTo>
                  <a:lnTo>
                    <a:pt x="4307967" y="756919"/>
                  </a:lnTo>
                </a:path>
              </a:pathLst>
            </a:custGeom>
            <a:ln w="12700">
              <a:solidFill>
                <a:srgbClr val="FFFFFF"/>
              </a:solidFill>
            </a:ln>
          </p:spPr>
          <p:txBody>
            <a:bodyPr wrap="square" lIns="0" tIns="0" rIns="0" bIns="0" rtlCol="0"/>
            <a:lstStyle/>
            <a:p>
              <a:endParaRPr/>
            </a:p>
          </p:txBody>
        </p:sp>
        <p:sp>
          <p:nvSpPr>
            <p:cNvPr id="86" name="object 74"/>
            <p:cNvSpPr/>
            <p:nvPr/>
          </p:nvSpPr>
          <p:spPr>
            <a:xfrm>
              <a:off x="2696082" y="4918709"/>
              <a:ext cx="4321175" cy="38100"/>
            </a:xfrm>
            <a:custGeom>
              <a:avLst/>
              <a:gdLst/>
              <a:ahLst/>
              <a:cxnLst/>
              <a:rect l="l" t="t" r="r" b="b"/>
              <a:pathLst>
                <a:path w="4321175" h="38100">
                  <a:moveTo>
                    <a:pt x="0" y="38100"/>
                  </a:moveTo>
                  <a:lnTo>
                    <a:pt x="4320667" y="38100"/>
                  </a:lnTo>
                  <a:lnTo>
                    <a:pt x="4320667" y="0"/>
                  </a:lnTo>
                  <a:lnTo>
                    <a:pt x="0" y="0"/>
                  </a:lnTo>
                  <a:lnTo>
                    <a:pt x="0" y="38100"/>
                  </a:lnTo>
                  <a:close/>
                </a:path>
              </a:pathLst>
            </a:custGeom>
            <a:solidFill>
              <a:srgbClr val="FFFFFF"/>
            </a:solidFill>
          </p:spPr>
          <p:txBody>
            <a:bodyPr wrap="square" lIns="0" tIns="0" rIns="0" bIns="0" rtlCol="0"/>
            <a:lstStyle/>
            <a:p>
              <a:endParaRPr/>
            </a:p>
          </p:txBody>
        </p:sp>
        <p:sp>
          <p:nvSpPr>
            <p:cNvPr id="87" name="object 75"/>
            <p:cNvSpPr/>
            <p:nvPr/>
          </p:nvSpPr>
          <p:spPr>
            <a:xfrm>
              <a:off x="2696082" y="5669279"/>
              <a:ext cx="4321175" cy="0"/>
            </a:xfrm>
            <a:custGeom>
              <a:avLst/>
              <a:gdLst/>
              <a:ahLst/>
              <a:cxnLst/>
              <a:rect l="l" t="t" r="r" b="b"/>
              <a:pathLst>
                <a:path w="4321175">
                  <a:moveTo>
                    <a:pt x="0" y="0"/>
                  </a:moveTo>
                  <a:lnTo>
                    <a:pt x="4320667" y="0"/>
                  </a:lnTo>
                </a:path>
              </a:pathLst>
            </a:custGeom>
            <a:ln w="12700">
              <a:solidFill>
                <a:srgbClr val="FFFFFF"/>
              </a:solidFill>
            </a:ln>
          </p:spPr>
          <p:txBody>
            <a:bodyPr wrap="square" lIns="0" tIns="0" rIns="0" bIns="0" rtlCol="0"/>
            <a:lstStyle/>
            <a:p>
              <a:endParaRPr/>
            </a:p>
          </p:txBody>
        </p:sp>
      </p:grpSp>
      <p:sp>
        <p:nvSpPr>
          <p:cNvPr id="88" name="object 76"/>
          <p:cNvSpPr txBox="1"/>
          <p:nvPr/>
        </p:nvSpPr>
        <p:spPr>
          <a:xfrm>
            <a:off x="2708782" y="4965953"/>
            <a:ext cx="4295775" cy="666750"/>
          </a:xfrm>
          <a:prstGeom prst="rect">
            <a:avLst/>
          </a:prstGeom>
        </p:spPr>
        <p:txBody>
          <a:bodyPr vert="horz" wrap="square" lIns="0" tIns="12700" rIns="0" bIns="0" rtlCol="0">
            <a:spAutoFit/>
          </a:bodyPr>
          <a:lstStyle/>
          <a:p>
            <a:pPr marL="259079" marR="94615" indent="-173990">
              <a:lnSpc>
                <a:spcPct val="100000"/>
              </a:lnSpc>
              <a:spcBef>
                <a:spcPts val="100"/>
              </a:spcBef>
              <a:buFont typeface="Wingdings"/>
              <a:buChar char=""/>
              <a:tabLst>
                <a:tab pos="259715" algn="l"/>
              </a:tabLst>
            </a:pPr>
            <a:r>
              <a:rPr sz="1400" b="1" spc="-5" dirty="0">
                <a:latin typeface="Arial"/>
                <a:cs typeface="Arial"/>
              </a:rPr>
              <a:t>establish the </a:t>
            </a:r>
            <a:r>
              <a:rPr sz="1400" b="1" spc="-10" dirty="0">
                <a:latin typeface="Arial"/>
                <a:cs typeface="Arial"/>
              </a:rPr>
              <a:t>Appellate </a:t>
            </a:r>
            <a:r>
              <a:rPr sz="1400" b="1" spc="-15" dirty="0">
                <a:latin typeface="Arial"/>
                <a:cs typeface="Arial"/>
              </a:rPr>
              <a:t>Tribunal </a:t>
            </a:r>
            <a:r>
              <a:rPr sz="1400" dirty="0">
                <a:latin typeface="Arial"/>
                <a:cs typeface="Arial"/>
              </a:rPr>
              <a:t>to hear</a:t>
            </a:r>
            <a:r>
              <a:rPr sz="1400" spc="-114" dirty="0">
                <a:latin typeface="Arial"/>
                <a:cs typeface="Arial"/>
              </a:rPr>
              <a:t> </a:t>
            </a:r>
            <a:r>
              <a:rPr sz="1400" dirty="0">
                <a:latin typeface="Arial"/>
                <a:cs typeface="Arial"/>
              </a:rPr>
              <a:t>appeals  from decisions, directions or orders of the </a:t>
            </a:r>
            <a:r>
              <a:rPr sz="1400" spc="-5" dirty="0">
                <a:latin typeface="Arial"/>
                <a:cs typeface="Arial"/>
              </a:rPr>
              <a:t>Real  </a:t>
            </a:r>
            <a:r>
              <a:rPr sz="1400" dirty="0">
                <a:latin typeface="Arial"/>
                <a:cs typeface="Arial"/>
              </a:rPr>
              <a:t>Estate Regulatory</a:t>
            </a:r>
            <a:r>
              <a:rPr sz="1400" spc="-160" dirty="0">
                <a:latin typeface="Arial"/>
                <a:cs typeface="Arial"/>
              </a:rPr>
              <a:t> </a:t>
            </a:r>
            <a:r>
              <a:rPr sz="1400" dirty="0">
                <a:latin typeface="Arial"/>
                <a:cs typeface="Arial"/>
              </a:rPr>
              <a:t>Authority</a:t>
            </a:r>
            <a:endParaRPr sz="1400">
              <a:latin typeface="Arial"/>
              <a:cs typeface="Arial"/>
            </a:endParaRPr>
          </a:p>
        </p:txBody>
      </p:sp>
      <p:sp>
        <p:nvSpPr>
          <p:cNvPr id="89" name="object 77"/>
          <p:cNvSpPr/>
          <p:nvPr/>
        </p:nvSpPr>
        <p:spPr>
          <a:xfrm>
            <a:off x="2513076" y="2438400"/>
            <a:ext cx="121920" cy="3505200"/>
          </a:xfrm>
          <a:custGeom>
            <a:avLst/>
            <a:gdLst/>
            <a:ahLst/>
            <a:cxnLst/>
            <a:rect l="l" t="t" r="r" b="b"/>
            <a:pathLst>
              <a:path w="121919" h="3505200">
                <a:moveTo>
                  <a:pt x="121919" y="3505200"/>
                </a:moveTo>
                <a:lnTo>
                  <a:pt x="98196" y="3504401"/>
                </a:lnTo>
                <a:lnTo>
                  <a:pt x="78819" y="3502225"/>
                </a:lnTo>
                <a:lnTo>
                  <a:pt x="65752" y="3498995"/>
                </a:lnTo>
                <a:lnTo>
                  <a:pt x="60960" y="3495040"/>
                </a:lnTo>
                <a:lnTo>
                  <a:pt x="60960" y="1762760"/>
                </a:lnTo>
                <a:lnTo>
                  <a:pt x="56167" y="1758815"/>
                </a:lnTo>
                <a:lnTo>
                  <a:pt x="43100" y="1755584"/>
                </a:lnTo>
                <a:lnTo>
                  <a:pt x="23723" y="1753401"/>
                </a:lnTo>
                <a:lnTo>
                  <a:pt x="0" y="1752600"/>
                </a:lnTo>
                <a:lnTo>
                  <a:pt x="23723" y="1751798"/>
                </a:lnTo>
                <a:lnTo>
                  <a:pt x="43100" y="1749615"/>
                </a:lnTo>
                <a:lnTo>
                  <a:pt x="56167" y="1746384"/>
                </a:lnTo>
                <a:lnTo>
                  <a:pt x="60960" y="1742439"/>
                </a:lnTo>
                <a:lnTo>
                  <a:pt x="60960" y="10160"/>
                </a:lnTo>
                <a:lnTo>
                  <a:pt x="65752" y="6215"/>
                </a:lnTo>
                <a:lnTo>
                  <a:pt x="78819" y="2984"/>
                </a:lnTo>
                <a:lnTo>
                  <a:pt x="98196" y="801"/>
                </a:lnTo>
                <a:lnTo>
                  <a:pt x="121919" y="0"/>
                </a:lnTo>
              </a:path>
            </a:pathLst>
          </a:custGeom>
          <a:ln w="6095">
            <a:solidFill>
              <a:srgbClr val="5B9BD4"/>
            </a:solidFill>
          </a:ln>
        </p:spPr>
        <p:txBody>
          <a:bodyPr wrap="square" lIns="0" tIns="0" rIns="0" bIns="0" rtlCol="0"/>
          <a:lstStyle/>
          <a:p>
            <a:endParaRPr/>
          </a:p>
        </p:txBody>
      </p:sp>
      <p:grpSp>
        <p:nvGrpSpPr>
          <p:cNvPr id="90" name="object 78"/>
          <p:cNvGrpSpPr/>
          <p:nvPr/>
        </p:nvGrpSpPr>
        <p:grpSpPr>
          <a:xfrm>
            <a:off x="2688082" y="5772150"/>
            <a:ext cx="4328795" cy="543560"/>
            <a:chOff x="2688082" y="5772150"/>
            <a:chExt cx="4328795" cy="543560"/>
          </a:xfrm>
        </p:grpSpPr>
        <p:sp>
          <p:nvSpPr>
            <p:cNvPr id="91" name="object 79"/>
            <p:cNvSpPr/>
            <p:nvPr/>
          </p:nvSpPr>
          <p:spPr>
            <a:xfrm>
              <a:off x="2694432" y="5791200"/>
              <a:ext cx="4316095" cy="518159"/>
            </a:xfrm>
            <a:custGeom>
              <a:avLst/>
              <a:gdLst/>
              <a:ahLst/>
              <a:cxnLst/>
              <a:rect l="l" t="t" r="r" b="b"/>
              <a:pathLst>
                <a:path w="4316095" h="518160">
                  <a:moveTo>
                    <a:pt x="4315968" y="0"/>
                  </a:moveTo>
                  <a:lnTo>
                    <a:pt x="0" y="0"/>
                  </a:lnTo>
                  <a:lnTo>
                    <a:pt x="0" y="518159"/>
                  </a:lnTo>
                  <a:lnTo>
                    <a:pt x="4315968" y="518159"/>
                  </a:lnTo>
                  <a:lnTo>
                    <a:pt x="4315968" y="0"/>
                  </a:lnTo>
                  <a:close/>
                </a:path>
              </a:pathLst>
            </a:custGeom>
            <a:solidFill>
              <a:srgbClr val="D9ECF1"/>
            </a:solidFill>
          </p:spPr>
          <p:txBody>
            <a:bodyPr wrap="square" lIns="0" tIns="0" rIns="0" bIns="0" rtlCol="0"/>
            <a:lstStyle/>
            <a:p>
              <a:endParaRPr/>
            </a:p>
          </p:txBody>
        </p:sp>
        <p:sp>
          <p:nvSpPr>
            <p:cNvPr id="92" name="object 80"/>
            <p:cNvSpPr/>
            <p:nvPr/>
          </p:nvSpPr>
          <p:spPr>
            <a:xfrm>
              <a:off x="2694432" y="5772150"/>
              <a:ext cx="4316095" cy="543560"/>
            </a:xfrm>
            <a:custGeom>
              <a:avLst/>
              <a:gdLst/>
              <a:ahLst/>
              <a:cxnLst/>
              <a:rect l="l" t="t" r="r" b="b"/>
              <a:pathLst>
                <a:path w="4316095" h="543560">
                  <a:moveTo>
                    <a:pt x="0" y="0"/>
                  </a:moveTo>
                  <a:lnTo>
                    <a:pt x="0" y="543560"/>
                  </a:lnTo>
                </a:path>
                <a:path w="4316095" h="543560">
                  <a:moveTo>
                    <a:pt x="4315968" y="0"/>
                  </a:moveTo>
                  <a:lnTo>
                    <a:pt x="4315968" y="543560"/>
                  </a:lnTo>
                </a:path>
              </a:pathLst>
            </a:custGeom>
            <a:ln w="12700">
              <a:solidFill>
                <a:srgbClr val="FFFFFF"/>
              </a:solidFill>
            </a:ln>
          </p:spPr>
          <p:txBody>
            <a:bodyPr wrap="square" lIns="0" tIns="0" rIns="0" bIns="0" rtlCol="0"/>
            <a:lstStyle/>
            <a:p>
              <a:endParaRPr/>
            </a:p>
          </p:txBody>
        </p:sp>
        <p:sp>
          <p:nvSpPr>
            <p:cNvPr id="93" name="object 81"/>
            <p:cNvSpPr/>
            <p:nvPr/>
          </p:nvSpPr>
          <p:spPr>
            <a:xfrm>
              <a:off x="2688082" y="5772150"/>
              <a:ext cx="4328795" cy="38100"/>
            </a:xfrm>
            <a:custGeom>
              <a:avLst/>
              <a:gdLst/>
              <a:ahLst/>
              <a:cxnLst/>
              <a:rect l="l" t="t" r="r" b="b"/>
              <a:pathLst>
                <a:path w="4328795" h="38100">
                  <a:moveTo>
                    <a:pt x="0" y="38100"/>
                  </a:moveTo>
                  <a:lnTo>
                    <a:pt x="4328668" y="38100"/>
                  </a:lnTo>
                  <a:lnTo>
                    <a:pt x="4328668" y="0"/>
                  </a:lnTo>
                  <a:lnTo>
                    <a:pt x="0" y="0"/>
                  </a:lnTo>
                  <a:lnTo>
                    <a:pt x="0" y="38100"/>
                  </a:lnTo>
                  <a:close/>
                </a:path>
              </a:pathLst>
            </a:custGeom>
            <a:solidFill>
              <a:srgbClr val="FFFFFF"/>
            </a:solidFill>
          </p:spPr>
          <p:txBody>
            <a:bodyPr wrap="square" lIns="0" tIns="0" rIns="0" bIns="0" rtlCol="0"/>
            <a:lstStyle/>
            <a:p>
              <a:endParaRPr/>
            </a:p>
          </p:txBody>
        </p:sp>
        <p:sp>
          <p:nvSpPr>
            <p:cNvPr id="94" name="object 82"/>
            <p:cNvSpPr/>
            <p:nvPr/>
          </p:nvSpPr>
          <p:spPr>
            <a:xfrm>
              <a:off x="2688082" y="6309359"/>
              <a:ext cx="4328795" cy="0"/>
            </a:xfrm>
            <a:custGeom>
              <a:avLst/>
              <a:gdLst/>
              <a:ahLst/>
              <a:cxnLst/>
              <a:rect l="l" t="t" r="r" b="b"/>
              <a:pathLst>
                <a:path w="4328795">
                  <a:moveTo>
                    <a:pt x="0" y="0"/>
                  </a:moveTo>
                  <a:lnTo>
                    <a:pt x="4328668" y="0"/>
                  </a:lnTo>
                </a:path>
              </a:pathLst>
            </a:custGeom>
            <a:ln w="12700">
              <a:solidFill>
                <a:srgbClr val="FFFFFF"/>
              </a:solidFill>
            </a:ln>
          </p:spPr>
          <p:txBody>
            <a:bodyPr wrap="square" lIns="0" tIns="0" rIns="0" bIns="0" rtlCol="0"/>
            <a:lstStyle/>
            <a:p>
              <a:endParaRPr/>
            </a:p>
          </p:txBody>
        </p:sp>
      </p:grpSp>
      <p:sp>
        <p:nvSpPr>
          <p:cNvPr id="95" name="object 83"/>
          <p:cNvSpPr txBox="1"/>
          <p:nvPr/>
        </p:nvSpPr>
        <p:spPr>
          <a:xfrm>
            <a:off x="2700782" y="5819647"/>
            <a:ext cx="4303395" cy="452755"/>
          </a:xfrm>
          <a:prstGeom prst="rect">
            <a:avLst/>
          </a:prstGeom>
        </p:spPr>
        <p:txBody>
          <a:bodyPr vert="horz" wrap="square" lIns="0" tIns="12700" rIns="0" bIns="0" rtlCol="0">
            <a:spAutoFit/>
          </a:bodyPr>
          <a:lstStyle/>
          <a:p>
            <a:pPr marL="259079" marR="263525" indent="-173990">
              <a:lnSpc>
                <a:spcPct val="100000"/>
              </a:lnSpc>
              <a:spcBef>
                <a:spcPts val="100"/>
              </a:spcBef>
              <a:buFont typeface="Wingdings"/>
              <a:buChar char=""/>
              <a:tabLst>
                <a:tab pos="259079" algn="l"/>
              </a:tabLst>
            </a:pPr>
            <a:r>
              <a:rPr sz="1400" dirty="0">
                <a:latin typeface="Arial"/>
                <a:cs typeface="Arial"/>
              </a:rPr>
              <a:t>for </a:t>
            </a:r>
            <a:r>
              <a:rPr sz="1400" b="1" dirty="0">
                <a:latin typeface="Arial"/>
                <a:cs typeface="Arial"/>
              </a:rPr>
              <a:t>matters </a:t>
            </a:r>
            <a:r>
              <a:rPr sz="1400" b="1" spc="-5" dirty="0">
                <a:latin typeface="Arial"/>
                <a:cs typeface="Arial"/>
              </a:rPr>
              <a:t>connected therewith or</a:t>
            </a:r>
            <a:r>
              <a:rPr sz="1400" b="1" spc="-114" dirty="0">
                <a:latin typeface="Arial"/>
                <a:cs typeface="Arial"/>
              </a:rPr>
              <a:t> </a:t>
            </a:r>
            <a:r>
              <a:rPr sz="1400" b="1" spc="-5" dirty="0">
                <a:latin typeface="Arial"/>
                <a:cs typeface="Arial"/>
              </a:rPr>
              <a:t>incidental  </a:t>
            </a:r>
            <a:r>
              <a:rPr sz="1400" b="1" dirty="0">
                <a:latin typeface="Arial"/>
                <a:cs typeface="Arial"/>
              </a:rPr>
              <a:t>thereto</a:t>
            </a:r>
            <a:endParaRPr sz="1400">
              <a:latin typeface="Arial"/>
              <a:cs typeface="Arial"/>
            </a:endParaRPr>
          </a:p>
        </p:txBody>
      </p:sp>
      <p:grpSp>
        <p:nvGrpSpPr>
          <p:cNvPr id="96" name="object 84"/>
          <p:cNvGrpSpPr/>
          <p:nvPr/>
        </p:nvGrpSpPr>
        <p:grpSpPr>
          <a:xfrm>
            <a:off x="7080250" y="3394709"/>
            <a:ext cx="1585595" cy="1074420"/>
            <a:chOff x="7080250" y="3394709"/>
            <a:chExt cx="1585595" cy="1074420"/>
          </a:xfrm>
        </p:grpSpPr>
        <p:sp>
          <p:nvSpPr>
            <p:cNvPr id="97" name="object 85"/>
            <p:cNvSpPr/>
            <p:nvPr/>
          </p:nvSpPr>
          <p:spPr>
            <a:xfrm>
              <a:off x="7086600" y="3394709"/>
              <a:ext cx="1572895" cy="1074420"/>
            </a:xfrm>
            <a:custGeom>
              <a:avLst/>
              <a:gdLst/>
              <a:ahLst/>
              <a:cxnLst/>
              <a:rect l="l" t="t" r="r" b="b"/>
              <a:pathLst>
                <a:path w="1572895" h="1074420">
                  <a:moveTo>
                    <a:pt x="0" y="0"/>
                  </a:moveTo>
                  <a:lnTo>
                    <a:pt x="0" y="1073912"/>
                  </a:lnTo>
                </a:path>
                <a:path w="1572895" h="1074420">
                  <a:moveTo>
                    <a:pt x="1572768" y="0"/>
                  </a:moveTo>
                  <a:lnTo>
                    <a:pt x="1572768" y="1073912"/>
                  </a:lnTo>
                </a:path>
              </a:pathLst>
            </a:custGeom>
            <a:ln w="12700">
              <a:solidFill>
                <a:srgbClr val="FFFFFF"/>
              </a:solidFill>
            </a:ln>
          </p:spPr>
          <p:txBody>
            <a:bodyPr wrap="square" lIns="0" tIns="0" rIns="0" bIns="0" rtlCol="0"/>
            <a:lstStyle/>
            <a:p>
              <a:endParaRPr/>
            </a:p>
          </p:txBody>
        </p:sp>
        <p:sp>
          <p:nvSpPr>
            <p:cNvPr id="98" name="object 86"/>
            <p:cNvSpPr/>
            <p:nvPr/>
          </p:nvSpPr>
          <p:spPr>
            <a:xfrm>
              <a:off x="7080250" y="3394709"/>
              <a:ext cx="1585595" cy="38100"/>
            </a:xfrm>
            <a:custGeom>
              <a:avLst/>
              <a:gdLst/>
              <a:ahLst/>
              <a:cxnLst/>
              <a:rect l="l" t="t" r="r" b="b"/>
              <a:pathLst>
                <a:path w="1585595" h="38100">
                  <a:moveTo>
                    <a:pt x="0" y="38100"/>
                  </a:moveTo>
                  <a:lnTo>
                    <a:pt x="1585468" y="38100"/>
                  </a:lnTo>
                  <a:lnTo>
                    <a:pt x="1585468" y="0"/>
                  </a:lnTo>
                  <a:lnTo>
                    <a:pt x="0" y="0"/>
                  </a:lnTo>
                  <a:lnTo>
                    <a:pt x="0" y="38100"/>
                  </a:lnTo>
                  <a:close/>
                </a:path>
              </a:pathLst>
            </a:custGeom>
            <a:solidFill>
              <a:srgbClr val="FFFFFF"/>
            </a:solidFill>
          </p:spPr>
          <p:txBody>
            <a:bodyPr wrap="square" lIns="0" tIns="0" rIns="0" bIns="0" rtlCol="0"/>
            <a:lstStyle/>
            <a:p>
              <a:endParaRPr/>
            </a:p>
          </p:txBody>
        </p:sp>
        <p:sp>
          <p:nvSpPr>
            <p:cNvPr id="99" name="object 87"/>
            <p:cNvSpPr/>
            <p:nvPr/>
          </p:nvSpPr>
          <p:spPr>
            <a:xfrm>
              <a:off x="7080250" y="4462271"/>
              <a:ext cx="1585595" cy="0"/>
            </a:xfrm>
            <a:custGeom>
              <a:avLst/>
              <a:gdLst/>
              <a:ahLst/>
              <a:cxnLst/>
              <a:rect l="l" t="t" r="r" b="b"/>
              <a:pathLst>
                <a:path w="1585595">
                  <a:moveTo>
                    <a:pt x="0" y="0"/>
                  </a:moveTo>
                  <a:lnTo>
                    <a:pt x="1585468" y="0"/>
                  </a:lnTo>
                </a:path>
              </a:pathLst>
            </a:custGeom>
            <a:ln w="12700">
              <a:solidFill>
                <a:srgbClr val="FFFFFF"/>
              </a:solidFill>
            </a:ln>
          </p:spPr>
          <p:txBody>
            <a:bodyPr wrap="square" lIns="0" tIns="0" rIns="0" bIns="0" rtlCol="0"/>
            <a:lstStyle/>
            <a:p>
              <a:endParaRPr/>
            </a:p>
          </p:txBody>
        </p:sp>
      </p:grpSp>
      <p:sp>
        <p:nvSpPr>
          <p:cNvPr id="100" name="object 88"/>
          <p:cNvSpPr txBox="1"/>
          <p:nvPr/>
        </p:nvSpPr>
        <p:spPr>
          <a:xfrm>
            <a:off x="7092950" y="3432809"/>
            <a:ext cx="1560195" cy="1023619"/>
          </a:xfrm>
          <a:prstGeom prst="rect">
            <a:avLst/>
          </a:prstGeom>
          <a:solidFill>
            <a:srgbClr val="FFE099"/>
          </a:solidFill>
        </p:spPr>
        <p:txBody>
          <a:bodyPr vert="horz" wrap="square" lIns="0" tIns="21590" rIns="0" bIns="0" rtlCol="0">
            <a:spAutoFit/>
          </a:bodyPr>
          <a:lstStyle/>
          <a:p>
            <a:pPr marL="93345" marR="89535" indent="3810" algn="ctr">
              <a:lnSpc>
                <a:spcPct val="100000"/>
              </a:lnSpc>
              <a:spcBef>
                <a:spcPts val="170"/>
              </a:spcBef>
            </a:pPr>
            <a:r>
              <a:rPr sz="1400" b="1" spc="-5" dirty="0">
                <a:latin typeface="Arial"/>
                <a:cs typeface="Arial"/>
              </a:rPr>
              <a:t>Chapter </a:t>
            </a:r>
            <a:r>
              <a:rPr sz="1400" b="1" dirty="0">
                <a:latin typeface="Arial"/>
                <a:cs typeface="Arial"/>
              </a:rPr>
              <a:t>IV  </a:t>
            </a:r>
            <a:r>
              <a:rPr sz="1200" spc="-5" dirty="0">
                <a:latin typeface="Arial"/>
                <a:cs typeface="Arial"/>
              </a:rPr>
              <a:t>Rights and Duties</a:t>
            </a:r>
            <a:r>
              <a:rPr sz="1200" spc="-75" dirty="0">
                <a:latin typeface="Arial"/>
                <a:cs typeface="Arial"/>
              </a:rPr>
              <a:t> </a:t>
            </a:r>
            <a:r>
              <a:rPr sz="1200" dirty="0">
                <a:latin typeface="Arial"/>
                <a:cs typeface="Arial"/>
              </a:rPr>
              <a:t>of  </a:t>
            </a:r>
            <a:r>
              <a:rPr sz="1200" spc="-5" dirty="0">
                <a:latin typeface="Arial"/>
                <a:cs typeface="Arial"/>
              </a:rPr>
              <a:t>Allottees</a:t>
            </a:r>
            <a:endParaRPr sz="1200">
              <a:latin typeface="Arial"/>
              <a:cs typeface="Arial"/>
            </a:endParaRPr>
          </a:p>
          <a:p>
            <a:pPr algn="ctr">
              <a:lnSpc>
                <a:spcPct val="100000"/>
              </a:lnSpc>
              <a:spcBef>
                <a:spcPts val="10"/>
              </a:spcBef>
            </a:pPr>
            <a:r>
              <a:rPr sz="1200" i="1" spc="-5" dirty="0">
                <a:latin typeface="Arial"/>
                <a:cs typeface="Arial"/>
              </a:rPr>
              <a:t>Section</a:t>
            </a:r>
            <a:r>
              <a:rPr sz="1200" i="1" spc="-35" dirty="0">
                <a:latin typeface="Arial"/>
                <a:cs typeface="Arial"/>
              </a:rPr>
              <a:t> </a:t>
            </a:r>
            <a:r>
              <a:rPr sz="1200" i="1" spc="-5" dirty="0">
                <a:latin typeface="Arial"/>
                <a:cs typeface="Arial"/>
              </a:rPr>
              <a:t>19</a:t>
            </a:r>
            <a:endParaRPr sz="1200">
              <a:latin typeface="Arial"/>
              <a:cs typeface="Arial"/>
            </a:endParaRPr>
          </a:p>
        </p:txBody>
      </p:sp>
      <p:grpSp>
        <p:nvGrpSpPr>
          <p:cNvPr id="101" name="object 89"/>
          <p:cNvGrpSpPr/>
          <p:nvPr/>
        </p:nvGrpSpPr>
        <p:grpSpPr>
          <a:xfrm>
            <a:off x="8756650" y="3394709"/>
            <a:ext cx="1585595" cy="1074420"/>
            <a:chOff x="8756650" y="3394709"/>
            <a:chExt cx="1585595" cy="1074420"/>
          </a:xfrm>
        </p:grpSpPr>
        <p:sp>
          <p:nvSpPr>
            <p:cNvPr id="102" name="object 90"/>
            <p:cNvSpPr/>
            <p:nvPr/>
          </p:nvSpPr>
          <p:spPr>
            <a:xfrm>
              <a:off x="8763000" y="3413759"/>
              <a:ext cx="1572895" cy="1049020"/>
            </a:xfrm>
            <a:custGeom>
              <a:avLst/>
              <a:gdLst/>
              <a:ahLst/>
              <a:cxnLst/>
              <a:rect l="l" t="t" r="r" b="b"/>
              <a:pathLst>
                <a:path w="1572895" h="1049020">
                  <a:moveTo>
                    <a:pt x="1572768" y="0"/>
                  </a:moveTo>
                  <a:lnTo>
                    <a:pt x="0" y="0"/>
                  </a:lnTo>
                  <a:lnTo>
                    <a:pt x="0" y="1048512"/>
                  </a:lnTo>
                  <a:lnTo>
                    <a:pt x="1572768" y="1048512"/>
                  </a:lnTo>
                  <a:lnTo>
                    <a:pt x="1572768" y="0"/>
                  </a:lnTo>
                  <a:close/>
                </a:path>
              </a:pathLst>
            </a:custGeom>
            <a:solidFill>
              <a:srgbClr val="FFE099"/>
            </a:solidFill>
          </p:spPr>
          <p:txBody>
            <a:bodyPr wrap="square" lIns="0" tIns="0" rIns="0" bIns="0" rtlCol="0"/>
            <a:lstStyle/>
            <a:p>
              <a:endParaRPr/>
            </a:p>
          </p:txBody>
        </p:sp>
        <p:sp>
          <p:nvSpPr>
            <p:cNvPr id="103" name="object 91"/>
            <p:cNvSpPr/>
            <p:nvPr/>
          </p:nvSpPr>
          <p:spPr>
            <a:xfrm>
              <a:off x="8763000" y="3394709"/>
              <a:ext cx="1572895" cy="1074420"/>
            </a:xfrm>
            <a:custGeom>
              <a:avLst/>
              <a:gdLst/>
              <a:ahLst/>
              <a:cxnLst/>
              <a:rect l="l" t="t" r="r" b="b"/>
              <a:pathLst>
                <a:path w="1572895" h="1074420">
                  <a:moveTo>
                    <a:pt x="0" y="0"/>
                  </a:moveTo>
                  <a:lnTo>
                    <a:pt x="0" y="1073912"/>
                  </a:lnTo>
                </a:path>
                <a:path w="1572895" h="1074420">
                  <a:moveTo>
                    <a:pt x="1572768" y="0"/>
                  </a:moveTo>
                  <a:lnTo>
                    <a:pt x="1572768" y="1073912"/>
                  </a:lnTo>
                </a:path>
              </a:pathLst>
            </a:custGeom>
            <a:ln w="12700">
              <a:solidFill>
                <a:srgbClr val="FFFFFF"/>
              </a:solidFill>
            </a:ln>
          </p:spPr>
          <p:txBody>
            <a:bodyPr wrap="square" lIns="0" tIns="0" rIns="0" bIns="0" rtlCol="0"/>
            <a:lstStyle/>
            <a:p>
              <a:endParaRPr/>
            </a:p>
          </p:txBody>
        </p:sp>
        <p:sp>
          <p:nvSpPr>
            <p:cNvPr id="104" name="object 92"/>
            <p:cNvSpPr/>
            <p:nvPr/>
          </p:nvSpPr>
          <p:spPr>
            <a:xfrm>
              <a:off x="8756650" y="3394709"/>
              <a:ext cx="1585595" cy="38100"/>
            </a:xfrm>
            <a:custGeom>
              <a:avLst/>
              <a:gdLst/>
              <a:ahLst/>
              <a:cxnLst/>
              <a:rect l="l" t="t" r="r" b="b"/>
              <a:pathLst>
                <a:path w="1585595" h="38100">
                  <a:moveTo>
                    <a:pt x="0" y="38100"/>
                  </a:moveTo>
                  <a:lnTo>
                    <a:pt x="1585468" y="38100"/>
                  </a:lnTo>
                  <a:lnTo>
                    <a:pt x="1585468" y="0"/>
                  </a:lnTo>
                  <a:lnTo>
                    <a:pt x="0" y="0"/>
                  </a:lnTo>
                  <a:lnTo>
                    <a:pt x="0" y="38100"/>
                  </a:lnTo>
                  <a:close/>
                </a:path>
              </a:pathLst>
            </a:custGeom>
            <a:solidFill>
              <a:srgbClr val="FFFFFF"/>
            </a:solidFill>
          </p:spPr>
          <p:txBody>
            <a:bodyPr wrap="square" lIns="0" tIns="0" rIns="0" bIns="0" rtlCol="0"/>
            <a:lstStyle/>
            <a:p>
              <a:endParaRPr/>
            </a:p>
          </p:txBody>
        </p:sp>
        <p:sp>
          <p:nvSpPr>
            <p:cNvPr id="105" name="object 93"/>
            <p:cNvSpPr/>
            <p:nvPr/>
          </p:nvSpPr>
          <p:spPr>
            <a:xfrm>
              <a:off x="8756650" y="4462271"/>
              <a:ext cx="1585595" cy="0"/>
            </a:xfrm>
            <a:custGeom>
              <a:avLst/>
              <a:gdLst/>
              <a:ahLst/>
              <a:cxnLst/>
              <a:rect l="l" t="t" r="r" b="b"/>
              <a:pathLst>
                <a:path w="1585595">
                  <a:moveTo>
                    <a:pt x="0" y="0"/>
                  </a:moveTo>
                  <a:lnTo>
                    <a:pt x="1585468" y="0"/>
                  </a:lnTo>
                </a:path>
              </a:pathLst>
            </a:custGeom>
            <a:ln w="12700">
              <a:solidFill>
                <a:srgbClr val="FFFFFF"/>
              </a:solidFill>
            </a:ln>
          </p:spPr>
          <p:txBody>
            <a:bodyPr wrap="square" lIns="0" tIns="0" rIns="0" bIns="0" rtlCol="0"/>
            <a:lstStyle/>
            <a:p>
              <a:endParaRPr/>
            </a:p>
          </p:txBody>
        </p:sp>
      </p:grpSp>
      <p:sp>
        <p:nvSpPr>
          <p:cNvPr id="106" name="object 94"/>
          <p:cNvSpPr txBox="1"/>
          <p:nvPr/>
        </p:nvSpPr>
        <p:spPr>
          <a:xfrm>
            <a:off x="8769350" y="3441572"/>
            <a:ext cx="1560195" cy="789305"/>
          </a:xfrm>
          <a:prstGeom prst="rect">
            <a:avLst/>
          </a:prstGeom>
        </p:spPr>
        <p:txBody>
          <a:bodyPr vert="horz" wrap="square" lIns="0" tIns="13335" rIns="0" bIns="0" rtlCol="0">
            <a:spAutoFit/>
          </a:bodyPr>
          <a:lstStyle/>
          <a:p>
            <a:pPr algn="ctr">
              <a:lnSpc>
                <a:spcPct val="100000"/>
              </a:lnSpc>
              <a:spcBef>
                <a:spcPts val="105"/>
              </a:spcBef>
            </a:pPr>
            <a:r>
              <a:rPr sz="1400" b="1" spc="-5" dirty="0">
                <a:latin typeface="Arial"/>
                <a:cs typeface="Arial"/>
              </a:rPr>
              <a:t>Chapter</a:t>
            </a:r>
            <a:r>
              <a:rPr sz="1400" b="1" spc="-25" dirty="0">
                <a:latin typeface="Arial"/>
                <a:cs typeface="Arial"/>
              </a:rPr>
              <a:t> </a:t>
            </a:r>
            <a:r>
              <a:rPr sz="1400" b="1" dirty="0">
                <a:latin typeface="Arial"/>
                <a:cs typeface="Arial"/>
              </a:rPr>
              <a:t>V</a:t>
            </a:r>
            <a:endParaRPr sz="1400">
              <a:latin typeface="Arial"/>
              <a:cs typeface="Arial"/>
            </a:endParaRPr>
          </a:p>
          <a:p>
            <a:pPr marL="95250" marR="86360" indent="-2540" algn="ctr">
              <a:lnSpc>
                <a:spcPct val="100000"/>
              </a:lnSpc>
              <a:spcBef>
                <a:spcPts val="5"/>
              </a:spcBef>
            </a:pPr>
            <a:r>
              <a:rPr sz="1200" dirty="0">
                <a:latin typeface="Arial"/>
                <a:cs typeface="Arial"/>
              </a:rPr>
              <a:t>The Real Estate  </a:t>
            </a:r>
            <a:r>
              <a:rPr sz="1200" spc="-5" dirty="0">
                <a:latin typeface="Arial"/>
                <a:cs typeface="Arial"/>
              </a:rPr>
              <a:t>Regulatory</a:t>
            </a:r>
            <a:r>
              <a:rPr sz="1200" spc="-114" dirty="0">
                <a:latin typeface="Arial"/>
                <a:cs typeface="Arial"/>
              </a:rPr>
              <a:t> </a:t>
            </a:r>
            <a:r>
              <a:rPr sz="1200" spc="-5" dirty="0">
                <a:latin typeface="Arial"/>
                <a:cs typeface="Arial"/>
              </a:rPr>
              <a:t>Authority  </a:t>
            </a:r>
            <a:r>
              <a:rPr sz="1200" i="1" spc="-5" dirty="0">
                <a:latin typeface="Arial"/>
                <a:cs typeface="Arial"/>
              </a:rPr>
              <a:t>Section 20 </a:t>
            </a:r>
            <a:r>
              <a:rPr sz="1200" i="1" dirty="0">
                <a:latin typeface="Arial"/>
                <a:cs typeface="Arial"/>
              </a:rPr>
              <a:t>–</a:t>
            </a:r>
            <a:r>
              <a:rPr sz="1200" i="1" spc="-50" dirty="0">
                <a:latin typeface="Arial"/>
                <a:cs typeface="Arial"/>
              </a:rPr>
              <a:t> </a:t>
            </a:r>
            <a:r>
              <a:rPr sz="1200" i="1" spc="-5" dirty="0">
                <a:latin typeface="Arial"/>
                <a:cs typeface="Arial"/>
              </a:rPr>
              <a:t>40</a:t>
            </a:r>
            <a:endParaRPr sz="1200">
              <a:latin typeface="Arial"/>
              <a:cs typeface="Arial"/>
            </a:endParaRPr>
          </a:p>
        </p:txBody>
      </p:sp>
      <p:grpSp>
        <p:nvGrpSpPr>
          <p:cNvPr id="107" name="object 95"/>
          <p:cNvGrpSpPr/>
          <p:nvPr/>
        </p:nvGrpSpPr>
        <p:grpSpPr>
          <a:xfrm>
            <a:off x="10433050" y="3376421"/>
            <a:ext cx="1584960" cy="1092200"/>
            <a:chOff x="10433050" y="3376421"/>
            <a:chExt cx="1584960" cy="1092200"/>
          </a:xfrm>
        </p:grpSpPr>
        <p:sp>
          <p:nvSpPr>
            <p:cNvPr id="108" name="object 96"/>
            <p:cNvSpPr/>
            <p:nvPr/>
          </p:nvSpPr>
          <p:spPr>
            <a:xfrm>
              <a:off x="10439400" y="3395471"/>
              <a:ext cx="1572260" cy="1066800"/>
            </a:xfrm>
            <a:custGeom>
              <a:avLst/>
              <a:gdLst/>
              <a:ahLst/>
              <a:cxnLst/>
              <a:rect l="l" t="t" r="r" b="b"/>
              <a:pathLst>
                <a:path w="1572259" h="1066800">
                  <a:moveTo>
                    <a:pt x="1572132" y="0"/>
                  </a:moveTo>
                  <a:lnTo>
                    <a:pt x="0" y="0"/>
                  </a:lnTo>
                  <a:lnTo>
                    <a:pt x="0" y="1066800"/>
                  </a:lnTo>
                  <a:lnTo>
                    <a:pt x="1572132" y="1066800"/>
                  </a:lnTo>
                  <a:lnTo>
                    <a:pt x="1572132" y="0"/>
                  </a:lnTo>
                  <a:close/>
                </a:path>
              </a:pathLst>
            </a:custGeom>
            <a:solidFill>
              <a:srgbClr val="FFE099"/>
            </a:solidFill>
          </p:spPr>
          <p:txBody>
            <a:bodyPr wrap="square" lIns="0" tIns="0" rIns="0" bIns="0" rtlCol="0"/>
            <a:lstStyle/>
            <a:p>
              <a:endParaRPr/>
            </a:p>
          </p:txBody>
        </p:sp>
        <p:sp>
          <p:nvSpPr>
            <p:cNvPr id="109" name="object 97"/>
            <p:cNvSpPr/>
            <p:nvPr/>
          </p:nvSpPr>
          <p:spPr>
            <a:xfrm>
              <a:off x="10439400" y="3376421"/>
              <a:ext cx="1572260" cy="1092200"/>
            </a:xfrm>
            <a:custGeom>
              <a:avLst/>
              <a:gdLst/>
              <a:ahLst/>
              <a:cxnLst/>
              <a:rect l="l" t="t" r="r" b="b"/>
              <a:pathLst>
                <a:path w="1572259" h="1092200">
                  <a:moveTo>
                    <a:pt x="0" y="0"/>
                  </a:moveTo>
                  <a:lnTo>
                    <a:pt x="0" y="1092200"/>
                  </a:lnTo>
                </a:path>
                <a:path w="1572259" h="1092200">
                  <a:moveTo>
                    <a:pt x="1572132" y="0"/>
                  </a:moveTo>
                  <a:lnTo>
                    <a:pt x="1572132" y="1092200"/>
                  </a:lnTo>
                </a:path>
              </a:pathLst>
            </a:custGeom>
            <a:ln w="12700">
              <a:solidFill>
                <a:srgbClr val="FFFFFF"/>
              </a:solidFill>
            </a:ln>
          </p:spPr>
          <p:txBody>
            <a:bodyPr wrap="square" lIns="0" tIns="0" rIns="0" bIns="0" rtlCol="0"/>
            <a:lstStyle/>
            <a:p>
              <a:endParaRPr/>
            </a:p>
          </p:txBody>
        </p:sp>
        <p:sp>
          <p:nvSpPr>
            <p:cNvPr id="110" name="object 98"/>
            <p:cNvSpPr/>
            <p:nvPr/>
          </p:nvSpPr>
          <p:spPr>
            <a:xfrm>
              <a:off x="10433050" y="3376421"/>
              <a:ext cx="1584960" cy="38100"/>
            </a:xfrm>
            <a:custGeom>
              <a:avLst/>
              <a:gdLst/>
              <a:ahLst/>
              <a:cxnLst/>
              <a:rect l="l" t="t" r="r" b="b"/>
              <a:pathLst>
                <a:path w="1584959" h="38100">
                  <a:moveTo>
                    <a:pt x="0" y="38100"/>
                  </a:moveTo>
                  <a:lnTo>
                    <a:pt x="1584832" y="38100"/>
                  </a:lnTo>
                  <a:lnTo>
                    <a:pt x="1584832" y="0"/>
                  </a:lnTo>
                  <a:lnTo>
                    <a:pt x="0" y="0"/>
                  </a:lnTo>
                  <a:lnTo>
                    <a:pt x="0" y="38100"/>
                  </a:lnTo>
                  <a:close/>
                </a:path>
              </a:pathLst>
            </a:custGeom>
            <a:solidFill>
              <a:srgbClr val="FFFFFF"/>
            </a:solidFill>
          </p:spPr>
          <p:txBody>
            <a:bodyPr wrap="square" lIns="0" tIns="0" rIns="0" bIns="0" rtlCol="0"/>
            <a:lstStyle/>
            <a:p>
              <a:endParaRPr/>
            </a:p>
          </p:txBody>
        </p:sp>
        <p:sp>
          <p:nvSpPr>
            <p:cNvPr id="111" name="object 99"/>
            <p:cNvSpPr/>
            <p:nvPr/>
          </p:nvSpPr>
          <p:spPr>
            <a:xfrm>
              <a:off x="10433050" y="4462271"/>
              <a:ext cx="1584960" cy="0"/>
            </a:xfrm>
            <a:custGeom>
              <a:avLst/>
              <a:gdLst/>
              <a:ahLst/>
              <a:cxnLst/>
              <a:rect l="l" t="t" r="r" b="b"/>
              <a:pathLst>
                <a:path w="1584959">
                  <a:moveTo>
                    <a:pt x="0" y="0"/>
                  </a:moveTo>
                  <a:lnTo>
                    <a:pt x="1584832" y="0"/>
                  </a:lnTo>
                </a:path>
              </a:pathLst>
            </a:custGeom>
            <a:ln w="12700">
              <a:solidFill>
                <a:srgbClr val="FFFFFF"/>
              </a:solidFill>
            </a:ln>
          </p:spPr>
          <p:txBody>
            <a:bodyPr wrap="square" lIns="0" tIns="0" rIns="0" bIns="0" rtlCol="0"/>
            <a:lstStyle/>
            <a:p>
              <a:endParaRPr/>
            </a:p>
          </p:txBody>
        </p:sp>
      </p:grpSp>
      <p:sp>
        <p:nvSpPr>
          <p:cNvPr id="112" name="object 100"/>
          <p:cNvSpPr txBox="1"/>
          <p:nvPr/>
        </p:nvSpPr>
        <p:spPr>
          <a:xfrm>
            <a:off x="10445750" y="3423284"/>
            <a:ext cx="1559560" cy="789305"/>
          </a:xfrm>
          <a:prstGeom prst="rect">
            <a:avLst/>
          </a:prstGeom>
        </p:spPr>
        <p:txBody>
          <a:bodyPr vert="horz" wrap="square" lIns="0" tIns="13335" rIns="0" bIns="0" rtlCol="0">
            <a:spAutoFit/>
          </a:bodyPr>
          <a:lstStyle/>
          <a:p>
            <a:pPr marL="227965" marR="217170" indent="-2540" algn="ctr">
              <a:lnSpc>
                <a:spcPct val="100000"/>
              </a:lnSpc>
              <a:spcBef>
                <a:spcPts val="105"/>
              </a:spcBef>
            </a:pPr>
            <a:r>
              <a:rPr sz="1400" b="1" spc="-5" dirty="0">
                <a:latin typeface="Arial"/>
                <a:cs typeface="Arial"/>
              </a:rPr>
              <a:t>Chapter </a:t>
            </a:r>
            <a:r>
              <a:rPr sz="1400" b="1" dirty="0">
                <a:latin typeface="Arial"/>
                <a:cs typeface="Arial"/>
              </a:rPr>
              <a:t>VI  </a:t>
            </a:r>
            <a:r>
              <a:rPr sz="1200" dirty="0">
                <a:latin typeface="Arial"/>
                <a:cs typeface="Arial"/>
              </a:rPr>
              <a:t>Central</a:t>
            </a:r>
            <a:r>
              <a:rPr sz="1200" spc="-170" dirty="0">
                <a:latin typeface="Arial"/>
                <a:cs typeface="Arial"/>
              </a:rPr>
              <a:t> </a:t>
            </a:r>
            <a:r>
              <a:rPr sz="1200" spc="-5" dirty="0">
                <a:latin typeface="Arial"/>
                <a:cs typeface="Arial"/>
              </a:rPr>
              <a:t>Advisory  </a:t>
            </a:r>
            <a:r>
              <a:rPr sz="1200" dirty="0">
                <a:latin typeface="Arial"/>
                <a:cs typeface="Arial"/>
              </a:rPr>
              <a:t>Council</a:t>
            </a:r>
            <a:endParaRPr sz="1200">
              <a:latin typeface="Arial"/>
              <a:cs typeface="Arial"/>
            </a:endParaRPr>
          </a:p>
          <a:p>
            <a:pPr marL="635" algn="ctr">
              <a:lnSpc>
                <a:spcPct val="100000"/>
              </a:lnSpc>
              <a:spcBef>
                <a:spcPts val="5"/>
              </a:spcBef>
            </a:pPr>
            <a:r>
              <a:rPr sz="1200" i="1" spc="-5" dirty="0">
                <a:latin typeface="Arial"/>
                <a:cs typeface="Arial"/>
              </a:rPr>
              <a:t>Section 41 </a:t>
            </a:r>
            <a:r>
              <a:rPr sz="1200" i="1" dirty="0">
                <a:latin typeface="Arial"/>
                <a:cs typeface="Arial"/>
              </a:rPr>
              <a:t>-</a:t>
            </a:r>
            <a:r>
              <a:rPr sz="1200" i="1" spc="-40" dirty="0">
                <a:latin typeface="Arial"/>
                <a:cs typeface="Arial"/>
              </a:rPr>
              <a:t> </a:t>
            </a:r>
            <a:r>
              <a:rPr sz="1200" i="1" spc="-5" dirty="0">
                <a:latin typeface="Arial"/>
                <a:cs typeface="Arial"/>
              </a:rPr>
              <a:t>42</a:t>
            </a:r>
            <a:endParaRPr sz="1200">
              <a:latin typeface="Arial"/>
              <a:cs typeface="Arial"/>
            </a:endParaRPr>
          </a:p>
        </p:txBody>
      </p:sp>
      <p:grpSp>
        <p:nvGrpSpPr>
          <p:cNvPr id="113" name="object 101"/>
          <p:cNvGrpSpPr/>
          <p:nvPr/>
        </p:nvGrpSpPr>
        <p:grpSpPr>
          <a:xfrm>
            <a:off x="7080250" y="4537709"/>
            <a:ext cx="1585595" cy="1074420"/>
            <a:chOff x="7080250" y="4537709"/>
            <a:chExt cx="1585595" cy="1074420"/>
          </a:xfrm>
        </p:grpSpPr>
        <p:sp>
          <p:nvSpPr>
            <p:cNvPr id="114" name="object 102"/>
            <p:cNvSpPr/>
            <p:nvPr/>
          </p:nvSpPr>
          <p:spPr>
            <a:xfrm>
              <a:off x="7086600" y="4556759"/>
              <a:ext cx="1572895" cy="1049020"/>
            </a:xfrm>
            <a:custGeom>
              <a:avLst/>
              <a:gdLst/>
              <a:ahLst/>
              <a:cxnLst/>
              <a:rect l="l" t="t" r="r" b="b"/>
              <a:pathLst>
                <a:path w="1572895" h="1049020">
                  <a:moveTo>
                    <a:pt x="1572768" y="0"/>
                  </a:moveTo>
                  <a:lnTo>
                    <a:pt x="0" y="0"/>
                  </a:lnTo>
                  <a:lnTo>
                    <a:pt x="0" y="1048511"/>
                  </a:lnTo>
                  <a:lnTo>
                    <a:pt x="1572768" y="1048511"/>
                  </a:lnTo>
                  <a:lnTo>
                    <a:pt x="1572768" y="0"/>
                  </a:lnTo>
                  <a:close/>
                </a:path>
              </a:pathLst>
            </a:custGeom>
            <a:solidFill>
              <a:srgbClr val="CDF9C2"/>
            </a:solidFill>
          </p:spPr>
          <p:txBody>
            <a:bodyPr wrap="square" lIns="0" tIns="0" rIns="0" bIns="0" rtlCol="0"/>
            <a:lstStyle/>
            <a:p>
              <a:endParaRPr/>
            </a:p>
          </p:txBody>
        </p:sp>
        <p:sp>
          <p:nvSpPr>
            <p:cNvPr id="115" name="object 103"/>
            <p:cNvSpPr/>
            <p:nvPr/>
          </p:nvSpPr>
          <p:spPr>
            <a:xfrm>
              <a:off x="7086600" y="4537709"/>
              <a:ext cx="1572895" cy="1074420"/>
            </a:xfrm>
            <a:custGeom>
              <a:avLst/>
              <a:gdLst/>
              <a:ahLst/>
              <a:cxnLst/>
              <a:rect l="l" t="t" r="r" b="b"/>
              <a:pathLst>
                <a:path w="1572895" h="1074420">
                  <a:moveTo>
                    <a:pt x="0" y="0"/>
                  </a:moveTo>
                  <a:lnTo>
                    <a:pt x="0" y="1073911"/>
                  </a:lnTo>
                </a:path>
                <a:path w="1572895" h="1074420">
                  <a:moveTo>
                    <a:pt x="1572768" y="0"/>
                  </a:moveTo>
                  <a:lnTo>
                    <a:pt x="1572768" y="1073911"/>
                  </a:lnTo>
                </a:path>
              </a:pathLst>
            </a:custGeom>
            <a:ln w="12700">
              <a:solidFill>
                <a:srgbClr val="FFFFFF"/>
              </a:solidFill>
            </a:ln>
          </p:spPr>
          <p:txBody>
            <a:bodyPr wrap="square" lIns="0" tIns="0" rIns="0" bIns="0" rtlCol="0"/>
            <a:lstStyle/>
            <a:p>
              <a:endParaRPr/>
            </a:p>
          </p:txBody>
        </p:sp>
        <p:sp>
          <p:nvSpPr>
            <p:cNvPr id="116" name="object 104"/>
            <p:cNvSpPr/>
            <p:nvPr/>
          </p:nvSpPr>
          <p:spPr>
            <a:xfrm>
              <a:off x="7080250" y="4537709"/>
              <a:ext cx="1585595" cy="38100"/>
            </a:xfrm>
            <a:custGeom>
              <a:avLst/>
              <a:gdLst/>
              <a:ahLst/>
              <a:cxnLst/>
              <a:rect l="l" t="t" r="r" b="b"/>
              <a:pathLst>
                <a:path w="1585595" h="38100">
                  <a:moveTo>
                    <a:pt x="0" y="38100"/>
                  </a:moveTo>
                  <a:lnTo>
                    <a:pt x="1585468" y="38100"/>
                  </a:lnTo>
                  <a:lnTo>
                    <a:pt x="1585468" y="0"/>
                  </a:lnTo>
                  <a:lnTo>
                    <a:pt x="0" y="0"/>
                  </a:lnTo>
                  <a:lnTo>
                    <a:pt x="0" y="38100"/>
                  </a:lnTo>
                  <a:close/>
                </a:path>
              </a:pathLst>
            </a:custGeom>
            <a:solidFill>
              <a:srgbClr val="FFFFFF"/>
            </a:solidFill>
          </p:spPr>
          <p:txBody>
            <a:bodyPr wrap="square" lIns="0" tIns="0" rIns="0" bIns="0" rtlCol="0"/>
            <a:lstStyle/>
            <a:p>
              <a:endParaRPr/>
            </a:p>
          </p:txBody>
        </p:sp>
        <p:sp>
          <p:nvSpPr>
            <p:cNvPr id="117" name="object 105"/>
            <p:cNvSpPr/>
            <p:nvPr/>
          </p:nvSpPr>
          <p:spPr>
            <a:xfrm>
              <a:off x="7080250" y="5605271"/>
              <a:ext cx="1585595" cy="0"/>
            </a:xfrm>
            <a:custGeom>
              <a:avLst/>
              <a:gdLst/>
              <a:ahLst/>
              <a:cxnLst/>
              <a:rect l="l" t="t" r="r" b="b"/>
              <a:pathLst>
                <a:path w="1585595">
                  <a:moveTo>
                    <a:pt x="0" y="0"/>
                  </a:moveTo>
                  <a:lnTo>
                    <a:pt x="1585468" y="0"/>
                  </a:lnTo>
                </a:path>
              </a:pathLst>
            </a:custGeom>
            <a:ln w="12700">
              <a:solidFill>
                <a:srgbClr val="FFFFFF"/>
              </a:solidFill>
            </a:ln>
          </p:spPr>
          <p:txBody>
            <a:bodyPr wrap="square" lIns="0" tIns="0" rIns="0" bIns="0" rtlCol="0"/>
            <a:lstStyle/>
            <a:p>
              <a:endParaRPr/>
            </a:p>
          </p:txBody>
        </p:sp>
      </p:grpSp>
      <p:sp>
        <p:nvSpPr>
          <p:cNvPr id="118" name="object 106"/>
          <p:cNvSpPr txBox="1"/>
          <p:nvPr/>
        </p:nvSpPr>
        <p:spPr>
          <a:xfrm>
            <a:off x="7092950" y="4584953"/>
            <a:ext cx="1560195" cy="789305"/>
          </a:xfrm>
          <a:prstGeom prst="rect">
            <a:avLst/>
          </a:prstGeom>
        </p:spPr>
        <p:txBody>
          <a:bodyPr vert="horz" wrap="square" lIns="0" tIns="12700" rIns="0" bIns="0" rtlCol="0">
            <a:spAutoFit/>
          </a:bodyPr>
          <a:lstStyle/>
          <a:p>
            <a:pPr marL="170180" marR="163830" indent="-635" algn="ctr">
              <a:lnSpc>
                <a:spcPct val="100000"/>
              </a:lnSpc>
              <a:spcBef>
                <a:spcPts val="100"/>
              </a:spcBef>
            </a:pPr>
            <a:r>
              <a:rPr sz="1400" b="1" spc="-5" dirty="0">
                <a:latin typeface="Arial"/>
                <a:cs typeface="Arial"/>
              </a:rPr>
              <a:t>Chapter </a:t>
            </a:r>
            <a:r>
              <a:rPr sz="1400" b="1" dirty="0">
                <a:latin typeface="Arial"/>
                <a:cs typeface="Arial"/>
              </a:rPr>
              <a:t>VII  </a:t>
            </a:r>
            <a:r>
              <a:rPr sz="1200" dirty="0">
                <a:latin typeface="Arial"/>
                <a:cs typeface="Arial"/>
              </a:rPr>
              <a:t>The Real Estate  </a:t>
            </a:r>
            <a:r>
              <a:rPr sz="1200" spc="-5" dirty="0">
                <a:latin typeface="Arial"/>
                <a:cs typeface="Arial"/>
              </a:rPr>
              <a:t>Appellate</a:t>
            </a:r>
            <a:r>
              <a:rPr sz="1200" spc="-95" dirty="0">
                <a:latin typeface="Arial"/>
                <a:cs typeface="Arial"/>
              </a:rPr>
              <a:t> </a:t>
            </a:r>
            <a:r>
              <a:rPr sz="1200" spc="-10" dirty="0">
                <a:latin typeface="Arial"/>
                <a:cs typeface="Arial"/>
              </a:rPr>
              <a:t>Tribunal  </a:t>
            </a:r>
            <a:r>
              <a:rPr sz="1200" i="1" spc="-5" dirty="0">
                <a:latin typeface="Arial"/>
                <a:cs typeface="Arial"/>
              </a:rPr>
              <a:t>Section 43 </a:t>
            </a:r>
            <a:r>
              <a:rPr sz="1200" i="1" dirty="0">
                <a:latin typeface="Arial"/>
                <a:cs typeface="Arial"/>
              </a:rPr>
              <a:t>–</a:t>
            </a:r>
            <a:r>
              <a:rPr sz="1200" i="1" spc="-55" dirty="0">
                <a:latin typeface="Arial"/>
                <a:cs typeface="Arial"/>
              </a:rPr>
              <a:t> </a:t>
            </a:r>
            <a:r>
              <a:rPr sz="1200" i="1" spc="-5" dirty="0">
                <a:latin typeface="Arial"/>
                <a:cs typeface="Arial"/>
              </a:rPr>
              <a:t>58</a:t>
            </a:r>
            <a:endParaRPr sz="1200">
              <a:latin typeface="Arial"/>
              <a:cs typeface="Arial"/>
            </a:endParaRPr>
          </a:p>
        </p:txBody>
      </p:sp>
      <p:grpSp>
        <p:nvGrpSpPr>
          <p:cNvPr id="119" name="object 107"/>
          <p:cNvGrpSpPr/>
          <p:nvPr/>
        </p:nvGrpSpPr>
        <p:grpSpPr>
          <a:xfrm>
            <a:off x="8756650" y="4537709"/>
            <a:ext cx="1585595" cy="1074420"/>
            <a:chOff x="8756650" y="4537709"/>
            <a:chExt cx="1585595" cy="1074420"/>
          </a:xfrm>
        </p:grpSpPr>
        <p:sp>
          <p:nvSpPr>
            <p:cNvPr id="120" name="object 108"/>
            <p:cNvSpPr/>
            <p:nvPr/>
          </p:nvSpPr>
          <p:spPr>
            <a:xfrm>
              <a:off x="8763000" y="4556759"/>
              <a:ext cx="1572895" cy="1049020"/>
            </a:xfrm>
            <a:custGeom>
              <a:avLst/>
              <a:gdLst/>
              <a:ahLst/>
              <a:cxnLst/>
              <a:rect l="l" t="t" r="r" b="b"/>
              <a:pathLst>
                <a:path w="1572895" h="1049020">
                  <a:moveTo>
                    <a:pt x="1572768" y="0"/>
                  </a:moveTo>
                  <a:lnTo>
                    <a:pt x="0" y="0"/>
                  </a:lnTo>
                  <a:lnTo>
                    <a:pt x="0" y="1048511"/>
                  </a:lnTo>
                  <a:lnTo>
                    <a:pt x="1572768" y="1048511"/>
                  </a:lnTo>
                  <a:lnTo>
                    <a:pt x="1572768" y="0"/>
                  </a:lnTo>
                  <a:close/>
                </a:path>
              </a:pathLst>
            </a:custGeom>
            <a:solidFill>
              <a:srgbClr val="CDF9C2"/>
            </a:solidFill>
          </p:spPr>
          <p:txBody>
            <a:bodyPr wrap="square" lIns="0" tIns="0" rIns="0" bIns="0" rtlCol="0"/>
            <a:lstStyle/>
            <a:p>
              <a:endParaRPr/>
            </a:p>
          </p:txBody>
        </p:sp>
        <p:sp>
          <p:nvSpPr>
            <p:cNvPr id="121" name="object 109"/>
            <p:cNvSpPr/>
            <p:nvPr/>
          </p:nvSpPr>
          <p:spPr>
            <a:xfrm>
              <a:off x="8763000" y="4537709"/>
              <a:ext cx="1572895" cy="1074420"/>
            </a:xfrm>
            <a:custGeom>
              <a:avLst/>
              <a:gdLst/>
              <a:ahLst/>
              <a:cxnLst/>
              <a:rect l="l" t="t" r="r" b="b"/>
              <a:pathLst>
                <a:path w="1572895" h="1074420">
                  <a:moveTo>
                    <a:pt x="0" y="0"/>
                  </a:moveTo>
                  <a:lnTo>
                    <a:pt x="0" y="1073911"/>
                  </a:lnTo>
                </a:path>
                <a:path w="1572895" h="1074420">
                  <a:moveTo>
                    <a:pt x="1572768" y="0"/>
                  </a:moveTo>
                  <a:lnTo>
                    <a:pt x="1572768" y="1073911"/>
                  </a:lnTo>
                </a:path>
              </a:pathLst>
            </a:custGeom>
            <a:ln w="12700">
              <a:solidFill>
                <a:srgbClr val="FFFFFF"/>
              </a:solidFill>
            </a:ln>
          </p:spPr>
          <p:txBody>
            <a:bodyPr wrap="square" lIns="0" tIns="0" rIns="0" bIns="0" rtlCol="0"/>
            <a:lstStyle/>
            <a:p>
              <a:endParaRPr/>
            </a:p>
          </p:txBody>
        </p:sp>
        <p:sp>
          <p:nvSpPr>
            <p:cNvPr id="122" name="object 110"/>
            <p:cNvSpPr/>
            <p:nvPr/>
          </p:nvSpPr>
          <p:spPr>
            <a:xfrm>
              <a:off x="8756650" y="4537709"/>
              <a:ext cx="1585595" cy="38100"/>
            </a:xfrm>
            <a:custGeom>
              <a:avLst/>
              <a:gdLst/>
              <a:ahLst/>
              <a:cxnLst/>
              <a:rect l="l" t="t" r="r" b="b"/>
              <a:pathLst>
                <a:path w="1585595" h="38100">
                  <a:moveTo>
                    <a:pt x="0" y="38100"/>
                  </a:moveTo>
                  <a:lnTo>
                    <a:pt x="1585468" y="38100"/>
                  </a:lnTo>
                  <a:lnTo>
                    <a:pt x="1585468" y="0"/>
                  </a:lnTo>
                  <a:lnTo>
                    <a:pt x="0" y="0"/>
                  </a:lnTo>
                  <a:lnTo>
                    <a:pt x="0" y="38100"/>
                  </a:lnTo>
                  <a:close/>
                </a:path>
              </a:pathLst>
            </a:custGeom>
            <a:solidFill>
              <a:srgbClr val="FFFFFF"/>
            </a:solidFill>
          </p:spPr>
          <p:txBody>
            <a:bodyPr wrap="square" lIns="0" tIns="0" rIns="0" bIns="0" rtlCol="0"/>
            <a:lstStyle/>
            <a:p>
              <a:endParaRPr/>
            </a:p>
          </p:txBody>
        </p:sp>
        <p:sp>
          <p:nvSpPr>
            <p:cNvPr id="123" name="object 111"/>
            <p:cNvSpPr/>
            <p:nvPr/>
          </p:nvSpPr>
          <p:spPr>
            <a:xfrm>
              <a:off x="8756650" y="5605271"/>
              <a:ext cx="1585595" cy="0"/>
            </a:xfrm>
            <a:custGeom>
              <a:avLst/>
              <a:gdLst/>
              <a:ahLst/>
              <a:cxnLst/>
              <a:rect l="l" t="t" r="r" b="b"/>
              <a:pathLst>
                <a:path w="1585595">
                  <a:moveTo>
                    <a:pt x="0" y="0"/>
                  </a:moveTo>
                  <a:lnTo>
                    <a:pt x="1585468" y="0"/>
                  </a:lnTo>
                </a:path>
              </a:pathLst>
            </a:custGeom>
            <a:ln w="12700">
              <a:solidFill>
                <a:srgbClr val="FFFFFF"/>
              </a:solidFill>
            </a:ln>
          </p:spPr>
          <p:txBody>
            <a:bodyPr wrap="square" lIns="0" tIns="0" rIns="0" bIns="0" rtlCol="0"/>
            <a:lstStyle/>
            <a:p>
              <a:endParaRPr/>
            </a:p>
          </p:txBody>
        </p:sp>
      </p:grpSp>
      <p:sp>
        <p:nvSpPr>
          <p:cNvPr id="124" name="object 112"/>
          <p:cNvSpPr txBox="1"/>
          <p:nvPr/>
        </p:nvSpPr>
        <p:spPr>
          <a:xfrm>
            <a:off x="8769350" y="4584953"/>
            <a:ext cx="1560195" cy="789305"/>
          </a:xfrm>
          <a:prstGeom prst="rect">
            <a:avLst/>
          </a:prstGeom>
        </p:spPr>
        <p:txBody>
          <a:bodyPr vert="horz" wrap="square" lIns="0" tIns="12700" rIns="0" bIns="0" rtlCol="0">
            <a:spAutoFit/>
          </a:bodyPr>
          <a:lstStyle/>
          <a:p>
            <a:pPr marL="120014" marR="111760" algn="ctr">
              <a:lnSpc>
                <a:spcPct val="100000"/>
              </a:lnSpc>
              <a:spcBef>
                <a:spcPts val="100"/>
              </a:spcBef>
            </a:pPr>
            <a:r>
              <a:rPr sz="1400" b="1" spc="-5" dirty="0">
                <a:latin typeface="Arial"/>
                <a:cs typeface="Arial"/>
              </a:rPr>
              <a:t>Chapter </a:t>
            </a:r>
            <a:r>
              <a:rPr sz="1400" b="1" dirty="0">
                <a:latin typeface="Arial"/>
                <a:cs typeface="Arial"/>
              </a:rPr>
              <a:t>VIII  </a:t>
            </a:r>
            <a:r>
              <a:rPr sz="1200" spc="-5" dirty="0">
                <a:latin typeface="Arial"/>
                <a:cs typeface="Arial"/>
              </a:rPr>
              <a:t>Offences,</a:t>
            </a:r>
            <a:r>
              <a:rPr sz="1200" spc="-55" dirty="0">
                <a:latin typeface="Arial"/>
                <a:cs typeface="Arial"/>
              </a:rPr>
              <a:t> </a:t>
            </a:r>
            <a:r>
              <a:rPr sz="1200" spc="-5" dirty="0">
                <a:latin typeface="Arial"/>
                <a:cs typeface="Arial"/>
              </a:rPr>
              <a:t>Penalties  and Adjudication  </a:t>
            </a:r>
            <a:r>
              <a:rPr sz="1200" i="1" spc="-5" dirty="0">
                <a:latin typeface="Arial"/>
                <a:cs typeface="Arial"/>
              </a:rPr>
              <a:t>Section 59 </a:t>
            </a:r>
            <a:r>
              <a:rPr sz="1200" i="1" dirty="0">
                <a:latin typeface="Arial"/>
                <a:cs typeface="Arial"/>
              </a:rPr>
              <a:t>–</a:t>
            </a:r>
            <a:r>
              <a:rPr sz="1200" i="1" spc="-50" dirty="0">
                <a:latin typeface="Arial"/>
                <a:cs typeface="Arial"/>
              </a:rPr>
              <a:t> </a:t>
            </a:r>
            <a:r>
              <a:rPr sz="1200" i="1" spc="-5" dirty="0">
                <a:latin typeface="Arial"/>
                <a:cs typeface="Arial"/>
              </a:rPr>
              <a:t>72</a:t>
            </a:r>
            <a:endParaRPr sz="1200">
              <a:latin typeface="Arial"/>
              <a:cs typeface="Arial"/>
            </a:endParaRPr>
          </a:p>
        </p:txBody>
      </p:sp>
      <p:grpSp>
        <p:nvGrpSpPr>
          <p:cNvPr id="125" name="object 113"/>
          <p:cNvGrpSpPr/>
          <p:nvPr/>
        </p:nvGrpSpPr>
        <p:grpSpPr>
          <a:xfrm>
            <a:off x="10433050" y="4519421"/>
            <a:ext cx="1584960" cy="1092200"/>
            <a:chOff x="10433050" y="4519421"/>
            <a:chExt cx="1584960" cy="1092200"/>
          </a:xfrm>
        </p:grpSpPr>
        <p:sp>
          <p:nvSpPr>
            <p:cNvPr id="126" name="object 114"/>
            <p:cNvSpPr/>
            <p:nvPr/>
          </p:nvSpPr>
          <p:spPr>
            <a:xfrm>
              <a:off x="10439400" y="4538471"/>
              <a:ext cx="1572260" cy="1066800"/>
            </a:xfrm>
            <a:custGeom>
              <a:avLst/>
              <a:gdLst/>
              <a:ahLst/>
              <a:cxnLst/>
              <a:rect l="l" t="t" r="r" b="b"/>
              <a:pathLst>
                <a:path w="1572259" h="1066800">
                  <a:moveTo>
                    <a:pt x="1572132" y="0"/>
                  </a:moveTo>
                  <a:lnTo>
                    <a:pt x="0" y="0"/>
                  </a:lnTo>
                  <a:lnTo>
                    <a:pt x="0" y="1066799"/>
                  </a:lnTo>
                  <a:lnTo>
                    <a:pt x="1572132" y="1066799"/>
                  </a:lnTo>
                  <a:lnTo>
                    <a:pt x="1572132" y="0"/>
                  </a:lnTo>
                  <a:close/>
                </a:path>
              </a:pathLst>
            </a:custGeom>
            <a:solidFill>
              <a:srgbClr val="CDF9C2"/>
            </a:solidFill>
          </p:spPr>
          <p:txBody>
            <a:bodyPr wrap="square" lIns="0" tIns="0" rIns="0" bIns="0" rtlCol="0"/>
            <a:lstStyle/>
            <a:p>
              <a:endParaRPr/>
            </a:p>
          </p:txBody>
        </p:sp>
        <p:sp>
          <p:nvSpPr>
            <p:cNvPr id="127" name="object 115"/>
            <p:cNvSpPr/>
            <p:nvPr/>
          </p:nvSpPr>
          <p:spPr>
            <a:xfrm>
              <a:off x="10439400" y="4519421"/>
              <a:ext cx="1572260" cy="1092200"/>
            </a:xfrm>
            <a:custGeom>
              <a:avLst/>
              <a:gdLst/>
              <a:ahLst/>
              <a:cxnLst/>
              <a:rect l="l" t="t" r="r" b="b"/>
              <a:pathLst>
                <a:path w="1572259" h="1092200">
                  <a:moveTo>
                    <a:pt x="0" y="0"/>
                  </a:moveTo>
                  <a:lnTo>
                    <a:pt x="0" y="1092199"/>
                  </a:lnTo>
                </a:path>
                <a:path w="1572259" h="1092200">
                  <a:moveTo>
                    <a:pt x="1572132" y="0"/>
                  </a:moveTo>
                  <a:lnTo>
                    <a:pt x="1572132" y="1092199"/>
                  </a:lnTo>
                </a:path>
              </a:pathLst>
            </a:custGeom>
            <a:ln w="12700">
              <a:solidFill>
                <a:srgbClr val="FFFFFF"/>
              </a:solidFill>
            </a:ln>
          </p:spPr>
          <p:txBody>
            <a:bodyPr wrap="square" lIns="0" tIns="0" rIns="0" bIns="0" rtlCol="0"/>
            <a:lstStyle/>
            <a:p>
              <a:endParaRPr/>
            </a:p>
          </p:txBody>
        </p:sp>
        <p:sp>
          <p:nvSpPr>
            <p:cNvPr id="128" name="object 116"/>
            <p:cNvSpPr/>
            <p:nvPr/>
          </p:nvSpPr>
          <p:spPr>
            <a:xfrm>
              <a:off x="10433050" y="4519421"/>
              <a:ext cx="1584960" cy="38100"/>
            </a:xfrm>
            <a:custGeom>
              <a:avLst/>
              <a:gdLst/>
              <a:ahLst/>
              <a:cxnLst/>
              <a:rect l="l" t="t" r="r" b="b"/>
              <a:pathLst>
                <a:path w="1584959" h="38100">
                  <a:moveTo>
                    <a:pt x="0" y="38100"/>
                  </a:moveTo>
                  <a:lnTo>
                    <a:pt x="1584832" y="38100"/>
                  </a:lnTo>
                  <a:lnTo>
                    <a:pt x="1584832" y="0"/>
                  </a:lnTo>
                  <a:lnTo>
                    <a:pt x="0" y="0"/>
                  </a:lnTo>
                  <a:lnTo>
                    <a:pt x="0" y="38100"/>
                  </a:lnTo>
                  <a:close/>
                </a:path>
              </a:pathLst>
            </a:custGeom>
            <a:solidFill>
              <a:srgbClr val="FFFFFF"/>
            </a:solidFill>
          </p:spPr>
          <p:txBody>
            <a:bodyPr wrap="square" lIns="0" tIns="0" rIns="0" bIns="0" rtlCol="0"/>
            <a:lstStyle/>
            <a:p>
              <a:endParaRPr/>
            </a:p>
          </p:txBody>
        </p:sp>
        <p:sp>
          <p:nvSpPr>
            <p:cNvPr id="129" name="object 117"/>
            <p:cNvSpPr/>
            <p:nvPr/>
          </p:nvSpPr>
          <p:spPr>
            <a:xfrm>
              <a:off x="10433050" y="5605271"/>
              <a:ext cx="1584960" cy="0"/>
            </a:xfrm>
            <a:custGeom>
              <a:avLst/>
              <a:gdLst/>
              <a:ahLst/>
              <a:cxnLst/>
              <a:rect l="l" t="t" r="r" b="b"/>
              <a:pathLst>
                <a:path w="1584959">
                  <a:moveTo>
                    <a:pt x="0" y="0"/>
                  </a:moveTo>
                  <a:lnTo>
                    <a:pt x="1584832" y="0"/>
                  </a:lnTo>
                </a:path>
              </a:pathLst>
            </a:custGeom>
            <a:ln w="12700">
              <a:solidFill>
                <a:srgbClr val="FFFFFF"/>
              </a:solidFill>
            </a:ln>
          </p:spPr>
          <p:txBody>
            <a:bodyPr wrap="square" lIns="0" tIns="0" rIns="0" bIns="0" rtlCol="0"/>
            <a:lstStyle/>
            <a:p>
              <a:endParaRPr/>
            </a:p>
          </p:txBody>
        </p:sp>
      </p:grpSp>
      <p:sp>
        <p:nvSpPr>
          <p:cNvPr id="130" name="object 118"/>
          <p:cNvSpPr txBox="1"/>
          <p:nvPr/>
        </p:nvSpPr>
        <p:spPr>
          <a:xfrm>
            <a:off x="10445750" y="4566665"/>
            <a:ext cx="1559560" cy="789305"/>
          </a:xfrm>
          <a:prstGeom prst="rect">
            <a:avLst/>
          </a:prstGeom>
        </p:spPr>
        <p:txBody>
          <a:bodyPr vert="horz" wrap="square" lIns="0" tIns="12700" rIns="0" bIns="0" rtlCol="0">
            <a:spAutoFit/>
          </a:bodyPr>
          <a:lstStyle/>
          <a:p>
            <a:pPr marL="135255" marR="128905" indent="2540" algn="ctr">
              <a:lnSpc>
                <a:spcPct val="100000"/>
              </a:lnSpc>
              <a:spcBef>
                <a:spcPts val="100"/>
              </a:spcBef>
            </a:pPr>
            <a:r>
              <a:rPr sz="1400" b="1" spc="-5" dirty="0">
                <a:latin typeface="Arial"/>
                <a:cs typeface="Arial"/>
              </a:rPr>
              <a:t>Chapter </a:t>
            </a:r>
            <a:r>
              <a:rPr sz="1400" b="1" dirty="0">
                <a:latin typeface="Arial"/>
                <a:cs typeface="Arial"/>
              </a:rPr>
              <a:t>IX  </a:t>
            </a:r>
            <a:r>
              <a:rPr sz="1200" spc="-5" dirty="0">
                <a:latin typeface="Arial"/>
                <a:cs typeface="Arial"/>
              </a:rPr>
              <a:t>Finance,</a:t>
            </a:r>
            <a:r>
              <a:rPr sz="1200" spc="-155" dirty="0">
                <a:latin typeface="Arial"/>
                <a:cs typeface="Arial"/>
              </a:rPr>
              <a:t> </a:t>
            </a:r>
            <a:r>
              <a:rPr sz="1200" dirty="0">
                <a:latin typeface="Arial"/>
                <a:cs typeface="Arial"/>
              </a:rPr>
              <a:t>Accounts,  </a:t>
            </a:r>
            <a:r>
              <a:rPr sz="1200" spc="-5" dirty="0">
                <a:latin typeface="Arial"/>
                <a:cs typeface="Arial"/>
              </a:rPr>
              <a:t>Audit and </a:t>
            </a:r>
            <a:r>
              <a:rPr sz="1200" dirty="0">
                <a:latin typeface="Arial"/>
                <a:cs typeface="Arial"/>
              </a:rPr>
              <a:t>Reports  </a:t>
            </a:r>
            <a:r>
              <a:rPr sz="1200" i="1" spc="-5" dirty="0">
                <a:latin typeface="Arial"/>
                <a:cs typeface="Arial"/>
              </a:rPr>
              <a:t>Section 73 </a:t>
            </a:r>
            <a:r>
              <a:rPr sz="1200" i="1" dirty="0">
                <a:latin typeface="Arial"/>
                <a:cs typeface="Arial"/>
              </a:rPr>
              <a:t>–</a:t>
            </a:r>
            <a:r>
              <a:rPr sz="1200" i="1" spc="-50" dirty="0">
                <a:latin typeface="Arial"/>
                <a:cs typeface="Arial"/>
              </a:rPr>
              <a:t> </a:t>
            </a:r>
            <a:r>
              <a:rPr sz="1200" i="1" spc="-5" dirty="0">
                <a:latin typeface="Arial"/>
                <a:cs typeface="Arial"/>
              </a:rPr>
              <a:t>78</a:t>
            </a:r>
            <a:endParaRPr sz="1200">
              <a:latin typeface="Arial"/>
              <a:cs typeface="Arial"/>
            </a:endParaRPr>
          </a:p>
        </p:txBody>
      </p:sp>
      <p:grpSp>
        <p:nvGrpSpPr>
          <p:cNvPr id="131" name="object 119"/>
          <p:cNvGrpSpPr/>
          <p:nvPr/>
        </p:nvGrpSpPr>
        <p:grpSpPr>
          <a:xfrm>
            <a:off x="8756650" y="5680709"/>
            <a:ext cx="1585595" cy="878840"/>
            <a:chOff x="8756650" y="5680709"/>
            <a:chExt cx="1585595" cy="878840"/>
          </a:xfrm>
        </p:grpSpPr>
        <p:sp>
          <p:nvSpPr>
            <p:cNvPr id="132" name="object 120"/>
            <p:cNvSpPr/>
            <p:nvPr/>
          </p:nvSpPr>
          <p:spPr>
            <a:xfrm>
              <a:off x="8763000" y="5699759"/>
              <a:ext cx="1572895" cy="853440"/>
            </a:xfrm>
            <a:custGeom>
              <a:avLst/>
              <a:gdLst/>
              <a:ahLst/>
              <a:cxnLst/>
              <a:rect l="l" t="t" r="r" b="b"/>
              <a:pathLst>
                <a:path w="1572895" h="853440">
                  <a:moveTo>
                    <a:pt x="1572768" y="0"/>
                  </a:moveTo>
                  <a:lnTo>
                    <a:pt x="0" y="0"/>
                  </a:lnTo>
                  <a:lnTo>
                    <a:pt x="0" y="853439"/>
                  </a:lnTo>
                  <a:lnTo>
                    <a:pt x="1572768" y="853439"/>
                  </a:lnTo>
                  <a:lnTo>
                    <a:pt x="1572768" y="0"/>
                  </a:lnTo>
                  <a:close/>
                </a:path>
              </a:pathLst>
            </a:custGeom>
            <a:solidFill>
              <a:srgbClr val="FFE099"/>
            </a:solidFill>
          </p:spPr>
          <p:txBody>
            <a:bodyPr wrap="square" lIns="0" tIns="0" rIns="0" bIns="0" rtlCol="0"/>
            <a:lstStyle/>
            <a:p>
              <a:endParaRPr/>
            </a:p>
          </p:txBody>
        </p:sp>
        <p:sp>
          <p:nvSpPr>
            <p:cNvPr id="133" name="object 121"/>
            <p:cNvSpPr/>
            <p:nvPr/>
          </p:nvSpPr>
          <p:spPr>
            <a:xfrm>
              <a:off x="8763000" y="5680709"/>
              <a:ext cx="1572895" cy="878840"/>
            </a:xfrm>
            <a:custGeom>
              <a:avLst/>
              <a:gdLst/>
              <a:ahLst/>
              <a:cxnLst/>
              <a:rect l="l" t="t" r="r" b="b"/>
              <a:pathLst>
                <a:path w="1572895" h="878840">
                  <a:moveTo>
                    <a:pt x="0" y="0"/>
                  </a:moveTo>
                  <a:lnTo>
                    <a:pt x="0" y="878839"/>
                  </a:lnTo>
                </a:path>
                <a:path w="1572895" h="878840">
                  <a:moveTo>
                    <a:pt x="1572768" y="0"/>
                  </a:moveTo>
                  <a:lnTo>
                    <a:pt x="1572768" y="878839"/>
                  </a:lnTo>
                </a:path>
              </a:pathLst>
            </a:custGeom>
            <a:ln w="12700">
              <a:solidFill>
                <a:srgbClr val="FFFFFF"/>
              </a:solidFill>
            </a:ln>
          </p:spPr>
          <p:txBody>
            <a:bodyPr wrap="square" lIns="0" tIns="0" rIns="0" bIns="0" rtlCol="0"/>
            <a:lstStyle/>
            <a:p>
              <a:endParaRPr/>
            </a:p>
          </p:txBody>
        </p:sp>
        <p:sp>
          <p:nvSpPr>
            <p:cNvPr id="134" name="object 122"/>
            <p:cNvSpPr/>
            <p:nvPr/>
          </p:nvSpPr>
          <p:spPr>
            <a:xfrm>
              <a:off x="8756650" y="5680709"/>
              <a:ext cx="1585595" cy="38100"/>
            </a:xfrm>
            <a:custGeom>
              <a:avLst/>
              <a:gdLst/>
              <a:ahLst/>
              <a:cxnLst/>
              <a:rect l="l" t="t" r="r" b="b"/>
              <a:pathLst>
                <a:path w="1585595" h="38100">
                  <a:moveTo>
                    <a:pt x="0" y="38099"/>
                  </a:moveTo>
                  <a:lnTo>
                    <a:pt x="1585468" y="38099"/>
                  </a:lnTo>
                  <a:lnTo>
                    <a:pt x="1585468" y="0"/>
                  </a:lnTo>
                  <a:lnTo>
                    <a:pt x="0" y="0"/>
                  </a:lnTo>
                  <a:lnTo>
                    <a:pt x="0" y="38099"/>
                  </a:lnTo>
                  <a:close/>
                </a:path>
              </a:pathLst>
            </a:custGeom>
            <a:solidFill>
              <a:srgbClr val="FFFFFF"/>
            </a:solidFill>
          </p:spPr>
          <p:txBody>
            <a:bodyPr wrap="square" lIns="0" tIns="0" rIns="0" bIns="0" rtlCol="0"/>
            <a:lstStyle/>
            <a:p>
              <a:endParaRPr/>
            </a:p>
          </p:txBody>
        </p:sp>
        <p:sp>
          <p:nvSpPr>
            <p:cNvPr id="135" name="object 123"/>
            <p:cNvSpPr/>
            <p:nvPr/>
          </p:nvSpPr>
          <p:spPr>
            <a:xfrm>
              <a:off x="8756650" y="6553199"/>
              <a:ext cx="1585595" cy="0"/>
            </a:xfrm>
            <a:custGeom>
              <a:avLst/>
              <a:gdLst/>
              <a:ahLst/>
              <a:cxnLst/>
              <a:rect l="l" t="t" r="r" b="b"/>
              <a:pathLst>
                <a:path w="1585595">
                  <a:moveTo>
                    <a:pt x="0" y="0"/>
                  </a:moveTo>
                  <a:lnTo>
                    <a:pt x="1585468" y="0"/>
                  </a:lnTo>
                </a:path>
              </a:pathLst>
            </a:custGeom>
            <a:ln w="12700">
              <a:solidFill>
                <a:srgbClr val="FFFFFF"/>
              </a:solidFill>
            </a:ln>
          </p:spPr>
          <p:txBody>
            <a:bodyPr wrap="square" lIns="0" tIns="0" rIns="0" bIns="0" rtlCol="0"/>
            <a:lstStyle/>
            <a:p>
              <a:endParaRPr/>
            </a:p>
          </p:txBody>
        </p:sp>
      </p:grpSp>
      <p:sp>
        <p:nvSpPr>
          <p:cNvPr id="136" name="object 124"/>
          <p:cNvSpPr txBox="1"/>
          <p:nvPr/>
        </p:nvSpPr>
        <p:spPr>
          <a:xfrm>
            <a:off x="8769350" y="5728208"/>
            <a:ext cx="1560195" cy="606425"/>
          </a:xfrm>
          <a:prstGeom prst="rect">
            <a:avLst/>
          </a:prstGeom>
        </p:spPr>
        <p:txBody>
          <a:bodyPr vert="horz" wrap="square" lIns="0" tIns="12700" rIns="0" bIns="0" rtlCol="0">
            <a:spAutoFit/>
          </a:bodyPr>
          <a:lstStyle/>
          <a:p>
            <a:pPr marL="250825" marR="243204" indent="-635" algn="ctr">
              <a:lnSpc>
                <a:spcPct val="100000"/>
              </a:lnSpc>
              <a:spcBef>
                <a:spcPts val="100"/>
              </a:spcBef>
            </a:pPr>
            <a:r>
              <a:rPr sz="1400" b="1" spc="-5" dirty="0">
                <a:latin typeface="Arial"/>
                <a:cs typeface="Arial"/>
              </a:rPr>
              <a:t>Chapter </a:t>
            </a:r>
            <a:r>
              <a:rPr sz="1400" b="1" dirty="0">
                <a:latin typeface="Arial"/>
                <a:cs typeface="Arial"/>
              </a:rPr>
              <a:t>X  </a:t>
            </a:r>
            <a:r>
              <a:rPr sz="1200" spc="-5" dirty="0">
                <a:latin typeface="Arial"/>
                <a:cs typeface="Arial"/>
              </a:rPr>
              <a:t>Miscellaneous  </a:t>
            </a:r>
            <a:r>
              <a:rPr sz="1200" i="1" spc="-5" dirty="0">
                <a:latin typeface="Arial"/>
                <a:cs typeface="Arial"/>
              </a:rPr>
              <a:t>Section 79 </a:t>
            </a:r>
            <a:r>
              <a:rPr sz="1200" i="1" dirty="0">
                <a:latin typeface="Arial"/>
                <a:cs typeface="Arial"/>
              </a:rPr>
              <a:t>–</a:t>
            </a:r>
            <a:r>
              <a:rPr sz="1200" i="1" spc="-75" dirty="0">
                <a:latin typeface="Arial"/>
                <a:cs typeface="Arial"/>
              </a:rPr>
              <a:t> </a:t>
            </a:r>
            <a:r>
              <a:rPr sz="1200" i="1" spc="-5" dirty="0">
                <a:latin typeface="Arial"/>
                <a:cs typeface="Arial"/>
              </a:rPr>
              <a:t>92</a:t>
            </a:r>
            <a:endParaRPr sz="1200">
              <a:latin typeface="Arial"/>
              <a:cs typeface="Arial"/>
            </a:endParaRPr>
          </a:p>
        </p:txBody>
      </p:sp>
      <p:sp>
        <p:nvSpPr>
          <p:cNvPr id="137" name="object 125"/>
          <p:cNvSpPr txBox="1"/>
          <p:nvPr/>
        </p:nvSpPr>
        <p:spPr>
          <a:xfrm>
            <a:off x="2574925" y="6493255"/>
            <a:ext cx="2548890" cy="177800"/>
          </a:xfrm>
          <a:prstGeom prst="rect">
            <a:avLst/>
          </a:prstGeom>
        </p:spPr>
        <p:txBody>
          <a:bodyPr vert="horz" wrap="square" lIns="0" tIns="12065" rIns="0" bIns="0" rtlCol="0">
            <a:spAutoFit/>
          </a:bodyPr>
          <a:lstStyle/>
          <a:p>
            <a:pPr marL="38100">
              <a:lnSpc>
                <a:spcPct val="100000"/>
              </a:lnSpc>
              <a:spcBef>
                <a:spcPts val="95"/>
              </a:spcBef>
            </a:pPr>
            <a:r>
              <a:rPr sz="975" i="1" spc="-7" baseline="25641" dirty="0">
                <a:latin typeface="Arial"/>
                <a:cs typeface="Arial"/>
              </a:rPr>
              <a:t>*</a:t>
            </a:r>
            <a:r>
              <a:rPr sz="1000" i="1" spc="-5" dirty="0">
                <a:latin typeface="Arial"/>
                <a:cs typeface="Arial"/>
              </a:rPr>
              <a:t>Section 89: Act to have an overriding</a:t>
            </a:r>
            <a:r>
              <a:rPr sz="1000" i="1" spc="-45" dirty="0">
                <a:latin typeface="Arial"/>
                <a:cs typeface="Arial"/>
              </a:rPr>
              <a:t> </a:t>
            </a:r>
            <a:r>
              <a:rPr sz="1000" i="1" spc="-5" dirty="0">
                <a:latin typeface="Arial"/>
                <a:cs typeface="Arial"/>
              </a:rPr>
              <a:t>effect</a:t>
            </a:r>
            <a:endParaRPr sz="1000">
              <a:latin typeface="Arial"/>
              <a:cs typeface="Arial"/>
            </a:endParaRPr>
          </a:p>
        </p:txBody>
      </p:sp>
    </p:spTree>
    <p:extLst>
      <p:ext uri="{BB962C8B-B14F-4D97-AF65-F5344CB8AC3E}">
        <p14:creationId xmlns:p14="http://schemas.microsoft.com/office/powerpoint/2010/main" val="399149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75" t="18051" r="32017" b="14667"/>
          <a:stretch/>
        </p:blipFill>
        <p:spPr bwMode="auto">
          <a:xfrm>
            <a:off x="1792087" y="209712"/>
            <a:ext cx="9132277" cy="664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18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304800" y="304800"/>
            <a:ext cx="1894839" cy="33083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12700">
              <a:lnSpc>
                <a:spcPct val="100000"/>
              </a:lnSpc>
              <a:spcBef>
                <a:spcPts val="100"/>
              </a:spcBef>
            </a:pPr>
            <a:r>
              <a:rPr lang="en-US" sz="2000" spc="-5">
                <a:solidFill>
                  <a:srgbClr val="000000"/>
                </a:solidFill>
                <a:latin typeface="Verdana"/>
                <a:cs typeface="Verdana"/>
              </a:rPr>
              <a:t>RERA</a:t>
            </a:r>
            <a:r>
              <a:rPr lang="en-US" sz="2000" spc="-100">
                <a:solidFill>
                  <a:srgbClr val="000000"/>
                </a:solidFill>
                <a:latin typeface="Verdana"/>
                <a:cs typeface="Verdana"/>
              </a:rPr>
              <a:t> </a:t>
            </a:r>
            <a:r>
              <a:rPr lang="en-US" sz="2000">
                <a:solidFill>
                  <a:srgbClr val="000000"/>
                </a:solidFill>
                <a:latin typeface="Verdana"/>
                <a:cs typeface="Verdana"/>
              </a:rPr>
              <a:t>Changes</a:t>
            </a:r>
            <a:endParaRPr lang="en-US" sz="2000">
              <a:latin typeface="Verdana"/>
              <a:cs typeface="Verdana"/>
            </a:endParaRPr>
          </a:p>
        </p:txBody>
      </p:sp>
      <p:grpSp>
        <p:nvGrpSpPr>
          <p:cNvPr id="7" name="object 3"/>
          <p:cNvGrpSpPr/>
          <p:nvPr/>
        </p:nvGrpSpPr>
        <p:grpSpPr>
          <a:xfrm>
            <a:off x="480058" y="1491233"/>
            <a:ext cx="11149233" cy="4790440"/>
            <a:chOff x="480059" y="1491233"/>
            <a:chExt cx="8306182" cy="4790440"/>
          </a:xfrm>
        </p:grpSpPr>
        <p:sp>
          <p:nvSpPr>
            <p:cNvPr id="8" name="object 4"/>
            <p:cNvSpPr/>
            <p:nvPr/>
          </p:nvSpPr>
          <p:spPr>
            <a:xfrm>
              <a:off x="480060" y="1597151"/>
              <a:ext cx="6847840" cy="3910965"/>
            </a:xfrm>
            <a:custGeom>
              <a:avLst/>
              <a:gdLst/>
              <a:ahLst/>
              <a:cxnLst/>
              <a:rect l="l" t="t" r="r" b="b"/>
              <a:pathLst>
                <a:path w="6847840" h="3910965">
                  <a:moveTo>
                    <a:pt x="6667500" y="3439414"/>
                  </a:moveTo>
                  <a:lnTo>
                    <a:pt x="6660096" y="3402723"/>
                  </a:lnTo>
                  <a:lnTo>
                    <a:pt x="6639903" y="3372777"/>
                  </a:lnTo>
                  <a:lnTo>
                    <a:pt x="6609956" y="3352584"/>
                  </a:lnTo>
                  <a:lnTo>
                    <a:pt x="6573266" y="3345180"/>
                  </a:lnTo>
                  <a:lnTo>
                    <a:pt x="94234" y="3345180"/>
                  </a:lnTo>
                  <a:lnTo>
                    <a:pt x="57543" y="3352584"/>
                  </a:lnTo>
                  <a:lnTo>
                    <a:pt x="27597" y="3372777"/>
                  </a:lnTo>
                  <a:lnTo>
                    <a:pt x="7404" y="3402723"/>
                  </a:lnTo>
                  <a:lnTo>
                    <a:pt x="0" y="3439414"/>
                  </a:lnTo>
                  <a:lnTo>
                    <a:pt x="0" y="3816350"/>
                  </a:lnTo>
                  <a:lnTo>
                    <a:pt x="7404" y="3853053"/>
                  </a:lnTo>
                  <a:lnTo>
                    <a:pt x="27597" y="3882999"/>
                  </a:lnTo>
                  <a:lnTo>
                    <a:pt x="57543" y="3903192"/>
                  </a:lnTo>
                  <a:lnTo>
                    <a:pt x="94234" y="3910584"/>
                  </a:lnTo>
                  <a:lnTo>
                    <a:pt x="6573266" y="3910584"/>
                  </a:lnTo>
                  <a:lnTo>
                    <a:pt x="6609956" y="3903192"/>
                  </a:lnTo>
                  <a:lnTo>
                    <a:pt x="6639903" y="3882999"/>
                  </a:lnTo>
                  <a:lnTo>
                    <a:pt x="6660096" y="3853053"/>
                  </a:lnTo>
                  <a:lnTo>
                    <a:pt x="6667500" y="3816350"/>
                  </a:lnTo>
                  <a:lnTo>
                    <a:pt x="6667500" y="3439414"/>
                  </a:lnTo>
                  <a:close/>
                </a:path>
                <a:path w="6847840" h="3910965">
                  <a:moveTo>
                    <a:pt x="6667500" y="2076704"/>
                  </a:moveTo>
                  <a:lnTo>
                    <a:pt x="6660108" y="2040115"/>
                  </a:lnTo>
                  <a:lnTo>
                    <a:pt x="6639979" y="2010244"/>
                  </a:lnTo>
                  <a:lnTo>
                    <a:pt x="6610109" y="1990115"/>
                  </a:lnTo>
                  <a:lnTo>
                    <a:pt x="6573520" y="1982724"/>
                  </a:lnTo>
                  <a:lnTo>
                    <a:pt x="93980" y="1982724"/>
                  </a:lnTo>
                  <a:lnTo>
                    <a:pt x="57391" y="1990115"/>
                  </a:lnTo>
                  <a:lnTo>
                    <a:pt x="27520" y="2010244"/>
                  </a:lnTo>
                  <a:lnTo>
                    <a:pt x="7378" y="2040115"/>
                  </a:lnTo>
                  <a:lnTo>
                    <a:pt x="0" y="2076704"/>
                  </a:lnTo>
                  <a:lnTo>
                    <a:pt x="0" y="2452624"/>
                  </a:lnTo>
                  <a:lnTo>
                    <a:pt x="7378" y="2489225"/>
                  </a:lnTo>
                  <a:lnTo>
                    <a:pt x="27520" y="2519095"/>
                  </a:lnTo>
                  <a:lnTo>
                    <a:pt x="57391" y="2539225"/>
                  </a:lnTo>
                  <a:lnTo>
                    <a:pt x="93980" y="2546604"/>
                  </a:lnTo>
                  <a:lnTo>
                    <a:pt x="6573520" y="2546604"/>
                  </a:lnTo>
                  <a:lnTo>
                    <a:pt x="6610109" y="2539225"/>
                  </a:lnTo>
                  <a:lnTo>
                    <a:pt x="6639979" y="2519095"/>
                  </a:lnTo>
                  <a:lnTo>
                    <a:pt x="6660108" y="2489225"/>
                  </a:lnTo>
                  <a:lnTo>
                    <a:pt x="6667500" y="2452624"/>
                  </a:lnTo>
                  <a:lnTo>
                    <a:pt x="6667500" y="2076704"/>
                  </a:lnTo>
                  <a:close/>
                </a:path>
                <a:path w="6847840" h="3910965">
                  <a:moveTo>
                    <a:pt x="6667500" y="1404620"/>
                  </a:moveTo>
                  <a:lnTo>
                    <a:pt x="6660108" y="1368031"/>
                  </a:lnTo>
                  <a:lnTo>
                    <a:pt x="6639979" y="1338160"/>
                  </a:lnTo>
                  <a:lnTo>
                    <a:pt x="6610109" y="1318031"/>
                  </a:lnTo>
                  <a:lnTo>
                    <a:pt x="6573520" y="1310640"/>
                  </a:lnTo>
                  <a:lnTo>
                    <a:pt x="93980" y="1310640"/>
                  </a:lnTo>
                  <a:lnTo>
                    <a:pt x="57391" y="1318031"/>
                  </a:lnTo>
                  <a:lnTo>
                    <a:pt x="27520" y="1338160"/>
                  </a:lnTo>
                  <a:lnTo>
                    <a:pt x="7378" y="1368031"/>
                  </a:lnTo>
                  <a:lnTo>
                    <a:pt x="0" y="1404620"/>
                  </a:lnTo>
                  <a:lnTo>
                    <a:pt x="0" y="1780540"/>
                  </a:lnTo>
                  <a:lnTo>
                    <a:pt x="7378" y="1817141"/>
                  </a:lnTo>
                  <a:lnTo>
                    <a:pt x="27520" y="1847011"/>
                  </a:lnTo>
                  <a:lnTo>
                    <a:pt x="57391" y="1867141"/>
                  </a:lnTo>
                  <a:lnTo>
                    <a:pt x="93980" y="1874520"/>
                  </a:lnTo>
                  <a:lnTo>
                    <a:pt x="6573520" y="1874520"/>
                  </a:lnTo>
                  <a:lnTo>
                    <a:pt x="6610109" y="1867141"/>
                  </a:lnTo>
                  <a:lnTo>
                    <a:pt x="6639979" y="1847011"/>
                  </a:lnTo>
                  <a:lnTo>
                    <a:pt x="6660108" y="1817141"/>
                  </a:lnTo>
                  <a:lnTo>
                    <a:pt x="6667500" y="1780540"/>
                  </a:lnTo>
                  <a:lnTo>
                    <a:pt x="6667500" y="1404620"/>
                  </a:lnTo>
                  <a:close/>
                </a:path>
                <a:path w="6847840" h="3910965">
                  <a:moveTo>
                    <a:pt x="6667500" y="746506"/>
                  </a:moveTo>
                  <a:lnTo>
                    <a:pt x="6660096" y="709815"/>
                  </a:lnTo>
                  <a:lnTo>
                    <a:pt x="6639903" y="679869"/>
                  </a:lnTo>
                  <a:lnTo>
                    <a:pt x="6609956" y="659676"/>
                  </a:lnTo>
                  <a:lnTo>
                    <a:pt x="6573266" y="652272"/>
                  </a:lnTo>
                  <a:lnTo>
                    <a:pt x="94234" y="652272"/>
                  </a:lnTo>
                  <a:lnTo>
                    <a:pt x="57543" y="659676"/>
                  </a:lnTo>
                  <a:lnTo>
                    <a:pt x="27597" y="679869"/>
                  </a:lnTo>
                  <a:lnTo>
                    <a:pt x="7404" y="709815"/>
                  </a:lnTo>
                  <a:lnTo>
                    <a:pt x="0" y="746506"/>
                  </a:lnTo>
                  <a:lnTo>
                    <a:pt x="0" y="1123442"/>
                  </a:lnTo>
                  <a:lnTo>
                    <a:pt x="7404" y="1160145"/>
                  </a:lnTo>
                  <a:lnTo>
                    <a:pt x="27597" y="1190091"/>
                  </a:lnTo>
                  <a:lnTo>
                    <a:pt x="57543" y="1210284"/>
                  </a:lnTo>
                  <a:lnTo>
                    <a:pt x="94234" y="1217676"/>
                  </a:lnTo>
                  <a:lnTo>
                    <a:pt x="6573266" y="1217676"/>
                  </a:lnTo>
                  <a:lnTo>
                    <a:pt x="6609956" y="1210284"/>
                  </a:lnTo>
                  <a:lnTo>
                    <a:pt x="6639903" y="1190091"/>
                  </a:lnTo>
                  <a:lnTo>
                    <a:pt x="6660096" y="1160145"/>
                  </a:lnTo>
                  <a:lnTo>
                    <a:pt x="6667500" y="1123442"/>
                  </a:lnTo>
                  <a:lnTo>
                    <a:pt x="6667500" y="746506"/>
                  </a:lnTo>
                  <a:close/>
                </a:path>
                <a:path w="6847840" h="3910965">
                  <a:moveTo>
                    <a:pt x="6669024" y="93980"/>
                  </a:moveTo>
                  <a:lnTo>
                    <a:pt x="6661632" y="57391"/>
                  </a:lnTo>
                  <a:lnTo>
                    <a:pt x="6641503" y="27520"/>
                  </a:lnTo>
                  <a:lnTo>
                    <a:pt x="6611633" y="7391"/>
                  </a:lnTo>
                  <a:lnTo>
                    <a:pt x="6575044" y="0"/>
                  </a:lnTo>
                  <a:lnTo>
                    <a:pt x="97028" y="0"/>
                  </a:lnTo>
                  <a:lnTo>
                    <a:pt x="60439" y="7391"/>
                  </a:lnTo>
                  <a:lnTo>
                    <a:pt x="30568" y="27520"/>
                  </a:lnTo>
                  <a:lnTo>
                    <a:pt x="10426" y="57391"/>
                  </a:lnTo>
                  <a:lnTo>
                    <a:pt x="3048" y="93980"/>
                  </a:lnTo>
                  <a:lnTo>
                    <a:pt x="3048" y="469900"/>
                  </a:lnTo>
                  <a:lnTo>
                    <a:pt x="10426" y="506501"/>
                  </a:lnTo>
                  <a:lnTo>
                    <a:pt x="30568" y="536371"/>
                  </a:lnTo>
                  <a:lnTo>
                    <a:pt x="60439" y="556501"/>
                  </a:lnTo>
                  <a:lnTo>
                    <a:pt x="97028" y="563880"/>
                  </a:lnTo>
                  <a:lnTo>
                    <a:pt x="6575044" y="563880"/>
                  </a:lnTo>
                  <a:lnTo>
                    <a:pt x="6611633" y="556501"/>
                  </a:lnTo>
                  <a:lnTo>
                    <a:pt x="6641503" y="536371"/>
                  </a:lnTo>
                  <a:lnTo>
                    <a:pt x="6661632" y="506501"/>
                  </a:lnTo>
                  <a:lnTo>
                    <a:pt x="6669024" y="469900"/>
                  </a:lnTo>
                  <a:lnTo>
                    <a:pt x="6669024" y="93980"/>
                  </a:lnTo>
                  <a:close/>
                </a:path>
                <a:path w="6847840" h="3910965">
                  <a:moveTo>
                    <a:pt x="6847332" y="2758186"/>
                  </a:moveTo>
                  <a:lnTo>
                    <a:pt x="6839928" y="2721495"/>
                  </a:lnTo>
                  <a:lnTo>
                    <a:pt x="6819735" y="2691549"/>
                  </a:lnTo>
                  <a:lnTo>
                    <a:pt x="6789788" y="2671356"/>
                  </a:lnTo>
                  <a:lnTo>
                    <a:pt x="6753098" y="2663952"/>
                  </a:lnTo>
                  <a:lnTo>
                    <a:pt x="94234" y="2663952"/>
                  </a:lnTo>
                  <a:lnTo>
                    <a:pt x="57543" y="2671356"/>
                  </a:lnTo>
                  <a:lnTo>
                    <a:pt x="27597" y="2691549"/>
                  </a:lnTo>
                  <a:lnTo>
                    <a:pt x="7404" y="2721495"/>
                  </a:lnTo>
                  <a:lnTo>
                    <a:pt x="0" y="2758186"/>
                  </a:lnTo>
                  <a:lnTo>
                    <a:pt x="0" y="3135122"/>
                  </a:lnTo>
                  <a:lnTo>
                    <a:pt x="7404" y="3171825"/>
                  </a:lnTo>
                  <a:lnTo>
                    <a:pt x="27597" y="3201771"/>
                  </a:lnTo>
                  <a:lnTo>
                    <a:pt x="57543" y="3221964"/>
                  </a:lnTo>
                  <a:lnTo>
                    <a:pt x="94234" y="3229356"/>
                  </a:lnTo>
                  <a:lnTo>
                    <a:pt x="6753098" y="3229356"/>
                  </a:lnTo>
                  <a:lnTo>
                    <a:pt x="6789788" y="3221964"/>
                  </a:lnTo>
                  <a:lnTo>
                    <a:pt x="6819735" y="3201771"/>
                  </a:lnTo>
                  <a:lnTo>
                    <a:pt x="6839928" y="3171825"/>
                  </a:lnTo>
                  <a:lnTo>
                    <a:pt x="6847332" y="3135122"/>
                  </a:lnTo>
                  <a:lnTo>
                    <a:pt x="6847332" y="2758186"/>
                  </a:lnTo>
                  <a:close/>
                </a:path>
              </a:pathLst>
            </a:custGeom>
            <a:solidFill>
              <a:srgbClr val="85BB24"/>
            </a:solidFill>
          </p:spPr>
          <p:txBody>
            <a:bodyPr wrap="square" lIns="0" tIns="0" rIns="0" bIns="0" rtlCol="0"/>
            <a:lstStyle/>
            <a:p>
              <a:endParaRPr/>
            </a:p>
          </p:txBody>
        </p:sp>
        <p:sp>
          <p:nvSpPr>
            <p:cNvPr id="9" name="object 5"/>
            <p:cNvSpPr/>
            <p:nvPr/>
          </p:nvSpPr>
          <p:spPr>
            <a:xfrm>
              <a:off x="7565136" y="3189732"/>
              <a:ext cx="1221105" cy="1211580"/>
            </a:xfrm>
            <a:custGeom>
              <a:avLst/>
              <a:gdLst/>
              <a:ahLst/>
              <a:cxnLst/>
              <a:rect l="l" t="t" r="r" b="b"/>
              <a:pathLst>
                <a:path w="1221104" h="1211579">
                  <a:moveTo>
                    <a:pt x="0" y="605789"/>
                  </a:moveTo>
                  <a:lnTo>
                    <a:pt x="1836" y="558454"/>
                  </a:lnTo>
                  <a:lnTo>
                    <a:pt x="7255" y="512114"/>
                  </a:lnTo>
                  <a:lnTo>
                    <a:pt x="16121" y="466903"/>
                  </a:lnTo>
                  <a:lnTo>
                    <a:pt x="28299" y="422958"/>
                  </a:lnTo>
                  <a:lnTo>
                    <a:pt x="43651" y="380412"/>
                  </a:lnTo>
                  <a:lnTo>
                    <a:pt x="62044" y="339401"/>
                  </a:lnTo>
                  <a:lnTo>
                    <a:pt x="83340" y="300058"/>
                  </a:lnTo>
                  <a:lnTo>
                    <a:pt x="107404" y="262520"/>
                  </a:lnTo>
                  <a:lnTo>
                    <a:pt x="134100" y="226920"/>
                  </a:lnTo>
                  <a:lnTo>
                    <a:pt x="163293" y="193394"/>
                  </a:lnTo>
                  <a:lnTo>
                    <a:pt x="194847" y="162076"/>
                  </a:lnTo>
                  <a:lnTo>
                    <a:pt x="228626" y="133101"/>
                  </a:lnTo>
                  <a:lnTo>
                    <a:pt x="264494" y="106603"/>
                  </a:lnTo>
                  <a:lnTo>
                    <a:pt x="302316" y="82719"/>
                  </a:lnTo>
                  <a:lnTo>
                    <a:pt x="341955" y="61582"/>
                  </a:lnTo>
                  <a:lnTo>
                    <a:pt x="383277" y="43326"/>
                  </a:lnTo>
                  <a:lnTo>
                    <a:pt x="426144" y="28088"/>
                  </a:lnTo>
                  <a:lnTo>
                    <a:pt x="470422" y="16001"/>
                  </a:lnTo>
                  <a:lnTo>
                    <a:pt x="515975" y="7201"/>
                  </a:lnTo>
                  <a:lnTo>
                    <a:pt x="562667" y="1822"/>
                  </a:lnTo>
                  <a:lnTo>
                    <a:pt x="610362" y="0"/>
                  </a:lnTo>
                  <a:lnTo>
                    <a:pt x="658056" y="1822"/>
                  </a:lnTo>
                  <a:lnTo>
                    <a:pt x="704748" y="7201"/>
                  </a:lnTo>
                  <a:lnTo>
                    <a:pt x="750301" y="16001"/>
                  </a:lnTo>
                  <a:lnTo>
                    <a:pt x="794579" y="28088"/>
                  </a:lnTo>
                  <a:lnTo>
                    <a:pt x="837446" y="43326"/>
                  </a:lnTo>
                  <a:lnTo>
                    <a:pt x="878768" y="61582"/>
                  </a:lnTo>
                  <a:lnTo>
                    <a:pt x="918407" y="82719"/>
                  </a:lnTo>
                  <a:lnTo>
                    <a:pt x="956229" y="106603"/>
                  </a:lnTo>
                  <a:lnTo>
                    <a:pt x="992097" y="133101"/>
                  </a:lnTo>
                  <a:lnTo>
                    <a:pt x="1025876" y="162076"/>
                  </a:lnTo>
                  <a:lnTo>
                    <a:pt x="1057430" y="193394"/>
                  </a:lnTo>
                  <a:lnTo>
                    <a:pt x="1086623" y="226920"/>
                  </a:lnTo>
                  <a:lnTo>
                    <a:pt x="1113319" y="262520"/>
                  </a:lnTo>
                  <a:lnTo>
                    <a:pt x="1137383" y="300058"/>
                  </a:lnTo>
                  <a:lnTo>
                    <a:pt x="1158679" y="339401"/>
                  </a:lnTo>
                  <a:lnTo>
                    <a:pt x="1177072" y="380412"/>
                  </a:lnTo>
                  <a:lnTo>
                    <a:pt x="1192424" y="422958"/>
                  </a:lnTo>
                  <a:lnTo>
                    <a:pt x="1204602" y="466903"/>
                  </a:lnTo>
                  <a:lnTo>
                    <a:pt x="1213468" y="512114"/>
                  </a:lnTo>
                  <a:lnTo>
                    <a:pt x="1218887" y="558454"/>
                  </a:lnTo>
                  <a:lnTo>
                    <a:pt x="1220724" y="605789"/>
                  </a:lnTo>
                  <a:lnTo>
                    <a:pt x="1218887" y="653125"/>
                  </a:lnTo>
                  <a:lnTo>
                    <a:pt x="1213468" y="699465"/>
                  </a:lnTo>
                  <a:lnTo>
                    <a:pt x="1204602" y="744676"/>
                  </a:lnTo>
                  <a:lnTo>
                    <a:pt x="1192424" y="788621"/>
                  </a:lnTo>
                  <a:lnTo>
                    <a:pt x="1177072" y="831167"/>
                  </a:lnTo>
                  <a:lnTo>
                    <a:pt x="1158679" y="872178"/>
                  </a:lnTo>
                  <a:lnTo>
                    <a:pt x="1137383" y="911521"/>
                  </a:lnTo>
                  <a:lnTo>
                    <a:pt x="1113319" y="949059"/>
                  </a:lnTo>
                  <a:lnTo>
                    <a:pt x="1086623" y="984659"/>
                  </a:lnTo>
                  <a:lnTo>
                    <a:pt x="1057430" y="1018185"/>
                  </a:lnTo>
                  <a:lnTo>
                    <a:pt x="1025876" y="1049503"/>
                  </a:lnTo>
                  <a:lnTo>
                    <a:pt x="992097" y="1078478"/>
                  </a:lnTo>
                  <a:lnTo>
                    <a:pt x="956229" y="1104976"/>
                  </a:lnTo>
                  <a:lnTo>
                    <a:pt x="918407" y="1128860"/>
                  </a:lnTo>
                  <a:lnTo>
                    <a:pt x="878768" y="1149997"/>
                  </a:lnTo>
                  <a:lnTo>
                    <a:pt x="837446" y="1168253"/>
                  </a:lnTo>
                  <a:lnTo>
                    <a:pt x="794579" y="1183491"/>
                  </a:lnTo>
                  <a:lnTo>
                    <a:pt x="750301" y="1195577"/>
                  </a:lnTo>
                  <a:lnTo>
                    <a:pt x="704748" y="1204378"/>
                  </a:lnTo>
                  <a:lnTo>
                    <a:pt x="658056" y="1209757"/>
                  </a:lnTo>
                  <a:lnTo>
                    <a:pt x="610362" y="1211579"/>
                  </a:lnTo>
                  <a:lnTo>
                    <a:pt x="562667" y="1209757"/>
                  </a:lnTo>
                  <a:lnTo>
                    <a:pt x="515975" y="1204378"/>
                  </a:lnTo>
                  <a:lnTo>
                    <a:pt x="470422" y="1195577"/>
                  </a:lnTo>
                  <a:lnTo>
                    <a:pt x="426144" y="1183491"/>
                  </a:lnTo>
                  <a:lnTo>
                    <a:pt x="383277" y="1168253"/>
                  </a:lnTo>
                  <a:lnTo>
                    <a:pt x="341955" y="1149997"/>
                  </a:lnTo>
                  <a:lnTo>
                    <a:pt x="302316" y="1128860"/>
                  </a:lnTo>
                  <a:lnTo>
                    <a:pt x="264494" y="1104976"/>
                  </a:lnTo>
                  <a:lnTo>
                    <a:pt x="228626" y="1078478"/>
                  </a:lnTo>
                  <a:lnTo>
                    <a:pt x="194847" y="1049503"/>
                  </a:lnTo>
                  <a:lnTo>
                    <a:pt x="163293" y="1018185"/>
                  </a:lnTo>
                  <a:lnTo>
                    <a:pt x="134100" y="984659"/>
                  </a:lnTo>
                  <a:lnTo>
                    <a:pt x="107404" y="949059"/>
                  </a:lnTo>
                  <a:lnTo>
                    <a:pt x="83340" y="911521"/>
                  </a:lnTo>
                  <a:lnTo>
                    <a:pt x="62044" y="872178"/>
                  </a:lnTo>
                  <a:lnTo>
                    <a:pt x="43651" y="831167"/>
                  </a:lnTo>
                  <a:lnTo>
                    <a:pt x="28299" y="788621"/>
                  </a:lnTo>
                  <a:lnTo>
                    <a:pt x="16121" y="744676"/>
                  </a:lnTo>
                  <a:lnTo>
                    <a:pt x="7255" y="699465"/>
                  </a:lnTo>
                  <a:lnTo>
                    <a:pt x="1836" y="653125"/>
                  </a:lnTo>
                  <a:lnTo>
                    <a:pt x="0" y="605789"/>
                  </a:lnTo>
                  <a:close/>
                </a:path>
              </a:pathLst>
            </a:custGeom>
            <a:ln w="3175">
              <a:solidFill>
                <a:srgbClr val="D9D9D9"/>
              </a:solidFill>
            </a:ln>
          </p:spPr>
          <p:txBody>
            <a:bodyPr wrap="square" lIns="0" tIns="0" rIns="0" bIns="0" rtlCol="0"/>
            <a:lstStyle/>
            <a:p>
              <a:endParaRPr/>
            </a:p>
          </p:txBody>
        </p:sp>
        <p:sp>
          <p:nvSpPr>
            <p:cNvPr id="10" name="object 6"/>
            <p:cNvSpPr/>
            <p:nvPr/>
          </p:nvSpPr>
          <p:spPr>
            <a:xfrm>
              <a:off x="480059" y="5638799"/>
              <a:ext cx="6667500" cy="563880"/>
            </a:xfrm>
            <a:custGeom>
              <a:avLst/>
              <a:gdLst/>
              <a:ahLst/>
              <a:cxnLst/>
              <a:rect l="l" t="t" r="r" b="b"/>
              <a:pathLst>
                <a:path w="6667500" h="563879">
                  <a:moveTo>
                    <a:pt x="6573520" y="0"/>
                  </a:moveTo>
                  <a:lnTo>
                    <a:pt x="93980" y="0"/>
                  </a:lnTo>
                  <a:lnTo>
                    <a:pt x="57398" y="7385"/>
                  </a:lnTo>
                  <a:lnTo>
                    <a:pt x="27525" y="27525"/>
                  </a:lnTo>
                  <a:lnTo>
                    <a:pt x="7385" y="57398"/>
                  </a:lnTo>
                  <a:lnTo>
                    <a:pt x="0" y="93980"/>
                  </a:lnTo>
                  <a:lnTo>
                    <a:pt x="0" y="469900"/>
                  </a:lnTo>
                  <a:lnTo>
                    <a:pt x="7385" y="506481"/>
                  </a:lnTo>
                  <a:lnTo>
                    <a:pt x="27525" y="536354"/>
                  </a:lnTo>
                  <a:lnTo>
                    <a:pt x="57398" y="556494"/>
                  </a:lnTo>
                  <a:lnTo>
                    <a:pt x="93980" y="563880"/>
                  </a:lnTo>
                  <a:lnTo>
                    <a:pt x="6573520" y="563880"/>
                  </a:lnTo>
                  <a:lnTo>
                    <a:pt x="6610117" y="556494"/>
                  </a:lnTo>
                  <a:lnTo>
                    <a:pt x="6639988" y="536354"/>
                  </a:lnTo>
                  <a:lnTo>
                    <a:pt x="6660120" y="506481"/>
                  </a:lnTo>
                  <a:lnTo>
                    <a:pt x="6667500" y="469900"/>
                  </a:lnTo>
                  <a:lnTo>
                    <a:pt x="6667500" y="93980"/>
                  </a:lnTo>
                  <a:lnTo>
                    <a:pt x="6660120" y="57398"/>
                  </a:lnTo>
                  <a:lnTo>
                    <a:pt x="6639988" y="27525"/>
                  </a:lnTo>
                  <a:lnTo>
                    <a:pt x="6610117" y="7385"/>
                  </a:lnTo>
                  <a:lnTo>
                    <a:pt x="6573520" y="0"/>
                  </a:lnTo>
                  <a:close/>
                </a:path>
              </a:pathLst>
            </a:custGeom>
            <a:solidFill>
              <a:srgbClr val="85BB24"/>
            </a:solidFill>
          </p:spPr>
          <p:txBody>
            <a:bodyPr wrap="square" lIns="0" tIns="0" rIns="0" bIns="0" rtlCol="0"/>
            <a:lstStyle/>
            <a:p>
              <a:endParaRPr/>
            </a:p>
          </p:txBody>
        </p:sp>
        <p:sp>
          <p:nvSpPr>
            <p:cNvPr id="11" name="object 7"/>
            <p:cNvSpPr/>
            <p:nvPr/>
          </p:nvSpPr>
          <p:spPr>
            <a:xfrm>
              <a:off x="6515862" y="1491233"/>
              <a:ext cx="1266825" cy="4790440"/>
            </a:xfrm>
            <a:custGeom>
              <a:avLst/>
              <a:gdLst/>
              <a:ahLst/>
              <a:cxnLst/>
              <a:rect l="l" t="t" r="r" b="b"/>
              <a:pathLst>
                <a:path w="1266825" h="4790440">
                  <a:moveTo>
                    <a:pt x="617601" y="0"/>
                  </a:moveTo>
                  <a:lnTo>
                    <a:pt x="0" y="0"/>
                  </a:lnTo>
                  <a:lnTo>
                    <a:pt x="648843" y="2394966"/>
                  </a:lnTo>
                  <a:lnTo>
                    <a:pt x="0" y="4789932"/>
                  </a:lnTo>
                  <a:lnTo>
                    <a:pt x="617601" y="4789932"/>
                  </a:lnTo>
                  <a:lnTo>
                    <a:pt x="1266444" y="2394966"/>
                  </a:lnTo>
                  <a:lnTo>
                    <a:pt x="617601" y="0"/>
                  </a:lnTo>
                  <a:close/>
                </a:path>
              </a:pathLst>
            </a:custGeom>
            <a:solidFill>
              <a:srgbClr val="D9D9D9"/>
            </a:solidFill>
          </p:spPr>
          <p:txBody>
            <a:bodyPr wrap="square" lIns="0" tIns="0" rIns="0" bIns="0" rtlCol="0"/>
            <a:lstStyle/>
            <a:p>
              <a:endParaRPr/>
            </a:p>
          </p:txBody>
        </p:sp>
        <p:sp>
          <p:nvSpPr>
            <p:cNvPr id="12" name="object 8"/>
            <p:cNvSpPr/>
            <p:nvPr/>
          </p:nvSpPr>
          <p:spPr>
            <a:xfrm>
              <a:off x="6515862" y="1491233"/>
              <a:ext cx="1266825" cy="4790440"/>
            </a:xfrm>
            <a:custGeom>
              <a:avLst/>
              <a:gdLst/>
              <a:ahLst/>
              <a:cxnLst/>
              <a:rect l="l" t="t" r="r" b="b"/>
              <a:pathLst>
                <a:path w="1266825" h="4790440">
                  <a:moveTo>
                    <a:pt x="0" y="0"/>
                  </a:moveTo>
                  <a:lnTo>
                    <a:pt x="617601" y="0"/>
                  </a:lnTo>
                  <a:lnTo>
                    <a:pt x="1266444" y="2394966"/>
                  </a:lnTo>
                  <a:lnTo>
                    <a:pt x="617601" y="4789932"/>
                  </a:lnTo>
                  <a:lnTo>
                    <a:pt x="0" y="4789932"/>
                  </a:lnTo>
                  <a:lnTo>
                    <a:pt x="648843" y="2394966"/>
                  </a:lnTo>
                  <a:lnTo>
                    <a:pt x="0" y="0"/>
                  </a:lnTo>
                  <a:close/>
                </a:path>
              </a:pathLst>
            </a:custGeom>
            <a:ln w="38100">
              <a:solidFill>
                <a:srgbClr val="FFFFFF"/>
              </a:solidFill>
            </a:ln>
          </p:spPr>
          <p:txBody>
            <a:bodyPr wrap="square" lIns="0" tIns="0" rIns="0" bIns="0" rtlCol="0"/>
            <a:lstStyle/>
            <a:p>
              <a:endParaRPr/>
            </a:p>
          </p:txBody>
        </p:sp>
      </p:grpSp>
      <p:sp>
        <p:nvSpPr>
          <p:cNvPr id="14" name="object 10"/>
          <p:cNvSpPr txBox="1"/>
          <p:nvPr/>
        </p:nvSpPr>
        <p:spPr>
          <a:xfrm>
            <a:off x="584403" y="1747774"/>
            <a:ext cx="5877560" cy="4258217"/>
          </a:xfrm>
          <a:prstGeom prst="rect">
            <a:avLst/>
          </a:prstGeom>
        </p:spPr>
        <p:txBody>
          <a:bodyPr vert="horz" wrap="square" lIns="0" tIns="13335" rIns="0" bIns="0" rtlCol="0">
            <a:spAutoFit/>
          </a:bodyPr>
          <a:lstStyle/>
          <a:p>
            <a:pPr marL="13970">
              <a:lnSpc>
                <a:spcPct val="100000"/>
              </a:lnSpc>
              <a:spcBef>
                <a:spcPts val="105"/>
              </a:spcBef>
            </a:pPr>
            <a:r>
              <a:rPr sz="1400" dirty="0">
                <a:latin typeface="Verdana"/>
                <a:cs typeface="Verdana"/>
              </a:rPr>
              <a:t>Promoter – Increased responsibility &amp;</a:t>
            </a:r>
            <a:r>
              <a:rPr sz="1400" spc="-114" dirty="0">
                <a:latin typeface="Verdana"/>
                <a:cs typeface="Verdana"/>
              </a:rPr>
              <a:t> </a:t>
            </a:r>
            <a:r>
              <a:rPr sz="1400" dirty="0">
                <a:latin typeface="Verdana"/>
                <a:cs typeface="Verdana"/>
              </a:rPr>
              <a:t>compliances</a:t>
            </a:r>
          </a:p>
          <a:p>
            <a:pPr>
              <a:lnSpc>
                <a:spcPct val="100000"/>
              </a:lnSpc>
            </a:pPr>
            <a:endParaRPr sz="1600" dirty="0">
              <a:latin typeface="Verdana"/>
              <a:cs typeface="Verdana"/>
            </a:endParaRPr>
          </a:p>
          <a:p>
            <a:pPr marL="50800">
              <a:lnSpc>
                <a:spcPct val="100000"/>
              </a:lnSpc>
              <a:spcBef>
                <a:spcPts val="1285"/>
              </a:spcBef>
            </a:pPr>
            <a:r>
              <a:rPr sz="1400" dirty="0">
                <a:latin typeface="Verdana"/>
                <a:cs typeface="Verdana"/>
              </a:rPr>
              <a:t>Liquidity – </a:t>
            </a:r>
            <a:r>
              <a:rPr sz="1400" spc="-5" dirty="0">
                <a:latin typeface="Verdana"/>
                <a:cs typeface="Verdana"/>
              </a:rPr>
              <a:t>Cash </a:t>
            </a:r>
            <a:r>
              <a:rPr sz="1400" dirty="0">
                <a:latin typeface="Verdana"/>
                <a:cs typeface="Verdana"/>
              </a:rPr>
              <a:t>flow</a:t>
            </a:r>
            <a:r>
              <a:rPr sz="1400" spc="-110" dirty="0">
                <a:latin typeface="Verdana"/>
                <a:cs typeface="Verdana"/>
              </a:rPr>
              <a:t> </a:t>
            </a:r>
            <a:r>
              <a:rPr sz="1400" dirty="0">
                <a:latin typeface="Verdana"/>
                <a:cs typeface="Verdana"/>
              </a:rPr>
              <a:t>planning</a:t>
            </a:r>
          </a:p>
          <a:p>
            <a:pPr>
              <a:lnSpc>
                <a:spcPct val="100000"/>
              </a:lnSpc>
            </a:pPr>
            <a:endParaRPr sz="1600" dirty="0">
              <a:latin typeface="Verdana"/>
              <a:cs typeface="Verdana"/>
            </a:endParaRPr>
          </a:p>
          <a:p>
            <a:pPr>
              <a:lnSpc>
                <a:spcPct val="100000"/>
              </a:lnSpc>
              <a:spcBef>
                <a:spcPts val="25"/>
              </a:spcBef>
            </a:pPr>
            <a:endParaRPr sz="1200" dirty="0">
              <a:latin typeface="Verdana"/>
              <a:cs typeface="Verdana"/>
            </a:endParaRPr>
          </a:p>
          <a:p>
            <a:pPr marL="12700">
              <a:lnSpc>
                <a:spcPct val="100000"/>
              </a:lnSpc>
            </a:pPr>
            <a:r>
              <a:rPr sz="1400" spc="-5" dirty="0">
                <a:latin typeface="Verdana"/>
                <a:cs typeface="Verdana"/>
              </a:rPr>
              <a:t>Registration </a:t>
            </a:r>
            <a:r>
              <a:rPr sz="1400" dirty="0">
                <a:latin typeface="Verdana"/>
                <a:cs typeface="Verdana"/>
              </a:rPr>
              <a:t>– Project </a:t>
            </a:r>
            <a:r>
              <a:rPr sz="1400" spc="-5" dirty="0">
                <a:latin typeface="Verdana"/>
                <a:cs typeface="Verdana"/>
              </a:rPr>
              <a:t>registration </a:t>
            </a:r>
            <a:r>
              <a:rPr sz="1400" dirty="0">
                <a:latin typeface="Verdana"/>
                <a:cs typeface="Verdana"/>
              </a:rPr>
              <a:t>with</a:t>
            </a:r>
            <a:r>
              <a:rPr sz="1400" spc="-105" dirty="0">
                <a:latin typeface="Verdana"/>
                <a:cs typeface="Verdana"/>
              </a:rPr>
              <a:t> </a:t>
            </a:r>
            <a:r>
              <a:rPr sz="1400" spc="-5" dirty="0">
                <a:latin typeface="Verdana"/>
                <a:cs typeface="Verdana"/>
              </a:rPr>
              <a:t>RERA</a:t>
            </a:r>
            <a:endParaRPr sz="1400" dirty="0">
              <a:latin typeface="Verdana"/>
              <a:cs typeface="Verdana"/>
            </a:endParaRPr>
          </a:p>
          <a:p>
            <a:pPr>
              <a:lnSpc>
                <a:spcPct val="100000"/>
              </a:lnSpc>
            </a:pPr>
            <a:endParaRPr sz="1600" dirty="0">
              <a:latin typeface="Verdana"/>
              <a:cs typeface="Verdana"/>
            </a:endParaRPr>
          </a:p>
          <a:p>
            <a:pPr>
              <a:lnSpc>
                <a:spcPct val="100000"/>
              </a:lnSpc>
              <a:spcBef>
                <a:spcPts val="30"/>
              </a:spcBef>
            </a:pPr>
            <a:endParaRPr sz="1200" dirty="0">
              <a:latin typeface="Verdana"/>
              <a:cs typeface="Verdana"/>
            </a:endParaRPr>
          </a:p>
          <a:p>
            <a:pPr marL="12700">
              <a:lnSpc>
                <a:spcPct val="100000"/>
              </a:lnSpc>
            </a:pPr>
            <a:r>
              <a:rPr sz="1400" dirty="0">
                <a:latin typeface="Verdana"/>
                <a:cs typeface="Verdana"/>
              </a:rPr>
              <a:t>Sales &amp; Marketing – Increase in </a:t>
            </a:r>
            <a:r>
              <a:rPr sz="1400" spc="-5" dirty="0">
                <a:latin typeface="Verdana"/>
                <a:cs typeface="Verdana"/>
              </a:rPr>
              <a:t>project </a:t>
            </a:r>
            <a:r>
              <a:rPr sz="1400" dirty="0">
                <a:latin typeface="Verdana"/>
                <a:cs typeface="Verdana"/>
              </a:rPr>
              <a:t>launch</a:t>
            </a:r>
            <a:r>
              <a:rPr sz="1400" spc="-170" dirty="0">
                <a:latin typeface="Verdana"/>
                <a:cs typeface="Verdana"/>
              </a:rPr>
              <a:t> </a:t>
            </a:r>
            <a:r>
              <a:rPr sz="1400" dirty="0">
                <a:latin typeface="Verdana"/>
                <a:cs typeface="Verdana"/>
              </a:rPr>
              <a:t>time</a:t>
            </a:r>
          </a:p>
          <a:p>
            <a:pPr>
              <a:lnSpc>
                <a:spcPct val="100000"/>
              </a:lnSpc>
            </a:pPr>
            <a:endParaRPr sz="1600" dirty="0">
              <a:latin typeface="Verdana"/>
              <a:cs typeface="Verdana"/>
            </a:endParaRPr>
          </a:p>
          <a:p>
            <a:pPr marL="12700" marR="5080">
              <a:lnSpc>
                <a:spcPts val="1510"/>
              </a:lnSpc>
              <a:spcBef>
                <a:spcPts val="1055"/>
              </a:spcBef>
            </a:pPr>
            <a:r>
              <a:rPr sz="1400" spc="-5" dirty="0">
                <a:latin typeface="Verdana"/>
                <a:cs typeface="Verdana"/>
              </a:rPr>
              <a:t>Operational </a:t>
            </a:r>
            <a:r>
              <a:rPr sz="1400" spc="-15" dirty="0">
                <a:latin typeface="Verdana"/>
                <a:cs typeface="Verdana"/>
              </a:rPr>
              <a:t>Transformation </a:t>
            </a:r>
            <a:r>
              <a:rPr sz="1400" dirty="0">
                <a:latin typeface="Verdana"/>
                <a:cs typeface="Verdana"/>
              </a:rPr>
              <a:t>– Project Management, Design, Sales  and</a:t>
            </a:r>
            <a:r>
              <a:rPr sz="1400" spc="-20" dirty="0">
                <a:latin typeface="Verdana"/>
                <a:cs typeface="Verdana"/>
              </a:rPr>
              <a:t> </a:t>
            </a:r>
            <a:r>
              <a:rPr sz="1400" dirty="0">
                <a:latin typeface="Verdana"/>
                <a:cs typeface="Verdana"/>
              </a:rPr>
              <a:t>Marketing</a:t>
            </a:r>
          </a:p>
          <a:p>
            <a:pPr>
              <a:lnSpc>
                <a:spcPct val="100000"/>
              </a:lnSpc>
              <a:spcBef>
                <a:spcPts val="55"/>
              </a:spcBef>
            </a:pPr>
            <a:endParaRPr sz="2000" dirty="0">
              <a:latin typeface="Verdana"/>
              <a:cs typeface="Verdana"/>
            </a:endParaRPr>
          </a:p>
          <a:p>
            <a:pPr marL="12700">
              <a:lnSpc>
                <a:spcPct val="100000"/>
              </a:lnSpc>
            </a:pPr>
            <a:r>
              <a:rPr sz="1400" spc="-5" dirty="0">
                <a:latin typeface="Verdana"/>
                <a:cs typeface="Verdana"/>
              </a:rPr>
              <a:t>Other</a:t>
            </a:r>
            <a:r>
              <a:rPr sz="1400" spc="-20" dirty="0">
                <a:latin typeface="Verdana"/>
                <a:cs typeface="Verdana"/>
              </a:rPr>
              <a:t> </a:t>
            </a:r>
            <a:r>
              <a:rPr sz="1400" dirty="0">
                <a:latin typeface="Verdana"/>
                <a:cs typeface="Verdana"/>
              </a:rPr>
              <a:t>Compliances</a:t>
            </a:r>
          </a:p>
          <a:p>
            <a:pPr>
              <a:lnSpc>
                <a:spcPct val="100000"/>
              </a:lnSpc>
            </a:pPr>
            <a:endParaRPr sz="1600" dirty="0">
              <a:latin typeface="Verdana"/>
              <a:cs typeface="Verdana"/>
            </a:endParaRPr>
          </a:p>
          <a:p>
            <a:pPr>
              <a:lnSpc>
                <a:spcPct val="100000"/>
              </a:lnSpc>
              <a:spcBef>
                <a:spcPts val="30"/>
              </a:spcBef>
            </a:pPr>
            <a:endParaRPr sz="1400" dirty="0">
              <a:latin typeface="Verdana"/>
              <a:cs typeface="Verdana"/>
            </a:endParaRPr>
          </a:p>
          <a:p>
            <a:pPr marL="12700">
              <a:lnSpc>
                <a:spcPct val="100000"/>
              </a:lnSpc>
              <a:spcBef>
                <a:spcPts val="5"/>
              </a:spcBef>
            </a:pPr>
            <a:r>
              <a:rPr sz="1400" spc="-30" dirty="0">
                <a:latin typeface="Verdana"/>
                <a:cs typeface="Verdana"/>
              </a:rPr>
              <a:t>Way</a:t>
            </a:r>
            <a:r>
              <a:rPr sz="1400" spc="-20" dirty="0">
                <a:latin typeface="Verdana"/>
                <a:cs typeface="Verdana"/>
              </a:rPr>
              <a:t> </a:t>
            </a:r>
            <a:r>
              <a:rPr sz="1400" spc="-5" dirty="0">
                <a:latin typeface="Verdana"/>
                <a:cs typeface="Verdana"/>
              </a:rPr>
              <a:t>Forward</a:t>
            </a:r>
            <a:endParaRPr sz="1400" dirty="0">
              <a:latin typeface="Verdana"/>
              <a:cs typeface="Verdana"/>
            </a:endParaRPr>
          </a:p>
        </p:txBody>
      </p:sp>
    </p:spTree>
    <p:extLst>
      <p:ext uri="{BB962C8B-B14F-4D97-AF65-F5344CB8AC3E}">
        <p14:creationId xmlns:p14="http://schemas.microsoft.com/office/powerpoint/2010/main" val="261874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56A5D6C-6FBC-4FB4-9EE4-355813527530}"/>
              </a:ext>
            </a:extLst>
          </p:cNvPr>
          <p:cNvSpPr>
            <a:spLocks noGrp="1"/>
          </p:cNvSpPr>
          <p:nvPr>
            <p:ph type="ctrTitle"/>
          </p:nvPr>
        </p:nvSpPr>
        <p:spPr>
          <a:xfrm>
            <a:off x="0" y="0"/>
            <a:ext cx="12192000" cy="708528"/>
          </a:xfrm>
        </p:spPr>
        <p:txBody>
          <a:bodyPr>
            <a:normAutofit/>
          </a:bodyPr>
          <a:lstStyle/>
          <a:p>
            <a:r>
              <a:rPr lang="en-US" sz="4000" dirty="0"/>
              <a:t>Applicability of the Act</a:t>
            </a:r>
            <a:endParaRPr lang="en-US" dirty="0"/>
          </a:p>
        </p:txBody>
      </p:sp>
      <p:grpSp>
        <p:nvGrpSpPr>
          <p:cNvPr id="31" name="Group 30">
            <a:extLst>
              <a:ext uri="{FF2B5EF4-FFF2-40B4-BE49-F238E27FC236}">
                <a16:creationId xmlns:a16="http://schemas.microsoft.com/office/drawing/2014/main" id="{D6363784-0E61-4938-BCD6-8A7126F91C93}"/>
              </a:ext>
            </a:extLst>
          </p:cNvPr>
          <p:cNvGrpSpPr/>
          <p:nvPr/>
        </p:nvGrpSpPr>
        <p:grpSpPr>
          <a:xfrm>
            <a:off x="1606062" y="785723"/>
            <a:ext cx="9097108" cy="1720089"/>
            <a:chOff x="0" y="68286"/>
            <a:chExt cx="5486400" cy="1071427"/>
          </a:xfrm>
          <a:solidFill>
            <a:schemeClr val="bg1"/>
          </a:solidFill>
        </p:grpSpPr>
        <p:sp>
          <p:nvSpPr>
            <p:cNvPr id="32" name="Rounded Rectangle 4">
              <a:extLst>
                <a:ext uri="{FF2B5EF4-FFF2-40B4-BE49-F238E27FC236}">
                  <a16:creationId xmlns:a16="http://schemas.microsoft.com/office/drawing/2014/main" id="{4BCBBA7F-B775-4A60-BD00-D317BE85DA19}"/>
                </a:ext>
              </a:extLst>
            </p:cNvPr>
            <p:cNvSpPr/>
            <p:nvPr/>
          </p:nvSpPr>
          <p:spPr>
            <a:xfrm>
              <a:off x="0" y="68286"/>
              <a:ext cx="5486400" cy="1071427"/>
            </a:xfrm>
            <a:prstGeom prst="roundRect">
              <a:avLst/>
            </a:prstGeom>
            <a:grpFill/>
            <a:ln>
              <a:solidFill>
                <a:srgbClr val="2DA2B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a:extLst>
                <a:ext uri="{FF2B5EF4-FFF2-40B4-BE49-F238E27FC236}">
                  <a16:creationId xmlns:a16="http://schemas.microsoft.com/office/drawing/2014/main" id="{A6B32CDF-24E5-4A01-8907-0419CE36B2BC}"/>
                </a:ext>
              </a:extLst>
            </p:cNvPr>
            <p:cNvSpPr/>
            <p:nvPr/>
          </p:nvSpPr>
          <p:spPr>
            <a:xfrm>
              <a:off x="52303" y="120589"/>
              <a:ext cx="5381794" cy="966821"/>
            </a:xfrm>
            <a:prstGeom prst="rect">
              <a:avLst/>
            </a:prstGeom>
            <a:grpFill/>
            <a:ln>
              <a:solidFill>
                <a:srgbClr val="2DA2BE"/>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2000" kern="1200" dirty="0">
                  <a:solidFill>
                    <a:schemeClr val="tx1"/>
                  </a:solidFill>
                </a:rPr>
                <a:t>where the area of land proposed to be developed </a:t>
              </a:r>
              <a:r>
                <a:rPr lang="en-US" sz="2000" b="1" i="1" u="sng" kern="1200" dirty="0">
                  <a:solidFill>
                    <a:schemeClr val="tx1"/>
                  </a:solidFill>
                </a:rPr>
                <a:t>does not exceed five hundred square </a:t>
              </a:r>
              <a:r>
                <a:rPr lang="en-US" sz="2000" b="1" i="1" kern="1200" dirty="0">
                  <a:solidFill>
                    <a:schemeClr val="tx1"/>
                  </a:solidFill>
                </a:rPr>
                <a:t>meters (5382sft) </a:t>
              </a:r>
              <a:r>
                <a:rPr lang="en-US" sz="2000" kern="1200" dirty="0">
                  <a:solidFill>
                    <a:schemeClr val="tx1"/>
                  </a:solidFill>
                </a:rPr>
                <a:t>or the number of apartments proposed to be developed </a:t>
              </a:r>
              <a:r>
                <a:rPr lang="en-US" sz="2000" b="1" i="1" kern="1200" dirty="0">
                  <a:solidFill>
                    <a:schemeClr val="tx1"/>
                  </a:solidFill>
                </a:rPr>
                <a:t>does not </a:t>
              </a:r>
              <a:r>
                <a:rPr lang="en-US" sz="2000" b="1" i="1" u="sng" kern="1200" dirty="0">
                  <a:solidFill>
                    <a:schemeClr val="tx1"/>
                  </a:solidFill>
                </a:rPr>
                <a:t>exceed eight </a:t>
              </a:r>
              <a:r>
                <a:rPr lang="en-US" sz="2000" kern="1200" dirty="0">
                  <a:solidFill>
                    <a:schemeClr val="tx1"/>
                  </a:solidFill>
                </a:rPr>
                <a:t>inclusive of all phases.</a:t>
              </a:r>
            </a:p>
          </p:txBody>
        </p:sp>
      </p:grpSp>
      <p:grpSp>
        <p:nvGrpSpPr>
          <p:cNvPr id="34" name="Group 33">
            <a:extLst>
              <a:ext uri="{FF2B5EF4-FFF2-40B4-BE49-F238E27FC236}">
                <a16:creationId xmlns:a16="http://schemas.microsoft.com/office/drawing/2014/main" id="{87CAF93D-7920-44AD-A32E-EE42E2FDD719}"/>
              </a:ext>
            </a:extLst>
          </p:cNvPr>
          <p:cNvGrpSpPr/>
          <p:nvPr/>
        </p:nvGrpSpPr>
        <p:grpSpPr>
          <a:xfrm>
            <a:off x="1641231" y="2128767"/>
            <a:ext cx="9097108" cy="1720089"/>
            <a:chOff x="0" y="1174274"/>
            <a:chExt cx="5486400" cy="1071427"/>
          </a:xfrm>
          <a:solidFill>
            <a:schemeClr val="bg1"/>
          </a:solidFill>
        </p:grpSpPr>
        <p:sp>
          <p:nvSpPr>
            <p:cNvPr id="35" name="Rounded Rectangle 7">
              <a:extLst>
                <a:ext uri="{FF2B5EF4-FFF2-40B4-BE49-F238E27FC236}">
                  <a16:creationId xmlns:a16="http://schemas.microsoft.com/office/drawing/2014/main" id="{367D6F6D-2FCF-46A4-9663-72B97F37666C}"/>
                </a:ext>
              </a:extLst>
            </p:cNvPr>
            <p:cNvSpPr/>
            <p:nvPr/>
          </p:nvSpPr>
          <p:spPr>
            <a:xfrm>
              <a:off x="0" y="1174274"/>
              <a:ext cx="5486400" cy="1071427"/>
            </a:xfrm>
            <a:prstGeom prst="roundRect">
              <a:avLst/>
            </a:prstGeom>
            <a:grpFill/>
            <a:ln>
              <a:solidFill>
                <a:srgbClr val="2DA2B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6">
              <a:extLst>
                <a:ext uri="{FF2B5EF4-FFF2-40B4-BE49-F238E27FC236}">
                  <a16:creationId xmlns:a16="http://schemas.microsoft.com/office/drawing/2014/main" id="{055495D2-9EE2-4C17-AB61-40FD4A4AD279}"/>
                </a:ext>
              </a:extLst>
            </p:cNvPr>
            <p:cNvSpPr/>
            <p:nvPr/>
          </p:nvSpPr>
          <p:spPr>
            <a:xfrm>
              <a:off x="52303" y="1226577"/>
              <a:ext cx="5381794" cy="966821"/>
            </a:xfrm>
            <a:prstGeom prst="rect">
              <a:avLst/>
            </a:prstGeom>
            <a:grpFill/>
            <a:ln>
              <a:solidFill>
                <a:srgbClr val="2DA2BE"/>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2000" kern="1200" dirty="0">
                  <a:solidFill>
                    <a:schemeClr val="tx1"/>
                  </a:solidFill>
                </a:rPr>
                <a:t>where the promoter has </a:t>
              </a:r>
              <a:r>
                <a:rPr lang="en-US" sz="2000" b="1" i="1" u="sng" kern="1200" dirty="0">
                  <a:solidFill>
                    <a:schemeClr val="tx1"/>
                  </a:solidFill>
                </a:rPr>
                <a:t>received completion certificate</a:t>
              </a:r>
              <a:r>
                <a:rPr lang="en-US" sz="2000" u="sng" kern="1200" dirty="0">
                  <a:solidFill>
                    <a:schemeClr val="tx1"/>
                  </a:solidFill>
                </a:rPr>
                <a:t> </a:t>
              </a:r>
              <a:r>
                <a:rPr lang="en-US" sz="2000" kern="1200" dirty="0">
                  <a:solidFill>
                    <a:schemeClr val="tx1"/>
                  </a:solidFill>
                </a:rPr>
                <a:t>for a real estate project prior to commencement of this Act;</a:t>
              </a:r>
            </a:p>
          </p:txBody>
        </p:sp>
      </p:grpSp>
      <p:grpSp>
        <p:nvGrpSpPr>
          <p:cNvPr id="37" name="Group 36">
            <a:extLst>
              <a:ext uri="{FF2B5EF4-FFF2-40B4-BE49-F238E27FC236}">
                <a16:creationId xmlns:a16="http://schemas.microsoft.com/office/drawing/2014/main" id="{9E786019-C9CB-4850-BC95-5B4B2E9C6563}"/>
              </a:ext>
            </a:extLst>
          </p:cNvPr>
          <p:cNvGrpSpPr/>
          <p:nvPr/>
        </p:nvGrpSpPr>
        <p:grpSpPr>
          <a:xfrm>
            <a:off x="1657618" y="3443863"/>
            <a:ext cx="9097108" cy="1720089"/>
            <a:chOff x="0" y="2280261"/>
            <a:chExt cx="5486400" cy="1071427"/>
          </a:xfrm>
          <a:solidFill>
            <a:schemeClr val="bg1"/>
          </a:solidFill>
        </p:grpSpPr>
        <p:sp>
          <p:nvSpPr>
            <p:cNvPr id="38" name="Rounded Rectangle 10">
              <a:extLst>
                <a:ext uri="{FF2B5EF4-FFF2-40B4-BE49-F238E27FC236}">
                  <a16:creationId xmlns:a16="http://schemas.microsoft.com/office/drawing/2014/main" id="{60808401-B46E-43D2-B9C0-96DD359DF413}"/>
                </a:ext>
              </a:extLst>
            </p:cNvPr>
            <p:cNvSpPr/>
            <p:nvPr/>
          </p:nvSpPr>
          <p:spPr>
            <a:xfrm>
              <a:off x="0" y="2280261"/>
              <a:ext cx="5486400" cy="1071427"/>
            </a:xfrm>
            <a:prstGeom prst="roundRect">
              <a:avLst/>
            </a:prstGeom>
            <a:grpFill/>
            <a:ln>
              <a:solidFill>
                <a:srgbClr val="2DA2B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8">
              <a:extLst>
                <a:ext uri="{FF2B5EF4-FFF2-40B4-BE49-F238E27FC236}">
                  <a16:creationId xmlns:a16="http://schemas.microsoft.com/office/drawing/2014/main" id="{5EE09C39-D007-4625-B2A9-D621DC133EE3}"/>
                </a:ext>
              </a:extLst>
            </p:cNvPr>
            <p:cNvSpPr/>
            <p:nvPr/>
          </p:nvSpPr>
          <p:spPr>
            <a:xfrm>
              <a:off x="52303" y="2332564"/>
              <a:ext cx="5381794" cy="966821"/>
            </a:xfrm>
            <a:prstGeom prst="rect">
              <a:avLst/>
            </a:prstGeom>
            <a:grpFill/>
            <a:ln>
              <a:solidFill>
                <a:srgbClr val="2DA2BE"/>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2000" kern="1200" dirty="0">
                  <a:solidFill>
                    <a:schemeClr val="tx1"/>
                  </a:solidFill>
                </a:rPr>
                <a:t>for the purpose of renovation or </a:t>
              </a:r>
              <a:r>
                <a:rPr lang="en-US" sz="2000" b="1" i="1" kern="1200" dirty="0">
                  <a:solidFill>
                    <a:schemeClr val="tx1"/>
                  </a:solidFill>
                </a:rPr>
                <a:t>repair or re-development</a:t>
              </a:r>
              <a:r>
                <a:rPr lang="en-US" sz="2000" kern="1200" dirty="0">
                  <a:solidFill>
                    <a:schemeClr val="tx1"/>
                  </a:solidFill>
                </a:rPr>
                <a:t> which does </a:t>
              </a:r>
              <a:r>
                <a:rPr lang="en-US" sz="2000" b="1" i="1" u="sng" kern="1200" dirty="0">
                  <a:solidFill>
                    <a:schemeClr val="tx1"/>
                  </a:solidFill>
                </a:rPr>
                <a:t>not</a:t>
              </a:r>
              <a:r>
                <a:rPr lang="en-US" sz="2000" kern="1200" dirty="0">
                  <a:solidFill>
                    <a:schemeClr val="tx1"/>
                  </a:solidFill>
                </a:rPr>
                <a:t> involve marketing, advertising selling or </a:t>
              </a:r>
              <a:r>
                <a:rPr lang="en-US" sz="2000" b="1" i="1" kern="1200" dirty="0">
                  <a:solidFill>
                    <a:schemeClr val="tx1"/>
                  </a:solidFill>
                </a:rPr>
                <a:t>new allotment</a:t>
              </a:r>
              <a:r>
                <a:rPr lang="en-US" sz="2000" kern="1200" dirty="0">
                  <a:solidFill>
                    <a:schemeClr val="tx1"/>
                  </a:solidFill>
                </a:rPr>
                <a:t> of any apartment, plot or building, as the case may be, under the real estate project.</a:t>
              </a:r>
            </a:p>
          </p:txBody>
        </p:sp>
      </p:grpSp>
      <p:grpSp>
        <p:nvGrpSpPr>
          <p:cNvPr id="40" name="Group 39">
            <a:extLst>
              <a:ext uri="{FF2B5EF4-FFF2-40B4-BE49-F238E27FC236}">
                <a16:creationId xmlns:a16="http://schemas.microsoft.com/office/drawing/2014/main" id="{C733240D-0B10-447F-95CA-C777D0CE4552}"/>
              </a:ext>
            </a:extLst>
          </p:cNvPr>
          <p:cNvGrpSpPr/>
          <p:nvPr/>
        </p:nvGrpSpPr>
        <p:grpSpPr>
          <a:xfrm>
            <a:off x="1641231" y="4877892"/>
            <a:ext cx="9097108" cy="1720089"/>
            <a:chOff x="0" y="3386249"/>
            <a:chExt cx="5486400" cy="1071427"/>
          </a:xfrm>
          <a:solidFill>
            <a:schemeClr val="bg1"/>
          </a:solidFill>
        </p:grpSpPr>
        <p:sp>
          <p:nvSpPr>
            <p:cNvPr id="41" name="Rounded Rectangle 13">
              <a:extLst>
                <a:ext uri="{FF2B5EF4-FFF2-40B4-BE49-F238E27FC236}">
                  <a16:creationId xmlns:a16="http://schemas.microsoft.com/office/drawing/2014/main" id="{818E8CEE-8917-4E6F-9FAB-0D7FB6DFFBAA}"/>
                </a:ext>
              </a:extLst>
            </p:cNvPr>
            <p:cNvSpPr/>
            <p:nvPr/>
          </p:nvSpPr>
          <p:spPr>
            <a:xfrm>
              <a:off x="0" y="3386249"/>
              <a:ext cx="5486400" cy="1071427"/>
            </a:xfrm>
            <a:prstGeom prst="roundRect">
              <a:avLst/>
            </a:prstGeom>
            <a:grpFill/>
            <a:ln>
              <a:solidFill>
                <a:srgbClr val="2DA2B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10">
              <a:extLst>
                <a:ext uri="{FF2B5EF4-FFF2-40B4-BE49-F238E27FC236}">
                  <a16:creationId xmlns:a16="http://schemas.microsoft.com/office/drawing/2014/main" id="{C4DE1909-13CF-4A87-B362-8862B67D9530}"/>
                </a:ext>
              </a:extLst>
            </p:cNvPr>
            <p:cNvSpPr/>
            <p:nvPr/>
          </p:nvSpPr>
          <p:spPr>
            <a:xfrm>
              <a:off x="52303" y="3438552"/>
              <a:ext cx="5381794" cy="966821"/>
            </a:xfrm>
            <a:prstGeom prst="rect">
              <a:avLst/>
            </a:prstGeom>
            <a:grpFill/>
            <a:ln>
              <a:solidFill>
                <a:srgbClr val="2DA2BE"/>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2000" dirty="0">
                  <a:solidFill>
                    <a:schemeClr val="tx1"/>
                  </a:solidFill>
                </a:rPr>
                <a:t> where the real estate project is to be </a:t>
              </a:r>
              <a:r>
                <a:rPr lang="en-US" sz="2000" b="1" dirty="0">
                  <a:solidFill>
                    <a:schemeClr val="tx1"/>
                  </a:solidFill>
                </a:rPr>
                <a:t>developed in phases</a:t>
              </a:r>
              <a:r>
                <a:rPr lang="en-US" sz="2000" dirty="0">
                  <a:solidFill>
                    <a:schemeClr val="tx1"/>
                  </a:solidFill>
                </a:rPr>
                <a:t>, every such phase shall be considered a stand alone real estate project, and the promoter shall obtain registration under this Act for each phase separately.</a:t>
              </a:r>
              <a:endParaRPr lang="en-US" sz="2000" kern="1200" dirty="0">
                <a:solidFill>
                  <a:schemeClr val="tx1"/>
                </a:solidFill>
              </a:endParaRPr>
            </a:p>
          </p:txBody>
        </p:sp>
      </p:grpSp>
    </p:spTree>
    <p:extLst>
      <p:ext uri="{BB962C8B-B14F-4D97-AF65-F5344CB8AC3E}">
        <p14:creationId xmlns:p14="http://schemas.microsoft.com/office/powerpoint/2010/main" val="3421968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3911</Words>
  <Application>Microsoft Office PowerPoint</Application>
  <PresentationFormat>Custom</PresentationFormat>
  <Paragraphs>403</Paragraphs>
  <Slides>42</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3" baseType="lpstr">
      <vt:lpstr>Arial</vt:lpstr>
      <vt:lpstr>ArialMT</vt:lpstr>
      <vt:lpstr>Calibri</vt:lpstr>
      <vt:lpstr>Calibri Light</vt:lpstr>
      <vt:lpstr>Garamond</vt:lpstr>
      <vt:lpstr>Symbol</vt:lpstr>
      <vt:lpstr>Verdana</vt:lpstr>
      <vt:lpstr>Wingdings</vt:lpstr>
      <vt:lpstr>Office Theme</vt:lpstr>
      <vt:lpstr>1_Custom Design</vt:lpstr>
      <vt:lpstr>Acrobat Document</vt:lpstr>
      <vt:lpstr>WELCOME   Virtual CPE meeting on  RERA</vt:lpstr>
      <vt:lpstr>PowerPoint Presentation</vt:lpstr>
      <vt:lpstr> OBJECTIVES - RERA</vt:lpstr>
      <vt:lpstr> BACKGROUND</vt:lpstr>
      <vt:lpstr> ENACTMENT OF RERA </vt:lpstr>
      <vt:lpstr>PowerPoint Presentation</vt:lpstr>
      <vt:lpstr>PowerPoint Presentation</vt:lpstr>
      <vt:lpstr>PowerPoint Presentation</vt:lpstr>
      <vt:lpstr>Applicability of the Act</vt:lpstr>
      <vt:lpstr>Applicability – Kerala Rules</vt:lpstr>
      <vt:lpstr>Registration requirement as per Authority Notifications</vt:lpstr>
      <vt:lpstr>PowerPoint Presentation</vt:lpstr>
      <vt:lpstr> IMPORTANT DEFINITIONS </vt:lpstr>
      <vt:lpstr> IMPORTANT DEFINITIONS </vt:lpstr>
      <vt:lpstr> IMPORTANT DEFINITIONS </vt:lpstr>
      <vt:lpstr> IMPORTANT DEFINITIONS </vt:lpstr>
      <vt:lpstr> IMPORTANT DEFINITIONS </vt:lpstr>
      <vt:lpstr> IMPORTANT DEFINITIONS </vt:lpstr>
      <vt:lpstr> IMPORTANT DEFINITIONS </vt:lpstr>
      <vt:lpstr> IMPORTANT DEFINITIONS </vt:lpstr>
      <vt:lpstr> IMPORTANT DEFINITIONS </vt:lpstr>
      <vt:lpstr> IMPORTANT DEFINITIONS </vt:lpstr>
      <vt:lpstr> IMPORTANT DEFINITIONS </vt:lpstr>
      <vt:lpstr> IMPORTANT DEFINITIONS </vt:lpstr>
      <vt:lpstr> IMPORTANT DEFINITIONS </vt:lpstr>
      <vt:lpstr> IMPORTANT DEFINITIONS </vt:lpstr>
      <vt:lpstr> IMPORTANT DEFINITIONS </vt:lpstr>
      <vt:lpstr> IMPORTANT DEFINITIONS </vt:lpstr>
      <vt:lpstr> IMPORTANT DEFINITIONS </vt:lpstr>
      <vt:lpstr> IMPORTANT DEFINITIONS </vt:lpstr>
      <vt:lpstr>PowerPoint Presentation</vt:lpstr>
      <vt:lpstr>PowerPoint Presentation</vt:lpstr>
      <vt:lpstr>PowerPoint Presentation</vt:lpstr>
      <vt:lpstr>PowerPoint Presentation</vt:lpstr>
      <vt:lpstr>PowerPoint Presentation</vt:lpstr>
      <vt:lpstr>PowerPoint Presentation</vt:lpstr>
      <vt:lpstr>Critical aspects to be considered while filing the applications for grant of Registration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VCM on RERA</dc:title>
  <dc:creator>Venugopal G</dc:creator>
  <cp:lastModifiedBy>Venugopal G</cp:lastModifiedBy>
  <cp:revision>45</cp:revision>
  <dcterms:created xsi:type="dcterms:W3CDTF">2020-09-03T17:24:18Z</dcterms:created>
  <dcterms:modified xsi:type="dcterms:W3CDTF">2020-09-20T14:58:25Z</dcterms:modified>
</cp:coreProperties>
</file>